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7.xml" ContentType="application/vnd.openxmlformats-officedocument.theme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theme/theme8.xml" ContentType="application/vnd.openxmlformats-officedocument.theme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theme/theme9.xml" ContentType="application/vnd.openxmlformats-officedocument.theme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theme/theme10.xml" ContentType="application/vnd.openxmlformats-officedocument.theme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theme/theme11.xml" ContentType="application/vnd.openxmlformats-officedocument.theme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theme/theme12.xml" ContentType="application/vnd.openxmlformats-officedocument.theme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theme/theme13.xml" ContentType="application/vnd.openxmlformats-officedocument.theme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theme/theme14.xml" ContentType="application/vnd.openxmlformats-officedocument.theme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theme/theme15.xml" ContentType="application/vnd.openxmlformats-officedocument.theme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theme/theme16.xml" ContentType="application/vnd.openxmlformats-officedocument.theme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theme/theme17.xml" ContentType="application/vnd.openxmlformats-officedocument.theme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theme/theme18.xml" ContentType="application/vnd.openxmlformats-officedocument.theme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theme/theme19.xml" ContentType="application/vnd.openxmlformats-officedocument.theme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theme/theme20.xml" ContentType="application/vnd.openxmlformats-officedocument.theme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theme/theme21.xml" ContentType="application/vnd.openxmlformats-officedocument.theme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theme/theme22.xml" ContentType="application/vnd.openxmlformats-officedocument.theme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theme/theme23.xml" ContentType="application/vnd.openxmlformats-officedocument.theme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theme/theme24.xml" ContentType="application/vnd.openxmlformats-officedocument.theme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theme/theme25.xml" ContentType="application/vnd.openxmlformats-officedocument.theme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theme/theme26.xml" ContentType="application/vnd.openxmlformats-officedocument.theme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theme/theme27.xml" ContentType="application/vnd.openxmlformats-officedocument.theme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theme/theme28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45" r:id="rId1"/>
    <p:sldMasterId id="2147484057" r:id="rId2"/>
    <p:sldMasterId id="2147484069" r:id="rId3"/>
    <p:sldMasterId id="2147484081" r:id="rId4"/>
    <p:sldMasterId id="2147484093" r:id="rId5"/>
    <p:sldMasterId id="2147484105" r:id="rId6"/>
    <p:sldMasterId id="2147484117" r:id="rId7"/>
    <p:sldMasterId id="2147484129" r:id="rId8"/>
    <p:sldMasterId id="2147484141" r:id="rId9"/>
    <p:sldMasterId id="2147484153" r:id="rId10"/>
    <p:sldMasterId id="2147484165" r:id="rId11"/>
    <p:sldMasterId id="2147484177" r:id="rId12"/>
    <p:sldMasterId id="2147484189" r:id="rId13"/>
    <p:sldMasterId id="2147484201" r:id="rId14"/>
    <p:sldMasterId id="2147484213" r:id="rId15"/>
    <p:sldMasterId id="2147484225" r:id="rId16"/>
    <p:sldMasterId id="2147484237" r:id="rId17"/>
    <p:sldMasterId id="2147484249" r:id="rId18"/>
    <p:sldMasterId id="2147484261" r:id="rId19"/>
    <p:sldMasterId id="2147484273" r:id="rId20"/>
    <p:sldMasterId id="2147484285" r:id="rId21"/>
    <p:sldMasterId id="2147484297" r:id="rId22"/>
    <p:sldMasterId id="2147484309" r:id="rId23"/>
    <p:sldMasterId id="2147484321" r:id="rId24"/>
    <p:sldMasterId id="2147484333" r:id="rId25"/>
    <p:sldMasterId id="2147484345" r:id="rId26"/>
    <p:sldMasterId id="2147484357" r:id="rId27"/>
    <p:sldMasterId id="2147484369" r:id="rId28"/>
  </p:sldMasterIdLst>
  <p:sldIdLst>
    <p:sldId id="546" r:id="rId29"/>
    <p:sldId id="569" r:id="rId30"/>
    <p:sldId id="570" r:id="rId31"/>
    <p:sldId id="571" r:id="rId32"/>
    <p:sldId id="572" r:id="rId33"/>
    <p:sldId id="573" r:id="rId34"/>
    <p:sldId id="574" r:id="rId35"/>
    <p:sldId id="575" r:id="rId36"/>
    <p:sldId id="576" r:id="rId37"/>
    <p:sldId id="577" r:id="rId38"/>
    <p:sldId id="578" r:id="rId39"/>
    <p:sldId id="579" r:id="rId40"/>
    <p:sldId id="580" r:id="rId41"/>
    <p:sldId id="581" r:id="rId42"/>
    <p:sldId id="582" r:id="rId43"/>
    <p:sldId id="583" r:id="rId44"/>
    <p:sldId id="585" r:id="rId45"/>
    <p:sldId id="584" r:id="rId46"/>
    <p:sldId id="594" r:id="rId47"/>
    <p:sldId id="601" r:id="rId48"/>
    <p:sldId id="595" r:id="rId49"/>
    <p:sldId id="602" r:id="rId50"/>
    <p:sldId id="603" r:id="rId51"/>
    <p:sldId id="604" r:id="rId52"/>
    <p:sldId id="605" r:id="rId53"/>
    <p:sldId id="606" r:id="rId54"/>
    <p:sldId id="607" r:id="rId55"/>
    <p:sldId id="608" r:id="rId56"/>
    <p:sldId id="609" r:id="rId57"/>
    <p:sldId id="610" r:id="rId58"/>
    <p:sldId id="611" r:id="rId59"/>
    <p:sldId id="612" r:id="rId60"/>
    <p:sldId id="613" r:id="rId61"/>
    <p:sldId id="614" r:id="rId62"/>
    <p:sldId id="615" r:id="rId63"/>
    <p:sldId id="616" r:id="rId64"/>
    <p:sldId id="617" r:id="rId65"/>
    <p:sldId id="618" r:id="rId66"/>
    <p:sldId id="619" r:id="rId67"/>
    <p:sldId id="620" r:id="rId68"/>
    <p:sldId id="621" r:id="rId69"/>
    <p:sldId id="622" r:id="rId70"/>
    <p:sldId id="623" r:id="rId71"/>
    <p:sldId id="624" r:id="rId72"/>
    <p:sldId id="625" r:id="rId73"/>
    <p:sldId id="626" r:id="rId74"/>
    <p:sldId id="627" r:id="rId75"/>
    <p:sldId id="628" r:id="rId76"/>
  </p:sldIdLst>
  <p:sldSz cx="109728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366"/>
    <a:srgbClr val="003399"/>
    <a:srgbClr val="33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152" autoAdjust="0"/>
    <p:restoredTop sz="94660"/>
  </p:normalViewPr>
  <p:slideViewPr>
    <p:cSldViewPr>
      <p:cViewPr>
        <p:scale>
          <a:sx n="70" d="100"/>
          <a:sy n="70" d="100"/>
        </p:scale>
        <p:origin x="-630" y="-816"/>
      </p:cViewPr>
      <p:guideLst>
        <p:guide orient="horz" pos="2448"/>
        <p:guide pos="3283"/>
      </p:guideLst>
    </p:cSldViewPr>
  </p:slideViewPr>
  <p:outlineViewPr>
    <p:cViewPr>
      <p:scale>
        <a:sx n="66" d="100"/>
        <a:sy n="66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2943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3.xml"/><Relationship Id="rId18" Type="http://schemas.openxmlformats.org/officeDocument/2006/relationships/slideMaster" Target="slideMasters/slideMaster18.xml"/><Relationship Id="rId26" Type="http://schemas.openxmlformats.org/officeDocument/2006/relationships/slideMaster" Target="slideMasters/slideMaster26.xml"/><Relationship Id="rId39" Type="http://schemas.openxmlformats.org/officeDocument/2006/relationships/slide" Target="slides/slide11.xml"/><Relationship Id="rId21" Type="http://schemas.openxmlformats.org/officeDocument/2006/relationships/slideMaster" Target="slideMasters/slideMaster21.xml"/><Relationship Id="rId34" Type="http://schemas.openxmlformats.org/officeDocument/2006/relationships/slide" Target="slides/slide6.xml"/><Relationship Id="rId42" Type="http://schemas.openxmlformats.org/officeDocument/2006/relationships/slide" Target="slides/slide14.xml"/><Relationship Id="rId47" Type="http://schemas.openxmlformats.org/officeDocument/2006/relationships/slide" Target="slides/slide19.xml"/><Relationship Id="rId50" Type="http://schemas.openxmlformats.org/officeDocument/2006/relationships/slide" Target="slides/slide22.xml"/><Relationship Id="rId55" Type="http://schemas.openxmlformats.org/officeDocument/2006/relationships/slide" Target="slides/slide27.xml"/><Relationship Id="rId63" Type="http://schemas.openxmlformats.org/officeDocument/2006/relationships/slide" Target="slides/slide35.xml"/><Relationship Id="rId68" Type="http://schemas.openxmlformats.org/officeDocument/2006/relationships/slide" Target="slides/slide40.xml"/><Relationship Id="rId76" Type="http://schemas.openxmlformats.org/officeDocument/2006/relationships/slide" Target="slides/slide48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43.xml"/><Relationship Id="rId2" Type="http://schemas.openxmlformats.org/officeDocument/2006/relationships/slideMaster" Target="slideMasters/slideMaster2.xml"/><Relationship Id="rId16" Type="http://schemas.openxmlformats.org/officeDocument/2006/relationships/slideMaster" Target="slideMasters/slideMaster16.xml"/><Relationship Id="rId29" Type="http://schemas.openxmlformats.org/officeDocument/2006/relationships/slide" Target="slides/slide1.xml"/><Relationship Id="rId11" Type="http://schemas.openxmlformats.org/officeDocument/2006/relationships/slideMaster" Target="slideMasters/slideMaster11.xml"/><Relationship Id="rId24" Type="http://schemas.openxmlformats.org/officeDocument/2006/relationships/slideMaster" Target="slideMasters/slideMaster24.xml"/><Relationship Id="rId32" Type="http://schemas.openxmlformats.org/officeDocument/2006/relationships/slide" Target="slides/slide4.xml"/><Relationship Id="rId37" Type="http://schemas.openxmlformats.org/officeDocument/2006/relationships/slide" Target="slides/slide9.xml"/><Relationship Id="rId40" Type="http://schemas.openxmlformats.org/officeDocument/2006/relationships/slide" Target="slides/slide12.xml"/><Relationship Id="rId45" Type="http://schemas.openxmlformats.org/officeDocument/2006/relationships/slide" Target="slides/slide17.xml"/><Relationship Id="rId53" Type="http://schemas.openxmlformats.org/officeDocument/2006/relationships/slide" Target="slides/slide25.xml"/><Relationship Id="rId58" Type="http://schemas.openxmlformats.org/officeDocument/2006/relationships/slide" Target="slides/slide30.xml"/><Relationship Id="rId66" Type="http://schemas.openxmlformats.org/officeDocument/2006/relationships/slide" Target="slides/slide38.xml"/><Relationship Id="rId74" Type="http://schemas.openxmlformats.org/officeDocument/2006/relationships/slide" Target="slides/slide46.xml"/><Relationship Id="rId79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33.xml"/><Relationship Id="rId10" Type="http://schemas.openxmlformats.org/officeDocument/2006/relationships/slideMaster" Target="slideMasters/slideMaster10.xml"/><Relationship Id="rId19" Type="http://schemas.openxmlformats.org/officeDocument/2006/relationships/slideMaster" Target="slideMasters/slideMaster19.xml"/><Relationship Id="rId31" Type="http://schemas.openxmlformats.org/officeDocument/2006/relationships/slide" Target="slides/slide3.xml"/><Relationship Id="rId44" Type="http://schemas.openxmlformats.org/officeDocument/2006/relationships/slide" Target="slides/slide16.xml"/><Relationship Id="rId52" Type="http://schemas.openxmlformats.org/officeDocument/2006/relationships/slide" Target="slides/slide24.xml"/><Relationship Id="rId60" Type="http://schemas.openxmlformats.org/officeDocument/2006/relationships/slide" Target="slides/slide32.xml"/><Relationship Id="rId65" Type="http://schemas.openxmlformats.org/officeDocument/2006/relationships/slide" Target="slides/slide37.xml"/><Relationship Id="rId73" Type="http://schemas.openxmlformats.org/officeDocument/2006/relationships/slide" Target="slides/slide45.xml"/><Relationship Id="rId78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Master" Target="slideMasters/slideMaster14.xml"/><Relationship Id="rId22" Type="http://schemas.openxmlformats.org/officeDocument/2006/relationships/slideMaster" Target="slideMasters/slideMaster22.xml"/><Relationship Id="rId27" Type="http://schemas.openxmlformats.org/officeDocument/2006/relationships/slideMaster" Target="slideMasters/slideMaster27.xml"/><Relationship Id="rId30" Type="http://schemas.openxmlformats.org/officeDocument/2006/relationships/slide" Target="slides/slide2.xml"/><Relationship Id="rId35" Type="http://schemas.openxmlformats.org/officeDocument/2006/relationships/slide" Target="slides/slide7.xml"/><Relationship Id="rId43" Type="http://schemas.openxmlformats.org/officeDocument/2006/relationships/slide" Target="slides/slide15.xml"/><Relationship Id="rId48" Type="http://schemas.openxmlformats.org/officeDocument/2006/relationships/slide" Target="slides/slide20.xml"/><Relationship Id="rId56" Type="http://schemas.openxmlformats.org/officeDocument/2006/relationships/slide" Target="slides/slide28.xml"/><Relationship Id="rId64" Type="http://schemas.openxmlformats.org/officeDocument/2006/relationships/slide" Target="slides/slide36.xml"/><Relationship Id="rId69" Type="http://schemas.openxmlformats.org/officeDocument/2006/relationships/slide" Target="slides/slide41.xml"/><Relationship Id="rId77" Type="http://schemas.openxmlformats.org/officeDocument/2006/relationships/presProps" Target="presProps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23.xml"/><Relationship Id="rId72" Type="http://schemas.openxmlformats.org/officeDocument/2006/relationships/slide" Target="slides/slide44.xml"/><Relationship Id="rId80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25" Type="http://schemas.openxmlformats.org/officeDocument/2006/relationships/slideMaster" Target="slideMasters/slideMaster25.xml"/><Relationship Id="rId33" Type="http://schemas.openxmlformats.org/officeDocument/2006/relationships/slide" Target="slides/slide5.xml"/><Relationship Id="rId38" Type="http://schemas.openxmlformats.org/officeDocument/2006/relationships/slide" Target="slides/slide10.xml"/><Relationship Id="rId46" Type="http://schemas.openxmlformats.org/officeDocument/2006/relationships/slide" Target="slides/slide18.xml"/><Relationship Id="rId59" Type="http://schemas.openxmlformats.org/officeDocument/2006/relationships/slide" Target="slides/slide31.xml"/><Relationship Id="rId67" Type="http://schemas.openxmlformats.org/officeDocument/2006/relationships/slide" Target="slides/slide39.xml"/><Relationship Id="rId20" Type="http://schemas.openxmlformats.org/officeDocument/2006/relationships/slideMaster" Target="slideMasters/slideMaster20.xml"/><Relationship Id="rId41" Type="http://schemas.openxmlformats.org/officeDocument/2006/relationships/slide" Target="slides/slide13.xml"/><Relationship Id="rId54" Type="http://schemas.openxmlformats.org/officeDocument/2006/relationships/slide" Target="slides/slide26.xml"/><Relationship Id="rId62" Type="http://schemas.openxmlformats.org/officeDocument/2006/relationships/slide" Target="slides/slide34.xml"/><Relationship Id="rId70" Type="http://schemas.openxmlformats.org/officeDocument/2006/relationships/slide" Target="slides/slide42.xml"/><Relationship Id="rId75" Type="http://schemas.openxmlformats.org/officeDocument/2006/relationships/slide" Target="slides/slide47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Master" Target="slideMasters/slideMaster15.xml"/><Relationship Id="rId23" Type="http://schemas.openxmlformats.org/officeDocument/2006/relationships/slideMaster" Target="slideMasters/slideMaster23.xml"/><Relationship Id="rId28" Type="http://schemas.openxmlformats.org/officeDocument/2006/relationships/slideMaster" Target="slideMasters/slideMaster28.xml"/><Relationship Id="rId36" Type="http://schemas.openxmlformats.org/officeDocument/2006/relationships/slide" Target="slides/slide8.xml"/><Relationship Id="rId49" Type="http://schemas.openxmlformats.org/officeDocument/2006/relationships/slide" Target="slides/slide21.xml"/><Relationship Id="rId57" Type="http://schemas.openxmlformats.org/officeDocument/2006/relationships/slide" Target="slides/slide2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2131236"/>
            <a:ext cx="932688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45920" y="3886200"/>
            <a:ext cx="768096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771E3AE-AD4F-46F3-8243-E8329B887948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685030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88D08BB-A4C6-4399-9B3E-43085A3EF1F5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33333249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827FA0A-0370-4DCD-956A-9776E7DF4D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600" y="1122363"/>
            <a:ext cx="82296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968A93D5-40E9-4230-A544-7059E47A9A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1600" y="3602038"/>
            <a:ext cx="82296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6DE4C09E-2DE5-4E42-858C-E0BD223BD0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2/14/2022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3483DCFA-1D3E-469F-9101-23E8D7CA6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3298E3C0-F964-4B0E-A045-EEAE9FCF6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6631168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F1FF99C-4B75-42BE-8AE4-01978E528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BF3D4883-B696-46C0-95DD-F546312242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F58D8A97-19E7-4792-8298-FD98BE1BE0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2/14/2022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BDE5ED49-0862-461F-B907-3F7E8EA03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FFA015A6-CD8F-45AA-B41E-3B7AC74D8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8921765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23814AA-5143-49BF-B0CB-68A71C5BF2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8665" y="1710441"/>
            <a:ext cx="946404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5DA21805-3083-4FBC-905D-99C7AB77B5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8665" y="4590166"/>
            <a:ext cx="946404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243BC187-7B40-49B1-9D82-41F3C5AC69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2/14/2022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E5488000-F6E1-4246-8C0E-D501666BBD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3E0FBA9F-0D41-4FC9-8F3A-28E4C6B1B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818872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2E42E0A-445B-4B15-BA0E-6927AF1D5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41EBD7B7-3832-43D2-9658-A72F5C8F75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54380" y="1825625"/>
            <a:ext cx="466344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918A5E55-AEE6-4795-ACCF-70653FFC07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54980" y="1825625"/>
            <a:ext cx="466344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FBC21FF2-AA18-45C8-912A-632AA47DEF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2/14/2022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B3AC6375-6050-48B6-AD61-525926D1FB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4EC5F0B5-0CF9-4B21-A80B-A8BD9F2C9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5916025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46467D4-60C6-4552-A695-A72B95FB5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809" y="365129"/>
            <a:ext cx="946404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7CE7134F-4836-432F-B628-EAD5085152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5813" y="1681163"/>
            <a:ext cx="464200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B11AC175-6C10-4031-9694-1A9FF412F2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55813" y="2505075"/>
            <a:ext cx="464200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FCB9E593-0D41-4D02-9B67-1A08E788FC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554980" y="1681163"/>
            <a:ext cx="4664869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03B50A18-A211-4539-9013-EA08665F8D6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554980" y="2505075"/>
            <a:ext cx="4664869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A52929F2-5B54-46DF-B372-C5A2FEB742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2/14/2022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8001ACF2-5055-4FD3-A0CD-522BC10804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F44D840C-2980-4920-A057-C15788EDB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0122350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41F9730-0B37-4F74-871C-7AAC747A6F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582BB6D7-F7D8-433E-A46E-3C989F9265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2/14/2022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66969357-10F8-4AA2-A67E-840EEA7023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3AB025DE-57EF-4F75-99B9-E74AEA0D1B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9319203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B5AC52FC-515E-4D59-90CA-9DA3C6A4F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2/14/2022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DA6707F2-49BC-48F1-974A-D4CB207B8B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421004D0-F5C8-49D8-94A6-7D77F1D90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181750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B2F2AA4-9326-4DA5-B041-0CBA19C198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161" y="457200"/>
            <a:ext cx="353901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0AA862E0-2CBC-4F5D-B6F3-84782C60AE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64869" y="988128"/>
            <a:ext cx="555498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4B1B32B2-D738-4F16-9F23-761BFECC2E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56161" y="2057400"/>
            <a:ext cx="353901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3FD90E0C-33BF-4FF4-BE56-C1745E208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2/14/2022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2ECEC12D-CB3C-446D-A08D-0AEEB20573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11B29723-F275-48DB-8CBE-276971CF1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5861743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4ECEAE9-D940-41BF-A891-E5A64F1C4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161" y="457200"/>
            <a:ext cx="353901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145DD6CD-76AE-4074-9ADF-F93CDF4E578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664869" y="988128"/>
            <a:ext cx="555498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3D3099FD-1737-47B2-9CD8-D1D303E30B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56161" y="2057400"/>
            <a:ext cx="353901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C2196DAE-BA2E-4BDB-9273-65C01361D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2/14/2022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3C30500B-BDC4-463C-B6EF-30EB07CB3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502D03EB-02F8-476B-85E6-58ABA80ED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0509546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0CA2649-4263-4AFB-8262-E5CB84D0C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5AD24204-19D1-4121-BDDD-584DA98772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77F9B8C4-044A-4A9C-92E9-5B9BD75C5A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2/14/2022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94DF35AD-FF02-412C-9AB7-414BB3CDC1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86AAF20D-A7D1-4075-A3F3-F57B5C6BF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89253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45956" y="275447"/>
            <a:ext cx="2962274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9133" y="275447"/>
            <a:ext cx="8703946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CF7B1F-114C-4219-84CD-6366520CA909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74200405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="" xmlns:a16="http://schemas.microsoft.com/office/drawing/2014/main" id="{A6D35CFD-2EE4-44DB-985F-E94E2655169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852410" y="365125"/>
            <a:ext cx="236601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7FD3E5A7-7D81-4A90-9F3B-47B8E2FF48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54380" y="365125"/>
            <a:ext cx="696087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DDEEF24B-6D7A-4500-B9F5-66813991F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2/14/2022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E5733C59-7772-4197-A16B-8DC904D502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42EDB7C-B8EB-4A5D-BD76-733EBFBB8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6809209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827FA0A-0370-4DCD-956A-9776E7DF4D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600" y="1122363"/>
            <a:ext cx="82296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968A93D5-40E9-4230-A544-7059E47A9A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1600" y="3602038"/>
            <a:ext cx="82296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6DE4C09E-2DE5-4E42-858C-E0BD223BD0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2/14/2022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3483DCFA-1D3E-469F-9101-23E8D7CA6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3298E3C0-F964-4B0E-A045-EEAE9FCF6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2646045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F1FF99C-4B75-42BE-8AE4-01978E528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BF3D4883-B696-46C0-95DD-F546312242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F58D8A97-19E7-4792-8298-FD98BE1BE0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2/14/2022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BDE5ED49-0862-461F-B907-3F7E8EA03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FFA015A6-CD8F-45AA-B41E-3B7AC74D8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6906676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23814AA-5143-49BF-B0CB-68A71C5BF2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8665" y="1710419"/>
            <a:ext cx="946404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5DA21805-3083-4FBC-905D-99C7AB77B5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8665" y="4590144"/>
            <a:ext cx="946404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243BC187-7B40-49B1-9D82-41F3C5AC69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2/14/2022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E5488000-F6E1-4246-8C0E-D501666BBD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3E0FBA9F-0D41-4FC9-8F3A-28E4C6B1B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4574894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2E42E0A-445B-4B15-BA0E-6927AF1D5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41EBD7B7-3832-43D2-9658-A72F5C8F75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54380" y="1825625"/>
            <a:ext cx="466344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918A5E55-AEE6-4795-ACCF-70653FFC07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54980" y="1825625"/>
            <a:ext cx="466344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FBC21FF2-AA18-45C8-912A-632AA47DEF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2/14/2022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B3AC6375-6050-48B6-AD61-525926D1FB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4EC5F0B5-0CF9-4B21-A80B-A8BD9F2C9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5774172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46467D4-60C6-4552-A695-A72B95FB5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809" y="365129"/>
            <a:ext cx="946404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7CE7134F-4836-432F-B628-EAD5085152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5813" y="1681163"/>
            <a:ext cx="464200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B11AC175-6C10-4031-9694-1A9FF412F2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55813" y="2505075"/>
            <a:ext cx="464200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FCB9E593-0D41-4D02-9B67-1A08E788FC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554980" y="1681163"/>
            <a:ext cx="4664869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03B50A18-A211-4539-9013-EA08665F8D6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554980" y="2505075"/>
            <a:ext cx="4664869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A52929F2-5B54-46DF-B372-C5A2FEB742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2/14/2022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8001ACF2-5055-4FD3-A0CD-522BC10804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F44D840C-2980-4920-A057-C15788EDB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125720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41F9730-0B37-4F74-871C-7AAC747A6F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582BB6D7-F7D8-433E-A46E-3C989F9265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2/14/2022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66969357-10F8-4AA2-A67E-840EEA7023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3AB025DE-57EF-4F75-99B9-E74AEA0D1B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1884176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B5AC52FC-515E-4D59-90CA-9DA3C6A4F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2/14/2022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DA6707F2-49BC-48F1-974A-D4CB207B8B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421004D0-F5C8-49D8-94A6-7D77F1D90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5586686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B2F2AA4-9326-4DA5-B041-0CBA19C198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150" y="457200"/>
            <a:ext cx="353901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0AA862E0-2CBC-4F5D-B6F3-84782C60AE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64869" y="988106"/>
            <a:ext cx="555498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4B1B32B2-D738-4F16-9F23-761BFECC2E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56150" y="2057400"/>
            <a:ext cx="353901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3FD90E0C-33BF-4FF4-BE56-C1745E208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2/14/2022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2ECEC12D-CB3C-446D-A08D-0AEEB20573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11B29723-F275-48DB-8CBE-276971CF1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8308925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4ECEAE9-D940-41BF-A891-E5A64F1C4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150" y="457200"/>
            <a:ext cx="353901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145DD6CD-76AE-4074-9ADF-F93CDF4E578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664869" y="988106"/>
            <a:ext cx="555498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3D3099FD-1737-47B2-9CD8-D1D303E30B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56150" y="2057400"/>
            <a:ext cx="353901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C2196DAE-BA2E-4BDB-9273-65C01361D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2/14/2022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3C30500B-BDC4-463C-B6EF-30EB07CB3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502D03EB-02F8-476B-85E6-58ABA80ED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79290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827FA0A-0370-4DCD-956A-9776E7DF4D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600" y="1122363"/>
            <a:ext cx="82296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968A93D5-40E9-4230-A544-7059E47A9A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1600" y="3602038"/>
            <a:ext cx="82296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6DE4C09E-2DE5-4E42-858C-E0BD223BD0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2/14/2022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3483DCFA-1D3E-469F-9101-23E8D7CA6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3298E3C0-F964-4B0E-A045-EEAE9FCF6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9690095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0CA2649-4263-4AFB-8262-E5CB84D0C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5AD24204-19D1-4121-BDDD-584DA98772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77F9B8C4-044A-4A9C-92E9-5B9BD75C5A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2/14/2022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94DF35AD-FF02-412C-9AB7-414BB3CDC1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86AAF20D-A7D1-4075-A3F3-F57B5C6BF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2729638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="" xmlns:a16="http://schemas.microsoft.com/office/drawing/2014/main" id="{A6D35CFD-2EE4-44DB-985F-E94E2655169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852410" y="365125"/>
            <a:ext cx="236601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7FD3E5A7-7D81-4A90-9F3B-47B8E2FF48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54380" y="365125"/>
            <a:ext cx="696087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DDEEF24B-6D7A-4500-B9F5-66813991F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2/14/2022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E5733C59-7772-4197-A16B-8DC904D502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42EDB7C-B8EB-4A5D-BD76-733EBFBB8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4214529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827FA0A-0370-4DCD-956A-9776E7DF4D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600" y="1122363"/>
            <a:ext cx="82296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968A93D5-40E9-4230-A544-7059E47A9A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1600" y="3602038"/>
            <a:ext cx="82296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6DE4C09E-2DE5-4E42-858C-E0BD223BD0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2/14/2022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3483DCFA-1D3E-469F-9101-23E8D7CA6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3298E3C0-F964-4B0E-A045-EEAE9FCF6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7416647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F1FF99C-4B75-42BE-8AE4-01978E528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BF3D4883-B696-46C0-95DD-F546312242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F58D8A97-19E7-4792-8298-FD98BE1BE0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2/14/2022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BDE5ED49-0862-461F-B907-3F7E8EA03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FFA015A6-CD8F-45AA-B41E-3B7AC74D8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4626057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23814AA-5143-49BF-B0CB-68A71C5BF2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8665" y="1710395"/>
            <a:ext cx="946404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5DA21805-3083-4FBC-905D-99C7AB77B5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8665" y="4590120"/>
            <a:ext cx="946404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243BC187-7B40-49B1-9D82-41F3C5AC69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2/14/2022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E5488000-F6E1-4246-8C0E-D501666BBD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3E0FBA9F-0D41-4FC9-8F3A-28E4C6B1B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4067942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2E42E0A-445B-4B15-BA0E-6927AF1D5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41EBD7B7-3832-43D2-9658-A72F5C8F75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54380" y="1825625"/>
            <a:ext cx="466344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918A5E55-AEE6-4795-ACCF-70653FFC07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54980" y="1825625"/>
            <a:ext cx="466344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FBC21FF2-AA18-45C8-912A-632AA47DEF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2/14/2022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B3AC6375-6050-48B6-AD61-525926D1FB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4EC5F0B5-0CF9-4B21-A80B-A8BD9F2C9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3468059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46467D4-60C6-4552-A695-A72B95FB5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809" y="365129"/>
            <a:ext cx="946404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7CE7134F-4836-432F-B628-EAD5085152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5813" y="1681163"/>
            <a:ext cx="464200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B11AC175-6C10-4031-9694-1A9FF412F2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55813" y="2505075"/>
            <a:ext cx="464200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FCB9E593-0D41-4D02-9B67-1A08E788FC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554980" y="1681163"/>
            <a:ext cx="4664869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03B50A18-A211-4539-9013-EA08665F8D6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554980" y="2505075"/>
            <a:ext cx="4664869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A52929F2-5B54-46DF-B372-C5A2FEB742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2/14/2022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8001ACF2-5055-4FD3-A0CD-522BC10804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F44D840C-2980-4920-A057-C15788EDB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8140313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41F9730-0B37-4F74-871C-7AAC747A6F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582BB6D7-F7D8-433E-A46E-3C989F9265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2/14/2022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66969357-10F8-4AA2-A67E-840EEA7023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3AB025DE-57EF-4F75-99B9-E74AEA0D1B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0501941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B5AC52FC-515E-4D59-90CA-9DA3C6A4F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2/14/2022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DA6707F2-49BC-48F1-974A-D4CB207B8B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421004D0-F5C8-49D8-94A6-7D77F1D90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6626800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B2F2AA4-9326-4DA5-B041-0CBA19C198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138" y="457200"/>
            <a:ext cx="353901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0AA862E0-2CBC-4F5D-B6F3-84782C60AE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64869" y="988082"/>
            <a:ext cx="555498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4B1B32B2-D738-4F16-9F23-761BFECC2E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56138" y="2057400"/>
            <a:ext cx="353901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3FD90E0C-33BF-4FF4-BE56-C1745E208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2/14/2022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2ECEC12D-CB3C-446D-A08D-0AEEB20573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11B29723-F275-48DB-8CBE-276971CF1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05758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F1FF99C-4B75-42BE-8AE4-01978E528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BF3D4883-B696-46C0-95DD-F546312242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F58D8A97-19E7-4792-8298-FD98BE1BE0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2/14/2022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BDE5ED49-0862-461F-B907-3F7E8EA03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FFA015A6-CD8F-45AA-B41E-3B7AC74D8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2068405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4ECEAE9-D940-41BF-A891-E5A64F1C4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138" y="457200"/>
            <a:ext cx="353901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145DD6CD-76AE-4074-9ADF-F93CDF4E578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664869" y="988082"/>
            <a:ext cx="555498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3D3099FD-1737-47B2-9CD8-D1D303E30B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56138" y="2057400"/>
            <a:ext cx="353901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C2196DAE-BA2E-4BDB-9273-65C01361D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2/14/2022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3C30500B-BDC4-463C-B6EF-30EB07CB3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502D03EB-02F8-476B-85E6-58ABA80ED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2672597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0CA2649-4263-4AFB-8262-E5CB84D0C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5AD24204-19D1-4121-BDDD-584DA98772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77F9B8C4-044A-4A9C-92E9-5B9BD75C5A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2/14/2022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94DF35AD-FF02-412C-9AB7-414BB3CDC1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86AAF20D-A7D1-4075-A3F3-F57B5C6BF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2460967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="" xmlns:a16="http://schemas.microsoft.com/office/drawing/2014/main" id="{A6D35CFD-2EE4-44DB-985F-E94E2655169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852410" y="365125"/>
            <a:ext cx="236601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7FD3E5A7-7D81-4A90-9F3B-47B8E2FF48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54380" y="365125"/>
            <a:ext cx="696087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DDEEF24B-6D7A-4500-B9F5-66813991F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2/14/2022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E5733C59-7772-4197-A16B-8DC904D502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42EDB7C-B8EB-4A5D-BD76-733EBFBB8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9742344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827FA0A-0370-4DCD-956A-9776E7DF4D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600" y="1122363"/>
            <a:ext cx="82296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968A93D5-40E9-4230-A544-7059E47A9A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1600" y="3602038"/>
            <a:ext cx="82296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6DE4C09E-2DE5-4E42-858C-E0BD223BD0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2/14/2022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3483DCFA-1D3E-469F-9101-23E8D7CA6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3298E3C0-F964-4B0E-A045-EEAE9FCF6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8730071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F1FF99C-4B75-42BE-8AE4-01978E528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BF3D4883-B696-46C0-95DD-F546312242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F58D8A97-19E7-4792-8298-FD98BE1BE0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2/14/2022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BDE5ED49-0862-461F-B907-3F7E8EA03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FFA015A6-CD8F-45AA-B41E-3B7AC74D8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39823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23814AA-5143-49BF-B0CB-68A71C5BF2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8665" y="1710369"/>
            <a:ext cx="946404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5DA21805-3083-4FBC-905D-99C7AB77B5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8665" y="4590094"/>
            <a:ext cx="946404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243BC187-7B40-49B1-9D82-41F3C5AC69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2/14/2022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E5488000-F6E1-4246-8C0E-D501666BBD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3E0FBA9F-0D41-4FC9-8F3A-28E4C6B1B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4404827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2E42E0A-445B-4B15-BA0E-6927AF1D5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41EBD7B7-3832-43D2-9658-A72F5C8F75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54380" y="1825625"/>
            <a:ext cx="466344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918A5E55-AEE6-4795-ACCF-70653FFC07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54980" y="1825625"/>
            <a:ext cx="466344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FBC21FF2-AA18-45C8-912A-632AA47DEF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2/14/2022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B3AC6375-6050-48B6-AD61-525926D1FB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4EC5F0B5-0CF9-4B21-A80B-A8BD9F2C9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7170918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46467D4-60C6-4552-A695-A72B95FB5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809" y="365129"/>
            <a:ext cx="946404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7CE7134F-4836-432F-B628-EAD5085152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5813" y="1681163"/>
            <a:ext cx="464200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B11AC175-6C10-4031-9694-1A9FF412F2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55813" y="2505075"/>
            <a:ext cx="464200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FCB9E593-0D41-4D02-9B67-1A08E788FC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554980" y="1681163"/>
            <a:ext cx="4664869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03B50A18-A211-4539-9013-EA08665F8D6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554980" y="2505075"/>
            <a:ext cx="4664869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A52929F2-5B54-46DF-B372-C5A2FEB742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2/14/2022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8001ACF2-5055-4FD3-A0CD-522BC10804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F44D840C-2980-4920-A057-C15788EDB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0750541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41F9730-0B37-4F74-871C-7AAC747A6F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582BB6D7-F7D8-433E-A46E-3C989F9265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2/14/2022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66969357-10F8-4AA2-A67E-840EEA7023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3AB025DE-57EF-4F75-99B9-E74AEA0D1B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1672511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B5AC52FC-515E-4D59-90CA-9DA3C6A4F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2/14/2022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DA6707F2-49BC-48F1-974A-D4CB207B8B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421004D0-F5C8-49D8-94A6-7D77F1D90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88358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23814AA-5143-49BF-B0CB-68A71C5BF2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8665" y="1710545"/>
            <a:ext cx="946404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5DA21805-3083-4FBC-905D-99C7AB77B5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8665" y="4590270"/>
            <a:ext cx="946404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243BC187-7B40-49B1-9D82-41F3C5AC69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2/14/2022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E5488000-F6E1-4246-8C0E-D501666BBD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3E0FBA9F-0D41-4FC9-8F3A-28E4C6B1B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3537469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B2F2AA4-9326-4DA5-B041-0CBA19C198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125" y="457200"/>
            <a:ext cx="353901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0AA862E0-2CBC-4F5D-B6F3-84782C60AE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64869" y="988056"/>
            <a:ext cx="555498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4B1B32B2-D738-4F16-9F23-761BFECC2E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56125" y="2057400"/>
            <a:ext cx="353901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3FD90E0C-33BF-4FF4-BE56-C1745E208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2/14/2022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2ECEC12D-CB3C-446D-A08D-0AEEB20573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11B29723-F275-48DB-8CBE-276971CF1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5705319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4ECEAE9-D940-41BF-A891-E5A64F1C4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125" y="457200"/>
            <a:ext cx="353901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145DD6CD-76AE-4074-9ADF-F93CDF4E578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664869" y="988056"/>
            <a:ext cx="555498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3D3099FD-1737-47B2-9CD8-D1D303E30B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56125" y="2057400"/>
            <a:ext cx="353901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C2196DAE-BA2E-4BDB-9273-65C01361D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2/14/2022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3C30500B-BDC4-463C-B6EF-30EB07CB3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502D03EB-02F8-476B-85E6-58ABA80ED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567661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0CA2649-4263-4AFB-8262-E5CB84D0C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5AD24204-19D1-4121-BDDD-584DA98772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77F9B8C4-044A-4A9C-92E9-5B9BD75C5A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2/14/2022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94DF35AD-FF02-412C-9AB7-414BB3CDC1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86AAF20D-A7D1-4075-A3F3-F57B5C6BF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5578174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="" xmlns:a16="http://schemas.microsoft.com/office/drawing/2014/main" id="{A6D35CFD-2EE4-44DB-985F-E94E2655169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852410" y="365125"/>
            <a:ext cx="236601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7FD3E5A7-7D81-4A90-9F3B-47B8E2FF48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54380" y="365125"/>
            <a:ext cx="696087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DDEEF24B-6D7A-4500-B9F5-66813991F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2/14/2022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E5733C59-7772-4197-A16B-8DC904D502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42EDB7C-B8EB-4A5D-BD76-733EBFBB8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8922918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827FA0A-0370-4DCD-956A-9776E7DF4D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600" y="1122363"/>
            <a:ext cx="82296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968A93D5-40E9-4230-A544-7059E47A9A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1600" y="3602038"/>
            <a:ext cx="82296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6DE4C09E-2DE5-4E42-858C-E0BD223BD0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2/14/2022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3483DCFA-1D3E-469F-9101-23E8D7CA6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3298E3C0-F964-4B0E-A045-EEAE9FCF6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4083852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F1FF99C-4B75-42BE-8AE4-01978E528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BF3D4883-B696-46C0-95DD-F546312242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F58D8A97-19E7-4792-8298-FD98BE1BE0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2/14/2022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BDE5ED49-0862-461F-B907-3F7E8EA03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FFA015A6-CD8F-45AA-B41E-3B7AC74D8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3825881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23814AA-5143-49BF-B0CB-68A71C5BF2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8665" y="1710341"/>
            <a:ext cx="946404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5DA21805-3083-4FBC-905D-99C7AB77B5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8665" y="4590066"/>
            <a:ext cx="946404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243BC187-7B40-49B1-9D82-41F3C5AC69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2/14/2022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E5488000-F6E1-4246-8C0E-D501666BBD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3E0FBA9F-0D41-4FC9-8F3A-28E4C6B1B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2539828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2E42E0A-445B-4B15-BA0E-6927AF1D5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41EBD7B7-3832-43D2-9658-A72F5C8F75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54380" y="1825625"/>
            <a:ext cx="466344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918A5E55-AEE6-4795-ACCF-70653FFC07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54980" y="1825625"/>
            <a:ext cx="466344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FBC21FF2-AA18-45C8-912A-632AA47DEF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2/14/2022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B3AC6375-6050-48B6-AD61-525926D1FB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4EC5F0B5-0CF9-4B21-A80B-A8BD9F2C9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2912669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46467D4-60C6-4552-A695-A72B95FB5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809" y="365129"/>
            <a:ext cx="946404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7CE7134F-4836-432F-B628-EAD5085152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5813" y="1681163"/>
            <a:ext cx="464200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B11AC175-6C10-4031-9694-1A9FF412F2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55813" y="2505075"/>
            <a:ext cx="464200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FCB9E593-0D41-4D02-9B67-1A08E788FC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554980" y="1681163"/>
            <a:ext cx="4664869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03B50A18-A211-4539-9013-EA08665F8D6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554980" y="2505075"/>
            <a:ext cx="4664869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A52929F2-5B54-46DF-B372-C5A2FEB742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2/14/2022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8001ACF2-5055-4FD3-A0CD-522BC10804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F44D840C-2980-4920-A057-C15788EDB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5640229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41F9730-0B37-4F74-871C-7AAC747A6F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582BB6D7-F7D8-433E-A46E-3C989F9265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2/14/2022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66969357-10F8-4AA2-A67E-840EEA7023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3AB025DE-57EF-4F75-99B9-E74AEA0D1B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30325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2E42E0A-445B-4B15-BA0E-6927AF1D5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41EBD7B7-3832-43D2-9658-A72F5C8F75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54380" y="1825625"/>
            <a:ext cx="466344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918A5E55-AEE6-4795-ACCF-70653FFC07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54980" y="1825625"/>
            <a:ext cx="466344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FBC21FF2-AA18-45C8-912A-632AA47DEF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2/14/2022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B3AC6375-6050-48B6-AD61-525926D1FB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4EC5F0B5-0CF9-4B21-A80B-A8BD9F2C9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6876176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B5AC52FC-515E-4D59-90CA-9DA3C6A4F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2/14/2022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DA6707F2-49BC-48F1-974A-D4CB207B8B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421004D0-F5C8-49D8-94A6-7D77F1D90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6317418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B2F2AA4-9326-4DA5-B041-0CBA19C198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111" y="457200"/>
            <a:ext cx="353901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0AA862E0-2CBC-4F5D-B6F3-84782C60AE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64869" y="988028"/>
            <a:ext cx="555498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4B1B32B2-D738-4F16-9F23-761BFECC2E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56111" y="2057400"/>
            <a:ext cx="353901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3FD90E0C-33BF-4FF4-BE56-C1745E208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2/14/2022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2ECEC12D-CB3C-446D-A08D-0AEEB20573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11B29723-F275-48DB-8CBE-276971CF1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4607519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4ECEAE9-D940-41BF-A891-E5A64F1C4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111" y="457200"/>
            <a:ext cx="353901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145DD6CD-76AE-4074-9ADF-F93CDF4E578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664869" y="988028"/>
            <a:ext cx="555498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3D3099FD-1737-47B2-9CD8-D1D303E30B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56111" y="2057400"/>
            <a:ext cx="353901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C2196DAE-BA2E-4BDB-9273-65C01361D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2/14/2022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3C30500B-BDC4-463C-B6EF-30EB07CB3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502D03EB-02F8-476B-85E6-58ABA80ED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7797042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0CA2649-4263-4AFB-8262-E5CB84D0C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5AD24204-19D1-4121-BDDD-584DA98772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77F9B8C4-044A-4A9C-92E9-5B9BD75C5A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2/14/2022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94DF35AD-FF02-412C-9AB7-414BB3CDC1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86AAF20D-A7D1-4075-A3F3-F57B5C6BF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8490983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="" xmlns:a16="http://schemas.microsoft.com/office/drawing/2014/main" id="{A6D35CFD-2EE4-44DB-985F-E94E2655169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852410" y="365125"/>
            <a:ext cx="236601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7FD3E5A7-7D81-4A90-9F3B-47B8E2FF48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54380" y="365125"/>
            <a:ext cx="696087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DDEEF24B-6D7A-4500-B9F5-66813991F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2/14/2022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E5733C59-7772-4197-A16B-8DC904D502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42EDB7C-B8EB-4A5D-BD76-733EBFBB8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7102085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827FA0A-0370-4DCD-956A-9776E7DF4D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600" y="1122363"/>
            <a:ext cx="82296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968A93D5-40E9-4230-A544-7059E47A9A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1600" y="3602038"/>
            <a:ext cx="82296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6DE4C09E-2DE5-4E42-858C-E0BD223BD0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2/14/2022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3483DCFA-1D3E-469F-9101-23E8D7CA6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3298E3C0-F964-4B0E-A045-EEAE9FCF6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1463906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F1FF99C-4B75-42BE-8AE4-01978E528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BF3D4883-B696-46C0-95DD-F546312242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F58D8A97-19E7-4792-8298-FD98BE1BE0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2/14/2022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BDE5ED49-0862-461F-B907-3F7E8EA03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FFA015A6-CD8F-45AA-B41E-3B7AC74D8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0632797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23814AA-5143-49BF-B0CB-68A71C5BF2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8665" y="1710311"/>
            <a:ext cx="946404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5DA21805-3083-4FBC-905D-99C7AB77B5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8665" y="4590036"/>
            <a:ext cx="946404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243BC187-7B40-49B1-9D82-41F3C5AC69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2/14/2022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E5488000-F6E1-4246-8C0E-D501666BBD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3E0FBA9F-0D41-4FC9-8F3A-28E4C6B1B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1112061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2E42E0A-445B-4B15-BA0E-6927AF1D5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41EBD7B7-3832-43D2-9658-A72F5C8F75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54380" y="1825625"/>
            <a:ext cx="466344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918A5E55-AEE6-4795-ACCF-70653FFC07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54980" y="1825625"/>
            <a:ext cx="466344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FBC21FF2-AA18-45C8-912A-632AA47DEF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2/14/2022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B3AC6375-6050-48B6-AD61-525926D1FB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4EC5F0B5-0CF9-4B21-A80B-A8BD9F2C9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5301043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46467D4-60C6-4552-A695-A72B95FB5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809" y="365129"/>
            <a:ext cx="946404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7CE7134F-4836-432F-B628-EAD5085152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5813" y="1681163"/>
            <a:ext cx="464200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B11AC175-6C10-4031-9694-1A9FF412F2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55813" y="2505075"/>
            <a:ext cx="464200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FCB9E593-0D41-4D02-9B67-1A08E788FC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554980" y="1681163"/>
            <a:ext cx="4664869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03B50A18-A211-4539-9013-EA08665F8D6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554980" y="2505075"/>
            <a:ext cx="4664869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A52929F2-5B54-46DF-B372-C5A2FEB742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2/14/2022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8001ACF2-5055-4FD3-A0CD-522BC10804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F44D840C-2980-4920-A057-C15788EDB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084719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46467D4-60C6-4552-A695-A72B95FB5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809" y="365129"/>
            <a:ext cx="946404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7CE7134F-4836-432F-B628-EAD5085152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5813" y="1681163"/>
            <a:ext cx="464200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B11AC175-6C10-4031-9694-1A9FF412F2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55813" y="2505075"/>
            <a:ext cx="464200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FCB9E593-0D41-4D02-9B67-1A08E788FC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554980" y="1681163"/>
            <a:ext cx="4664869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03B50A18-A211-4539-9013-EA08665F8D6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554980" y="2505075"/>
            <a:ext cx="4664869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A52929F2-5B54-46DF-B372-C5A2FEB742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2/14/2022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8001ACF2-5055-4FD3-A0CD-522BC10804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F44D840C-2980-4920-A057-C15788EDB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9397468"/>
      </p:ext>
    </p:extLst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41F9730-0B37-4F74-871C-7AAC747A6F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582BB6D7-F7D8-433E-A46E-3C989F9265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2/14/2022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66969357-10F8-4AA2-A67E-840EEA7023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3AB025DE-57EF-4F75-99B9-E74AEA0D1B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1133450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B5AC52FC-515E-4D59-90CA-9DA3C6A4F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2/14/2022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DA6707F2-49BC-48F1-974A-D4CB207B8B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421004D0-F5C8-49D8-94A6-7D77F1D90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7096203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B2F2AA4-9326-4DA5-B041-0CBA19C198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096" y="457200"/>
            <a:ext cx="353901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0AA862E0-2CBC-4F5D-B6F3-84782C60AE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64869" y="987998"/>
            <a:ext cx="555498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4B1B32B2-D738-4F16-9F23-761BFECC2E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56096" y="2057400"/>
            <a:ext cx="353901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3FD90E0C-33BF-4FF4-BE56-C1745E208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2/14/2022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2ECEC12D-CB3C-446D-A08D-0AEEB20573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11B29723-F275-48DB-8CBE-276971CF1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6447997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4ECEAE9-D940-41BF-A891-E5A64F1C4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096" y="457200"/>
            <a:ext cx="353901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145DD6CD-76AE-4074-9ADF-F93CDF4E578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664869" y="987998"/>
            <a:ext cx="555498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3D3099FD-1737-47B2-9CD8-D1D303E30B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56096" y="2057400"/>
            <a:ext cx="353901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C2196DAE-BA2E-4BDB-9273-65C01361D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2/14/2022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3C30500B-BDC4-463C-B6EF-30EB07CB3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502D03EB-02F8-476B-85E6-58ABA80ED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0593597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0CA2649-4263-4AFB-8262-E5CB84D0C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5AD24204-19D1-4121-BDDD-584DA98772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77F9B8C4-044A-4A9C-92E9-5B9BD75C5A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2/14/2022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94DF35AD-FF02-412C-9AB7-414BB3CDC1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86AAF20D-A7D1-4075-A3F3-F57B5C6BF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728884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="" xmlns:a16="http://schemas.microsoft.com/office/drawing/2014/main" id="{A6D35CFD-2EE4-44DB-985F-E94E2655169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852410" y="365125"/>
            <a:ext cx="236601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7FD3E5A7-7D81-4A90-9F3B-47B8E2FF48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54380" y="365125"/>
            <a:ext cx="696087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DDEEF24B-6D7A-4500-B9F5-66813991F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2/14/2022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E5733C59-7772-4197-A16B-8DC904D502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42EDB7C-B8EB-4A5D-BD76-733EBFBB8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1854851"/>
      </p:ext>
    </p:extLst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827FA0A-0370-4DCD-956A-9776E7DF4D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600" y="1122363"/>
            <a:ext cx="82296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968A93D5-40E9-4230-A544-7059E47A9A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1600" y="3602038"/>
            <a:ext cx="82296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6DE4C09E-2DE5-4E42-858C-E0BD223BD0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2/14/2022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3483DCFA-1D3E-469F-9101-23E8D7CA6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3298E3C0-F964-4B0E-A045-EEAE9FCF6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9081630"/>
      </p:ext>
    </p:extLst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F1FF99C-4B75-42BE-8AE4-01978E528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BF3D4883-B696-46C0-95DD-F546312242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F58D8A97-19E7-4792-8298-FD98BE1BE0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2/14/2022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BDE5ED49-0862-461F-B907-3F7E8EA03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FFA015A6-CD8F-45AA-B41E-3B7AC74D8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3517268"/>
      </p:ext>
    </p:extLst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23814AA-5143-49BF-B0CB-68A71C5BF2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8665" y="1710279"/>
            <a:ext cx="946404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5DA21805-3083-4FBC-905D-99C7AB77B5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8665" y="4590004"/>
            <a:ext cx="946404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243BC187-7B40-49B1-9D82-41F3C5AC69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2/14/2022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E5488000-F6E1-4246-8C0E-D501666BBD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3E0FBA9F-0D41-4FC9-8F3A-28E4C6B1B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2593690"/>
      </p:ext>
    </p:extLst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2E42E0A-445B-4B15-BA0E-6927AF1D5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41EBD7B7-3832-43D2-9658-A72F5C8F75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54380" y="1825625"/>
            <a:ext cx="466344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918A5E55-AEE6-4795-ACCF-70653FFC07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54980" y="1825625"/>
            <a:ext cx="466344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FBC21FF2-AA18-45C8-912A-632AA47DEF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2/14/2022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B3AC6375-6050-48B6-AD61-525926D1FB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4EC5F0B5-0CF9-4B21-A80B-A8BD9F2C9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732571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41F9730-0B37-4F74-871C-7AAC747A6F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582BB6D7-F7D8-433E-A46E-3C989F9265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2/14/2022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66969357-10F8-4AA2-A67E-840EEA7023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3AB025DE-57EF-4F75-99B9-E74AEA0D1B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0162082"/>
      </p:ext>
    </p:extLst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46467D4-60C6-4552-A695-A72B95FB5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809" y="365129"/>
            <a:ext cx="946404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7CE7134F-4836-432F-B628-EAD5085152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5813" y="1681163"/>
            <a:ext cx="464200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B11AC175-6C10-4031-9694-1A9FF412F2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55813" y="2505075"/>
            <a:ext cx="464200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FCB9E593-0D41-4D02-9B67-1A08E788FC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554980" y="1681163"/>
            <a:ext cx="4664869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03B50A18-A211-4539-9013-EA08665F8D6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554980" y="2505075"/>
            <a:ext cx="4664869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A52929F2-5B54-46DF-B372-C5A2FEB742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2/14/2022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8001ACF2-5055-4FD3-A0CD-522BC10804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F44D840C-2980-4920-A057-C15788EDB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4712001"/>
      </p:ext>
    </p:extLst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41F9730-0B37-4F74-871C-7AAC747A6F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582BB6D7-F7D8-433E-A46E-3C989F9265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2/14/2022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66969357-10F8-4AA2-A67E-840EEA7023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3AB025DE-57EF-4F75-99B9-E74AEA0D1B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577546"/>
      </p:ext>
    </p:extLst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B5AC52FC-515E-4D59-90CA-9DA3C6A4F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2/14/2022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DA6707F2-49BC-48F1-974A-D4CB207B8B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421004D0-F5C8-49D8-94A6-7D77F1D90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2139556"/>
      </p:ext>
    </p:extLst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B2F2AA4-9326-4DA5-B041-0CBA19C198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080" y="457200"/>
            <a:ext cx="353901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0AA862E0-2CBC-4F5D-B6F3-84782C60AE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64869" y="987966"/>
            <a:ext cx="555498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4B1B32B2-D738-4F16-9F23-761BFECC2E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56080" y="2057400"/>
            <a:ext cx="353901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3FD90E0C-33BF-4FF4-BE56-C1745E208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2/14/2022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2ECEC12D-CB3C-446D-A08D-0AEEB20573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11B29723-F275-48DB-8CBE-276971CF1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0844753"/>
      </p:ext>
    </p:extLst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4ECEAE9-D940-41BF-A891-E5A64F1C4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080" y="457200"/>
            <a:ext cx="353901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145DD6CD-76AE-4074-9ADF-F93CDF4E578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664869" y="987966"/>
            <a:ext cx="555498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3D3099FD-1737-47B2-9CD8-D1D303E30B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56080" y="2057400"/>
            <a:ext cx="353901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C2196DAE-BA2E-4BDB-9273-65C01361D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2/14/2022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3C30500B-BDC4-463C-B6EF-30EB07CB3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502D03EB-02F8-476B-85E6-58ABA80ED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3261522"/>
      </p:ext>
    </p:extLst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0CA2649-4263-4AFB-8262-E5CB84D0C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5AD24204-19D1-4121-BDDD-584DA98772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77F9B8C4-044A-4A9C-92E9-5B9BD75C5A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2/14/2022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94DF35AD-FF02-412C-9AB7-414BB3CDC1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86AAF20D-A7D1-4075-A3F3-F57B5C6BF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9191255"/>
      </p:ext>
    </p:extLst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="" xmlns:a16="http://schemas.microsoft.com/office/drawing/2014/main" id="{A6D35CFD-2EE4-44DB-985F-E94E2655169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852410" y="365125"/>
            <a:ext cx="236601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7FD3E5A7-7D81-4A90-9F3B-47B8E2FF48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54380" y="365125"/>
            <a:ext cx="696087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DDEEF24B-6D7A-4500-B9F5-66813991F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2/14/2022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E5733C59-7772-4197-A16B-8DC904D502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42EDB7C-B8EB-4A5D-BD76-733EBFBB8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0283614"/>
      </p:ext>
    </p:extLst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827FA0A-0370-4DCD-956A-9776E7DF4D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600" y="1122363"/>
            <a:ext cx="82296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968A93D5-40E9-4230-A544-7059E47A9A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1600" y="3602038"/>
            <a:ext cx="82296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6DE4C09E-2DE5-4E42-858C-E0BD223BD0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2/14/2022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3483DCFA-1D3E-469F-9101-23E8D7CA6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3298E3C0-F964-4B0E-A045-EEAE9FCF6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8743709"/>
      </p:ext>
    </p:extLst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F1FF99C-4B75-42BE-8AE4-01978E528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BF3D4883-B696-46C0-95DD-F546312242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F58D8A97-19E7-4792-8298-FD98BE1BE0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2/14/2022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BDE5ED49-0862-461F-B907-3F7E8EA03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FFA015A6-CD8F-45AA-B41E-3B7AC74D8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9656643"/>
      </p:ext>
    </p:extLst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23814AA-5143-49BF-B0CB-68A71C5BF2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8665" y="1710245"/>
            <a:ext cx="946404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5DA21805-3083-4FBC-905D-99C7AB77B5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8665" y="4589970"/>
            <a:ext cx="946404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243BC187-7B40-49B1-9D82-41F3C5AC69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2/14/2022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E5488000-F6E1-4246-8C0E-D501666BBD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3E0FBA9F-0D41-4FC9-8F3A-28E4C6B1B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928801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B5AC52FC-515E-4D59-90CA-9DA3C6A4F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2/14/2022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DA6707F2-49BC-48F1-974A-D4CB207B8B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421004D0-F5C8-49D8-94A6-7D77F1D90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0974481"/>
      </p:ext>
    </p:extLst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2E42E0A-445B-4B15-BA0E-6927AF1D5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41EBD7B7-3832-43D2-9658-A72F5C8F75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54380" y="1825625"/>
            <a:ext cx="466344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918A5E55-AEE6-4795-ACCF-70653FFC07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54980" y="1825625"/>
            <a:ext cx="466344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FBC21FF2-AA18-45C8-912A-632AA47DEF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2/14/2022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B3AC6375-6050-48B6-AD61-525926D1FB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4EC5F0B5-0CF9-4B21-A80B-A8BD9F2C9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7849123"/>
      </p:ext>
    </p:extLst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46467D4-60C6-4552-A695-A72B95FB5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809" y="365129"/>
            <a:ext cx="946404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7CE7134F-4836-432F-B628-EAD5085152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5813" y="1681163"/>
            <a:ext cx="464200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B11AC175-6C10-4031-9694-1A9FF412F2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55813" y="2505075"/>
            <a:ext cx="464200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FCB9E593-0D41-4D02-9B67-1A08E788FC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554980" y="1681163"/>
            <a:ext cx="4664869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03B50A18-A211-4539-9013-EA08665F8D6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554980" y="2505075"/>
            <a:ext cx="4664869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A52929F2-5B54-46DF-B372-C5A2FEB742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2/14/2022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8001ACF2-5055-4FD3-A0CD-522BC10804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F44D840C-2980-4920-A057-C15788EDB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0793232"/>
      </p:ext>
    </p:extLst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41F9730-0B37-4F74-871C-7AAC747A6F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582BB6D7-F7D8-433E-A46E-3C989F9265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2/14/2022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66969357-10F8-4AA2-A67E-840EEA7023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3AB025DE-57EF-4F75-99B9-E74AEA0D1B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4072847"/>
      </p:ext>
    </p:extLst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B5AC52FC-515E-4D59-90CA-9DA3C6A4F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2/14/2022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DA6707F2-49BC-48F1-974A-D4CB207B8B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421004D0-F5C8-49D8-94A6-7D77F1D90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412180"/>
      </p:ext>
    </p:extLst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B2F2AA4-9326-4DA5-B041-0CBA19C198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063" y="457200"/>
            <a:ext cx="353901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0AA862E0-2CBC-4F5D-B6F3-84782C60AE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64869" y="987932"/>
            <a:ext cx="555498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4B1B32B2-D738-4F16-9F23-761BFECC2E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56063" y="2057400"/>
            <a:ext cx="353901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3FD90E0C-33BF-4FF4-BE56-C1745E208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2/14/2022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2ECEC12D-CB3C-446D-A08D-0AEEB20573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11B29723-F275-48DB-8CBE-276971CF1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3601001"/>
      </p:ext>
    </p:extLst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4ECEAE9-D940-41BF-A891-E5A64F1C4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063" y="457200"/>
            <a:ext cx="353901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145DD6CD-76AE-4074-9ADF-F93CDF4E578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664869" y="987932"/>
            <a:ext cx="555498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3D3099FD-1737-47B2-9CD8-D1D303E30B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56063" y="2057400"/>
            <a:ext cx="353901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C2196DAE-BA2E-4BDB-9273-65C01361D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2/14/2022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3C30500B-BDC4-463C-B6EF-30EB07CB3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502D03EB-02F8-476B-85E6-58ABA80ED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1686218"/>
      </p:ext>
    </p:extLst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0CA2649-4263-4AFB-8262-E5CB84D0C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5AD24204-19D1-4121-BDDD-584DA98772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77F9B8C4-044A-4A9C-92E9-5B9BD75C5A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2/14/2022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94DF35AD-FF02-412C-9AB7-414BB3CDC1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86AAF20D-A7D1-4075-A3F3-F57B5C6BF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8804896"/>
      </p:ext>
    </p:extLst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="" xmlns:a16="http://schemas.microsoft.com/office/drawing/2014/main" id="{A6D35CFD-2EE4-44DB-985F-E94E2655169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852410" y="365125"/>
            <a:ext cx="236601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7FD3E5A7-7D81-4A90-9F3B-47B8E2FF48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54380" y="365125"/>
            <a:ext cx="696087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DDEEF24B-6D7A-4500-B9F5-66813991F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2/14/2022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E5733C59-7772-4197-A16B-8DC904D502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42EDB7C-B8EB-4A5D-BD76-733EBFBB8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8214286"/>
      </p:ext>
    </p:extLst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827FA0A-0370-4DCD-956A-9776E7DF4D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600" y="1122363"/>
            <a:ext cx="82296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968A93D5-40E9-4230-A544-7059E47A9A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1600" y="3602038"/>
            <a:ext cx="82296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6DE4C09E-2DE5-4E42-858C-E0BD223BD0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2/14/2022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3483DCFA-1D3E-469F-9101-23E8D7CA6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3298E3C0-F964-4B0E-A045-EEAE9FCF6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1579897"/>
      </p:ext>
    </p:extLst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F1FF99C-4B75-42BE-8AE4-01978E528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BF3D4883-B696-46C0-95DD-F546312242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F58D8A97-19E7-4792-8298-FD98BE1BE0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2/14/2022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BDE5ED49-0862-461F-B907-3F7E8EA03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FFA015A6-CD8F-45AA-B41E-3B7AC74D8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703059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B2F2AA4-9326-4DA5-B041-0CBA19C198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213" y="457200"/>
            <a:ext cx="353901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0AA862E0-2CBC-4F5D-B6F3-84782C60AE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64869" y="988232"/>
            <a:ext cx="555498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4B1B32B2-D738-4F16-9F23-761BFECC2E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56213" y="2057400"/>
            <a:ext cx="353901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3FD90E0C-33BF-4FF4-BE56-C1745E208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2/14/2022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2ECEC12D-CB3C-446D-A08D-0AEEB20573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11B29723-F275-48DB-8CBE-276971CF1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8180766"/>
      </p:ext>
    </p:extLst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23814AA-5143-49BF-B0CB-68A71C5BF2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8665" y="1710209"/>
            <a:ext cx="946404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5DA21805-3083-4FBC-905D-99C7AB77B5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8665" y="4589934"/>
            <a:ext cx="946404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243BC187-7B40-49B1-9D82-41F3C5AC69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2/14/2022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E5488000-F6E1-4246-8C0E-D501666BBD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3E0FBA9F-0D41-4FC9-8F3A-28E4C6B1B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3843965"/>
      </p:ext>
    </p:extLst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2E42E0A-445B-4B15-BA0E-6927AF1D5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41EBD7B7-3832-43D2-9658-A72F5C8F75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54380" y="1825625"/>
            <a:ext cx="466344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918A5E55-AEE6-4795-ACCF-70653FFC07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54980" y="1825625"/>
            <a:ext cx="466344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FBC21FF2-AA18-45C8-912A-632AA47DEF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2/14/2022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B3AC6375-6050-48B6-AD61-525926D1FB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4EC5F0B5-0CF9-4B21-A80B-A8BD9F2C9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6469308"/>
      </p:ext>
    </p:extLst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46467D4-60C6-4552-A695-A72B95FB5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809" y="365129"/>
            <a:ext cx="946404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7CE7134F-4836-432F-B628-EAD5085152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5813" y="1681163"/>
            <a:ext cx="464200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B11AC175-6C10-4031-9694-1A9FF412F2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55813" y="2505075"/>
            <a:ext cx="464200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FCB9E593-0D41-4D02-9B67-1A08E788FC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554980" y="1681163"/>
            <a:ext cx="4664869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03B50A18-A211-4539-9013-EA08665F8D6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554980" y="2505075"/>
            <a:ext cx="4664869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A52929F2-5B54-46DF-B372-C5A2FEB742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2/14/2022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8001ACF2-5055-4FD3-A0CD-522BC10804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F44D840C-2980-4920-A057-C15788EDB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2152543"/>
      </p:ext>
    </p:extLst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41F9730-0B37-4F74-871C-7AAC747A6F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582BB6D7-F7D8-433E-A46E-3C989F9265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2/14/2022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66969357-10F8-4AA2-A67E-840EEA7023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3AB025DE-57EF-4F75-99B9-E74AEA0D1B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7704702"/>
      </p:ext>
    </p:extLst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B5AC52FC-515E-4D59-90CA-9DA3C6A4F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2/14/2022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DA6707F2-49BC-48F1-974A-D4CB207B8B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421004D0-F5C8-49D8-94A6-7D77F1D90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7472936"/>
      </p:ext>
    </p:extLst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B2F2AA4-9326-4DA5-B041-0CBA19C198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045" y="457200"/>
            <a:ext cx="353901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0AA862E0-2CBC-4F5D-B6F3-84782C60AE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64869" y="987896"/>
            <a:ext cx="555498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4B1B32B2-D738-4F16-9F23-761BFECC2E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56045" y="2057400"/>
            <a:ext cx="353901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3FD90E0C-33BF-4FF4-BE56-C1745E208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2/14/2022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2ECEC12D-CB3C-446D-A08D-0AEEB20573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11B29723-F275-48DB-8CBE-276971CF1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4041176"/>
      </p:ext>
    </p:extLst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4ECEAE9-D940-41BF-A891-E5A64F1C4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045" y="457200"/>
            <a:ext cx="353901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145DD6CD-76AE-4074-9ADF-F93CDF4E578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664869" y="987896"/>
            <a:ext cx="555498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3D3099FD-1737-47B2-9CD8-D1D303E30B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56045" y="2057400"/>
            <a:ext cx="353901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C2196DAE-BA2E-4BDB-9273-65C01361D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2/14/2022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3C30500B-BDC4-463C-B6EF-30EB07CB3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502D03EB-02F8-476B-85E6-58ABA80ED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2454509"/>
      </p:ext>
    </p:extLst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0CA2649-4263-4AFB-8262-E5CB84D0C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5AD24204-19D1-4121-BDDD-584DA98772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77F9B8C4-044A-4A9C-92E9-5B9BD75C5A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2/14/2022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94DF35AD-FF02-412C-9AB7-414BB3CDC1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86AAF20D-A7D1-4075-A3F3-F57B5C6BF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051317"/>
      </p:ext>
    </p:extLst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="" xmlns:a16="http://schemas.microsoft.com/office/drawing/2014/main" id="{A6D35CFD-2EE4-44DB-985F-E94E2655169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852410" y="365125"/>
            <a:ext cx="236601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7FD3E5A7-7D81-4A90-9F3B-47B8E2FF48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54380" y="365125"/>
            <a:ext cx="696087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DDEEF24B-6D7A-4500-B9F5-66813991F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2/14/2022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E5733C59-7772-4197-A16B-8DC904D502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42EDB7C-B8EB-4A5D-BD76-733EBFBB8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1067139"/>
      </p:ext>
    </p:extLst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827FA0A-0370-4DCD-956A-9776E7DF4D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600" y="1122363"/>
            <a:ext cx="82296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968A93D5-40E9-4230-A544-7059E47A9A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1600" y="3602038"/>
            <a:ext cx="82296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6DE4C09E-2DE5-4E42-858C-E0BD223BD0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2/14/2022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483DCFA-1D3E-469F-9101-23E8D7CA6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3298E3C0-F964-4B0E-A045-EEAE9FCF6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83930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BD8937D-4548-4AFD-8470-79E6C43E5E04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5901953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4ECEAE9-D940-41BF-A891-E5A64F1C4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213" y="457200"/>
            <a:ext cx="353901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145DD6CD-76AE-4074-9ADF-F93CDF4E578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664869" y="988232"/>
            <a:ext cx="555498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3D3099FD-1737-47B2-9CD8-D1D303E30B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56213" y="2057400"/>
            <a:ext cx="353901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C2196DAE-BA2E-4BDB-9273-65C01361D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2/14/2022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3C30500B-BDC4-463C-B6EF-30EB07CB3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502D03EB-02F8-476B-85E6-58ABA80ED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1893630"/>
      </p:ext>
    </p:extLst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F1FF99C-4B75-42BE-8AE4-01978E528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F3D4883-B696-46C0-95DD-F546312242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F58D8A97-19E7-4792-8298-FD98BE1BE0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2/14/2022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BDE5ED49-0862-461F-B907-3F7E8EA03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FFA015A6-CD8F-45AA-B41E-3B7AC74D8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8726482"/>
      </p:ext>
    </p:extLst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23814AA-5143-49BF-B0CB-68A71C5BF2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8665" y="1710171"/>
            <a:ext cx="946404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5DA21805-3083-4FBC-905D-99C7AB77B5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8665" y="4589896"/>
            <a:ext cx="946404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243BC187-7B40-49B1-9D82-41F3C5AC69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2/14/2022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E5488000-F6E1-4246-8C0E-D501666BBD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3E0FBA9F-0D41-4FC9-8F3A-28E4C6B1B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9679612"/>
      </p:ext>
    </p:extLst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2E42E0A-445B-4B15-BA0E-6927AF1D5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1EBD7B7-3832-43D2-9658-A72F5C8F75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54380" y="1825625"/>
            <a:ext cx="466344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918A5E55-AEE6-4795-ACCF-70653FFC07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54980" y="1825625"/>
            <a:ext cx="466344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FBC21FF2-AA18-45C8-912A-632AA47DEF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2/14/2022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B3AC6375-6050-48B6-AD61-525926D1FB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4EC5F0B5-0CF9-4B21-A80B-A8BD9F2C9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7596932"/>
      </p:ext>
    </p:extLst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46467D4-60C6-4552-A695-A72B95FB5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809" y="365129"/>
            <a:ext cx="946404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7CE7134F-4836-432F-B628-EAD5085152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5813" y="1681163"/>
            <a:ext cx="464200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B11AC175-6C10-4031-9694-1A9FF412F2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55813" y="2505075"/>
            <a:ext cx="464200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FCB9E593-0D41-4D02-9B67-1A08E788FC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554980" y="1681163"/>
            <a:ext cx="4664869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03B50A18-A211-4539-9013-EA08665F8D6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554980" y="2505075"/>
            <a:ext cx="4664869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A52929F2-5B54-46DF-B372-C5A2FEB742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2/14/2022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8001ACF2-5055-4FD3-A0CD-522BC10804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F44D840C-2980-4920-A057-C15788EDB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2702153"/>
      </p:ext>
    </p:extLst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41F9730-0B37-4F74-871C-7AAC747A6F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582BB6D7-F7D8-433E-A46E-3C989F9265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2/14/2022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66969357-10F8-4AA2-A67E-840EEA7023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3AB025DE-57EF-4F75-99B9-E74AEA0D1B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3207430"/>
      </p:ext>
    </p:extLst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B5AC52FC-515E-4D59-90CA-9DA3C6A4F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2/14/2022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DA6707F2-49BC-48F1-974A-D4CB207B8B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421004D0-F5C8-49D8-94A6-7D77F1D90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1956347"/>
      </p:ext>
    </p:extLst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B2F2AA4-9326-4DA5-B041-0CBA19C198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026" y="457200"/>
            <a:ext cx="353901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AA862E0-2CBC-4F5D-B6F3-84782C60AE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64869" y="987858"/>
            <a:ext cx="555498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4B1B32B2-D738-4F16-9F23-761BFECC2E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56026" y="2057400"/>
            <a:ext cx="353901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3FD90E0C-33BF-4FF4-BE56-C1745E208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2/14/2022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2ECEC12D-CB3C-446D-A08D-0AEEB20573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11B29723-F275-48DB-8CBE-276971CF1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9610326"/>
      </p:ext>
    </p:extLst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4ECEAE9-D940-41BF-A891-E5A64F1C4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026" y="457200"/>
            <a:ext cx="353901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145DD6CD-76AE-4074-9ADF-F93CDF4E578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664869" y="987858"/>
            <a:ext cx="555498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3D3099FD-1737-47B2-9CD8-D1D303E30B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56026" y="2057400"/>
            <a:ext cx="353901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C2196DAE-BA2E-4BDB-9273-65C01361D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2/14/2022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3C30500B-BDC4-463C-B6EF-30EB07CB3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502D03EB-02F8-476B-85E6-58ABA80ED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417079"/>
      </p:ext>
    </p:extLst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0CA2649-4263-4AFB-8262-E5CB84D0C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5AD24204-19D1-4121-BDDD-584DA98772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77F9B8C4-044A-4A9C-92E9-5B9BD75C5A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2/14/2022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94DF35AD-FF02-412C-9AB7-414BB3CDC1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86AAF20D-A7D1-4075-A3F3-F57B5C6BF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9094208"/>
      </p:ext>
    </p:extLst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A6D35CFD-2EE4-44DB-985F-E94E2655169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852410" y="365125"/>
            <a:ext cx="236601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7FD3E5A7-7D81-4A90-9F3B-47B8E2FF48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54380" y="365125"/>
            <a:ext cx="696087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DEEF24B-6D7A-4500-B9F5-66813991F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2/14/2022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E5733C59-7772-4197-A16B-8DC904D502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42EDB7C-B8EB-4A5D-BD76-733EBFBB8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681103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0CA2649-4263-4AFB-8262-E5CB84D0C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5AD24204-19D1-4121-BDDD-584DA98772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77F9B8C4-044A-4A9C-92E9-5B9BD75C5A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2/14/2022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94DF35AD-FF02-412C-9AB7-414BB3CDC1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86AAF20D-A7D1-4075-A3F3-F57B5C6BF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6725889"/>
      </p:ext>
    </p:extLst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827FA0A-0370-4DCD-956A-9776E7DF4D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600" y="1122363"/>
            <a:ext cx="82296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968A93D5-40E9-4230-A544-7059E47A9A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1600" y="3602038"/>
            <a:ext cx="82296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6DE4C09E-2DE5-4E42-858C-E0BD223BD0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2/14/2022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483DCFA-1D3E-469F-9101-23E8D7CA6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3298E3C0-F964-4B0E-A045-EEAE9FCF6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8422575"/>
      </p:ext>
    </p:extLst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F1FF99C-4B75-42BE-8AE4-01978E528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F3D4883-B696-46C0-95DD-F546312242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F58D8A97-19E7-4792-8298-FD98BE1BE0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2/14/2022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BDE5ED49-0862-461F-B907-3F7E8EA03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FFA015A6-CD8F-45AA-B41E-3B7AC74D8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6568827"/>
      </p:ext>
    </p:extLst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23814AA-5143-49BF-B0CB-68A71C5BF2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8665" y="1710131"/>
            <a:ext cx="946404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5DA21805-3083-4FBC-905D-99C7AB77B5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8665" y="4589856"/>
            <a:ext cx="946404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243BC187-7B40-49B1-9D82-41F3C5AC69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2/14/2022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E5488000-F6E1-4246-8C0E-D501666BBD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3E0FBA9F-0D41-4FC9-8F3A-28E4C6B1B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0466508"/>
      </p:ext>
    </p:extLst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2E42E0A-445B-4B15-BA0E-6927AF1D5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1EBD7B7-3832-43D2-9658-A72F5C8F75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54380" y="1825625"/>
            <a:ext cx="466344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918A5E55-AEE6-4795-ACCF-70653FFC07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54980" y="1825625"/>
            <a:ext cx="466344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FBC21FF2-AA18-45C8-912A-632AA47DEF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2/14/2022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B3AC6375-6050-48B6-AD61-525926D1FB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4EC5F0B5-0CF9-4B21-A80B-A8BD9F2C9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2146655"/>
      </p:ext>
    </p:extLst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46467D4-60C6-4552-A695-A72B95FB5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809" y="365129"/>
            <a:ext cx="946404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7CE7134F-4836-432F-B628-EAD5085152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5813" y="1681163"/>
            <a:ext cx="464200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B11AC175-6C10-4031-9694-1A9FF412F2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55813" y="2505075"/>
            <a:ext cx="464200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FCB9E593-0D41-4D02-9B67-1A08E788FC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554980" y="1681163"/>
            <a:ext cx="4664869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03B50A18-A211-4539-9013-EA08665F8D6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554980" y="2505075"/>
            <a:ext cx="4664869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A52929F2-5B54-46DF-B372-C5A2FEB742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2/14/2022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8001ACF2-5055-4FD3-A0CD-522BC10804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F44D840C-2980-4920-A057-C15788EDB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7163084"/>
      </p:ext>
    </p:extLst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41F9730-0B37-4F74-871C-7AAC747A6F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582BB6D7-F7D8-433E-A46E-3C989F9265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2/14/2022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66969357-10F8-4AA2-A67E-840EEA7023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3AB025DE-57EF-4F75-99B9-E74AEA0D1B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1491650"/>
      </p:ext>
    </p:extLst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B5AC52FC-515E-4D59-90CA-9DA3C6A4F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2/14/2022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DA6707F2-49BC-48F1-974A-D4CB207B8B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421004D0-F5C8-49D8-94A6-7D77F1D90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5845864"/>
      </p:ext>
    </p:extLst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B2F2AA4-9326-4DA5-B041-0CBA19C198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006" y="457200"/>
            <a:ext cx="353901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AA862E0-2CBC-4F5D-B6F3-84782C60AE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64869" y="987818"/>
            <a:ext cx="555498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4B1B32B2-D738-4F16-9F23-761BFECC2E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56006" y="2057400"/>
            <a:ext cx="353901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3FD90E0C-33BF-4FF4-BE56-C1745E208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2/14/2022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2ECEC12D-CB3C-446D-A08D-0AEEB20573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11B29723-F275-48DB-8CBE-276971CF1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0636094"/>
      </p:ext>
    </p:extLst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4ECEAE9-D940-41BF-A891-E5A64F1C4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006" y="457200"/>
            <a:ext cx="353901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145DD6CD-76AE-4074-9ADF-F93CDF4E578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664869" y="987818"/>
            <a:ext cx="555498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3D3099FD-1737-47B2-9CD8-D1D303E30B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56006" y="2057400"/>
            <a:ext cx="353901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C2196DAE-BA2E-4BDB-9273-65C01361D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2/14/2022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3C30500B-BDC4-463C-B6EF-30EB07CB3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502D03EB-02F8-476B-85E6-58ABA80ED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0204957"/>
      </p:ext>
    </p:extLst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0CA2649-4263-4AFB-8262-E5CB84D0C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5AD24204-19D1-4121-BDDD-584DA98772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77F9B8C4-044A-4A9C-92E9-5B9BD75C5A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2/14/2022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94DF35AD-FF02-412C-9AB7-414BB3CDC1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86AAF20D-A7D1-4075-A3F3-F57B5C6BF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626109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="" xmlns:a16="http://schemas.microsoft.com/office/drawing/2014/main" id="{A6D35CFD-2EE4-44DB-985F-E94E2655169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852410" y="365125"/>
            <a:ext cx="236601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7FD3E5A7-7D81-4A90-9F3B-47B8E2FF48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54380" y="365125"/>
            <a:ext cx="696087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DDEEF24B-6D7A-4500-B9F5-66813991F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2/14/2022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E5733C59-7772-4197-A16B-8DC904D502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42EDB7C-B8EB-4A5D-BD76-733EBFBB8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7650625"/>
      </p:ext>
    </p:extLst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A6D35CFD-2EE4-44DB-985F-E94E2655169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852410" y="365125"/>
            <a:ext cx="236601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7FD3E5A7-7D81-4A90-9F3B-47B8E2FF48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54380" y="365125"/>
            <a:ext cx="696087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DEEF24B-6D7A-4500-B9F5-66813991F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2/14/2022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E5733C59-7772-4197-A16B-8DC904D502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42EDB7C-B8EB-4A5D-BD76-733EBFBB8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6371437"/>
      </p:ext>
    </p:extLst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827FA0A-0370-4DCD-956A-9776E7DF4D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600" y="1122363"/>
            <a:ext cx="82296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968A93D5-40E9-4230-A544-7059E47A9A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1600" y="3602038"/>
            <a:ext cx="82296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6DE4C09E-2DE5-4E42-858C-E0BD223BD0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2/14/2022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483DCFA-1D3E-469F-9101-23E8D7CA6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3298E3C0-F964-4B0E-A045-EEAE9FCF6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9064210"/>
      </p:ext>
    </p:extLst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F1FF99C-4B75-42BE-8AE4-01978E528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F3D4883-B696-46C0-95DD-F546312242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F58D8A97-19E7-4792-8298-FD98BE1BE0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2/14/2022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BDE5ED49-0862-461F-B907-3F7E8EA03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FFA015A6-CD8F-45AA-B41E-3B7AC74D8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6880348"/>
      </p:ext>
    </p:extLst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23814AA-5143-49BF-B0CB-68A71C5BF2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8665" y="1710089"/>
            <a:ext cx="946404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5DA21805-3083-4FBC-905D-99C7AB77B5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8665" y="4589814"/>
            <a:ext cx="946404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243BC187-7B40-49B1-9D82-41F3C5AC69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2/14/2022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E5488000-F6E1-4246-8C0E-D501666BBD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3E0FBA9F-0D41-4FC9-8F3A-28E4C6B1B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6778252"/>
      </p:ext>
    </p:extLst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2E42E0A-445B-4B15-BA0E-6927AF1D5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1EBD7B7-3832-43D2-9658-A72F5C8F75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54380" y="1825625"/>
            <a:ext cx="466344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918A5E55-AEE6-4795-ACCF-70653FFC07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54980" y="1825625"/>
            <a:ext cx="466344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FBC21FF2-AA18-45C8-912A-632AA47DEF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2/14/2022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B3AC6375-6050-48B6-AD61-525926D1FB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4EC5F0B5-0CF9-4B21-A80B-A8BD9F2C9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0876258"/>
      </p:ext>
    </p:extLst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46467D4-60C6-4552-A695-A72B95FB5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809" y="365129"/>
            <a:ext cx="946404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7CE7134F-4836-432F-B628-EAD5085152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5813" y="1681163"/>
            <a:ext cx="464200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B11AC175-6C10-4031-9694-1A9FF412F2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55813" y="2505075"/>
            <a:ext cx="464200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FCB9E593-0D41-4D02-9B67-1A08E788FC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554980" y="1681163"/>
            <a:ext cx="4664869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03B50A18-A211-4539-9013-EA08665F8D6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554980" y="2505075"/>
            <a:ext cx="4664869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A52929F2-5B54-46DF-B372-C5A2FEB742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2/14/2022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8001ACF2-5055-4FD3-A0CD-522BC10804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F44D840C-2980-4920-A057-C15788EDB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5822153"/>
      </p:ext>
    </p:extLst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41F9730-0B37-4F74-871C-7AAC747A6F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582BB6D7-F7D8-433E-A46E-3C989F9265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2/14/2022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66969357-10F8-4AA2-A67E-840EEA7023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3AB025DE-57EF-4F75-99B9-E74AEA0D1B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1896846"/>
      </p:ext>
    </p:extLst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B5AC52FC-515E-4D59-90CA-9DA3C6A4F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2/14/2022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DA6707F2-49BC-48F1-974A-D4CB207B8B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421004D0-F5C8-49D8-94A6-7D77F1D90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3434870"/>
      </p:ext>
    </p:extLst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B2F2AA4-9326-4DA5-B041-0CBA19C198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985" y="457200"/>
            <a:ext cx="353901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AA862E0-2CBC-4F5D-B6F3-84782C60AE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64869" y="987776"/>
            <a:ext cx="555498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4B1B32B2-D738-4F16-9F23-761BFECC2E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55985" y="2057400"/>
            <a:ext cx="353901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3FD90E0C-33BF-4FF4-BE56-C1745E208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2/14/2022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2ECEC12D-CB3C-446D-A08D-0AEEB20573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11B29723-F275-48DB-8CBE-276971CF1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1213559"/>
      </p:ext>
    </p:extLst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4ECEAE9-D940-41BF-A891-E5A64F1C4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985" y="457200"/>
            <a:ext cx="353901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145DD6CD-76AE-4074-9ADF-F93CDF4E578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664869" y="987776"/>
            <a:ext cx="555498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3D3099FD-1737-47B2-9CD8-D1D303E30B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55985" y="2057400"/>
            <a:ext cx="353901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C2196DAE-BA2E-4BDB-9273-65C01361D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2/14/2022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3C30500B-BDC4-463C-B6EF-30EB07CB3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502D03EB-02F8-476B-85E6-58ABA80ED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54510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827FA0A-0370-4DCD-956A-9776E7DF4D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600" y="1122363"/>
            <a:ext cx="82296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968A93D5-40E9-4230-A544-7059E47A9A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1600" y="3602038"/>
            <a:ext cx="82296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6DE4C09E-2DE5-4E42-858C-E0BD223BD0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2/14/2022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3483DCFA-1D3E-469F-9101-23E8D7CA6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3298E3C0-F964-4B0E-A045-EEAE9FCF6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6608127"/>
      </p:ext>
    </p:extLst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0CA2649-4263-4AFB-8262-E5CB84D0C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5AD24204-19D1-4121-BDDD-584DA98772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77F9B8C4-044A-4A9C-92E9-5B9BD75C5A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2/14/2022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94DF35AD-FF02-412C-9AB7-414BB3CDC1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86AAF20D-A7D1-4075-A3F3-F57B5C6BF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7577537"/>
      </p:ext>
    </p:extLst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A6D35CFD-2EE4-44DB-985F-E94E2655169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852410" y="365125"/>
            <a:ext cx="236601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7FD3E5A7-7D81-4A90-9F3B-47B8E2FF48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54380" y="365125"/>
            <a:ext cx="696087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DEEF24B-6D7A-4500-B9F5-66813991F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2/14/2022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E5733C59-7772-4197-A16B-8DC904D502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42EDB7C-B8EB-4A5D-BD76-733EBFBB8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4958421"/>
      </p:ext>
    </p:extLst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827FA0A-0370-4DCD-956A-9776E7DF4D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600" y="1122363"/>
            <a:ext cx="82296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968A93D5-40E9-4230-A544-7059E47A9A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1600" y="3602038"/>
            <a:ext cx="82296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6DE4C09E-2DE5-4E42-858C-E0BD223BD0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2/14/2022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483DCFA-1D3E-469F-9101-23E8D7CA6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3298E3C0-F964-4B0E-A045-EEAE9FCF6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6896140"/>
      </p:ext>
    </p:extLst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F1FF99C-4B75-42BE-8AE4-01978E528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F3D4883-B696-46C0-95DD-F546312242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F58D8A97-19E7-4792-8298-FD98BE1BE0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2/14/2022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BDE5ED49-0862-461F-B907-3F7E8EA03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FFA015A6-CD8F-45AA-B41E-3B7AC74D8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0105167"/>
      </p:ext>
    </p:extLst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23814AA-5143-49BF-B0CB-68A71C5BF2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8665" y="1710045"/>
            <a:ext cx="946404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5DA21805-3083-4FBC-905D-99C7AB77B5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8665" y="4589770"/>
            <a:ext cx="946404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243BC187-7B40-49B1-9D82-41F3C5AC69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2/14/2022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E5488000-F6E1-4246-8C0E-D501666BBD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3E0FBA9F-0D41-4FC9-8F3A-28E4C6B1B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7727619"/>
      </p:ext>
    </p:extLst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2E42E0A-445B-4B15-BA0E-6927AF1D5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1EBD7B7-3832-43D2-9658-A72F5C8F75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54380" y="1825625"/>
            <a:ext cx="466344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918A5E55-AEE6-4795-ACCF-70653FFC07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54980" y="1825625"/>
            <a:ext cx="466344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FBC21FF2-AA18-45C8-912A-632AA47DEF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2/14/2022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B3AC6375-6050-48B6-AD61-525926D1FB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4EC5F0B5-0CF9-4B21-A80B-A8BD9F2C9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8012298"/>
      </p:ext>
    </p:extLst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46467D4-60C6-4552-A695-A72B95FB5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809" y="365129"/>
            <a:ext cx="946404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7CE7134F-4836-432F-B628-EAD5085152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5813" y="1681163"/>
            <a:ext cx="464200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B11AC175-6C10-4031-9694-1A9FF412F2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55813" y="2505075"/>
            <a:ext cx="464200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FCB9E593-0D41-4D02-9B67-1A08E788FC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554980" y="1681163"/>
            <a:ext cx="4664869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03B50A18-A211-4539-9013-EA08665F8D6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554980" y="2505075"/>
            <a:ext cx="4664869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A52929F2-5B54-46DF-B372-C5A2FEB742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2/14/2022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8001ACF2-5055-4FD3-A0CD-522BC10804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F44D840C-2980-4920-A057-C15788EDB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9820396"/>
      </p:ext>
    </p:extLst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41F9730-0B37-4F74-871C-7AAC747A6F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582BB6D7-F7D8-433E-A46E-3C989F9265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2/14/2022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66969357-10F8-4AA2-A67E-840EEA7023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3AB025DE-57EF-4F75-99B9-E74AEA0D1B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2347257"/>
      </p:ext>
    </p:extLst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B5AC52FC-515E-4D59-90CA-9DA3C6A4F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2/14/2022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DA6707F2-49BC-48F1-974A-D4CB207B8B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421004D0-F5C8-49D8-94A6-7D77F1D90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2551483"/>
      </p:ext>
    </p:extLst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B2F2AA4-9326-4DA5-B041-0CBA19C198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963" y="457200"/>
            <a:ext cx="353901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AA862E0-2CBC-4F5D-B6F3-84782C60AE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64869" y="987732"/>
            <a:ext cx="555498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4B1B32B2-D738-4F16-9F23-761BFECC2E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55963" y="2057400"/>
            <a:ext cx="353901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3FD90E0C-33BF-4FF4-BE56-C1745E208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2/14/2022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2ECEC12D-CB3C-446D-A08D-0AEEB20573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11B29723-F275-48DB-8CBE-276971CF1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931636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F1FF99C-4B75-42BE-8AE4-01978E528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BF3D4883-B696-46C0-95DD-F546312242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F58D8A97-19E7-4792-8298-FD98BE1BE0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2/14/2022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BDE5ED49-0862-461F-B907-3F7E8EA03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FFA015A6-CD8F-45AA-B41E-3B7AC74D8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8092722"/>
      </p:ext>
    </p:extLst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4ECEAE9-D940-41BF-A891-E5A64F1C4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963" y="457200"/>
            <a:ext cx="353901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145DD6CD-76AE-4074-9ADF-F93CDF4E578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664869" y="987732"/>
            <a:ext cx="555498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3D3099FD-1737-47B2-9CD8-D1D303E30B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55963" y="2057400"/>
            <a:ext cx="353901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C2196DAE-BA2E-4BDB-9273-65C01361D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2/14/2022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3C30500B-BDC4-463C-B6EF-30EB07CB3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502D03EB-02F8-476B-85E6-58ABA80ED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0261512"/>
      </p:ext>
    </p:extLst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0CA2649-4263-4AFB-8262-E5CB84D0C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5AD24204-19D1-4121-BDDD-584DA98772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77F9B8C4-044A-4A9C-92E9-5B9BD75C5A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2/14/2022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94DF35AD-FF02-412C-9AB7-414BB3CDC1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86AAF20D-A7D1-4075-A3F3-F57B5C6BF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8382671"/>
      </p:ext>
    </p:extLst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A6D35CFD-2EE4-44DB-985F-E94E2655169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852410" y="365125"/>
            <a:ext cx="236601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7FD3E5A7-7D81-4A90-9F3B-47B8E2FF48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54380" y="365125"/>
            <a:ext cx="696087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DEEF24B-6D7A-4500-B9F5-66813991F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2/14/2022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E5733C59-7772-4197-A16B-8DC904D502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42EDB7C-B8EB-4A5D-BD76-733EBFBB8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8919015"/>
      </p:ext>
    </p:extLst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827FA0A-0370-4DCD-956A-9776E7DF4D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600" y="1122363"/>
            <a:ext cx="82296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968A93D5-40E9-4230-A544-7059E47A9A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1600" y="3602038"/>
            <a:ext cx="82296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6DE4C09E-2DE5-4E42-858C-E0BD223BD0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2/14/2022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483DCFA-1D3E-469F-9101-23E8D7CA6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3298E3C0-F964-4B0E-A045-EEAE9FCF6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9279396"/>
      </p:ext>
    </p:extLst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F1FF99C-4B75-42BE-8AE4-01978E528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F3D4883-B696-46C0-95DD-F546312242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F58D8A97-19E7-4792-8298-FD98BE1BE0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2/14/2022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BDE5ED49-0862-461F-B907-3F7E8EA03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FFA015A6-CD8F-45AA-B41E-3B7AC74D8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1551456"/>
      </p:ext>
    </p:extLst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23814AA-5143-49BF-B0CB-68A71C5BF2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8665" y="1709999"/>
            <a:ext cx="946404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5DA21805-3083-4FBC-905D-99C7AB77B5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8665" y="4589724"/>
            <a:ext cx="946404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243BC187-7B40-49B1-9D82-41F3C5AC69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2/14/2022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E5488000-F6E1-4246-8C0E-D501666BBD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3E0FBA9F-0D41-4FC9-8F3A-28E4C6B1B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8273144"/>
      </p:ext>
    </p:extLst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2E42E0A-445B-4B15-BA0E-6927AF1D5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1EBD7B7-3832-43D2-9658-A72F5C8F75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54380" y="1825625"/>
            <a:ext cx="466344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918A5E55-AEE6-4795-ACCF-70653FFC07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54980" y="1825625"/>
            <a:ext cx="466344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FBC21FF2-AA18-45C8-912A-632AA47DEF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2/14/2022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B3AC6375-6050-48B6-AD61-525926D1FB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4EC5F0B5-0CF9-4B21-A80B-A8BD9F2C9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358880"/>
      </p:ext>
    </p:extLst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46467D4-60C6-4552-A695-A72B95FB5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809" y="365129"/>
            <a:ext cx="946404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7CE7134F-4836-432F-B628-EAD5085152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5813" y="1681163"/>
            <a:ext cx="464200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B11AC175-6C10-4031-9694-1A9FF412F2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55813" y="2505075"/>
            <a:ext cx="464200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FCB9E593-0D41-4D02-9B67-1A08E788FC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554980" y="1681163"/>
            <a:ext cx="4664869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03B50A18-A211-4539-9013-EA08665F8D6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554980" y="2505075"/>
            <a:ext cx="4664869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A52929F2-5B54-46DF-B372-C5A2FEB742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2/14/2022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8001ACF2-5055-4FD3-A0CD-522BC10804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F44D840C-2980-4920-A057-C15788EDB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0188051"/>
      </p:ext>
    </p:extLst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41F9730-0B37-4F74-871C-7AAC747A6F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582BB6D7-F7D8-433E-A46E-3C989F9265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2/14/2022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66969357-10F8-4AA2-A67E-840EEA7023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3AB025DE-57EF-4F75-99B9-E74AEA0D1B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2426661"/>
      </p:ext>
    </p:extLst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B5AC52FC-515E-4D59-90CA-9DA3C6A4F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2/14/2022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DA6707F2-49BC-48F1-974A-D4CB207B8B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421004D0-F5C8-49D8-94A6-7D77F1D90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336090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23814AA-5143-49BF-B0CB-68A71C5BF2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8665" y="1710539"/>
            <a:ext cx="946404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5DA21805-3083-4FBC-905D-99C7AB77B5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8665" y="4590264"/>
            <a:ext cx="946404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243BC187-7B40-49B1-9D82-41F3C5AC69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2/14/2022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E5488000-F6E1-4246-8C0E-D501666BBD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3E0FBA9F-0D41-4FC9-8F3A-28E4C6B1B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5355685"/>
      </p:ext>
    </p:extLst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B2F2AA4-9326-4DA5-B041-0CBA19C198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940" y="457200"/>
            <a:ext cx="353901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AA862E0-2CBC-4F5D-B6F3-84782C60AE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64869" y="987686"/>
            <a:ext cx="555498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4B1B32B2-D738-4F16-9F23-761BFECC2E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55940" y="2057400"/>
            <a:ext cx="353901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3FD90E0C-33BF-4FF4-BE56-C1745E208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2/14/2022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2ECEC12D-CB3C-446D-A08D-0AEEB20573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11B29723-F275-48DB-8CBE-276971CF1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0467117"/>
      </p:ext>
    </p:extLst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4ECEAE9-D940-41BF-A891-E5A64F1C4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940" y="457200"/>
            <a:ext cx="353901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145DD6CD-76AE-4074-9ADF-F93CDF4E578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664869" y="987686"/>
            <a:ext cx="555498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3D3099FD-1737-47B2-9CD8-D1D303E30B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55940" y="2057400"/>
            <a:ext cx="353901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C2196DAE-BA2E-4BDB-9273-65C01361D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2/14/2022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3C30500B-BDC4-463C-B6EF-30EB07CB3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502D03EB-02F8-476B-85E6-58ABA80ED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2937866"/>
      </p:ext>
    </p:extLst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0CA2649-4263-4AFB-8262-E5CB84D0C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5AD24204-19D1-4121-BDDD-584DA98772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77F9B8C4-044A-4A9C-92E9-5B9BD75C5A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2/14/2022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94DF35AD-FF02-412C-9AB7-414BB3CDC1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86AAF20D-A7D1-4075-A3F3-F57B5C6BF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4537498"/>
      </p:ext>
    </p:extLst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A6D35CFD-2EE4-44DB-985F-E94E2655169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852410" y="365125"/>
            <a:ext cx="236601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7FD3E5A7-7D81-4A90-9F3B-47B8E2FF48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54380" y="365125"/>
            <a:ext cx="696087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DEEF24B-6D7A-4500-B9F5-66813991F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2/14/2022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E5733C59-7772-4197-A16B-8DC904D502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42EDB7C-B8EB-4A5D-BD76-733EBFBB8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4108669"/>
      </p:ext>
    </p:extLst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827FA0A-0370-4DCD-956A-9776E7DF4D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600" y="1122363"/>
            <a:ext cx="82296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968A93D5-40E9-4230-A544-7059E47A9A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1600" y="3602038"/>
            <a:ext cx="82296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6DE4C09E-2DE5-4E42-858C-E0BD223BD0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2/14/2022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483DCFA-1D3E-469F-9101-23E8D7CA6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3298E3C0-F964-4B0E-A045-EEAE9FCF6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3040677"/>
      </p:ext>
    </p:extLst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F1FF99C-4B75-42BE-8AE4-01978E528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F3D4883-B696-46C0-95DD-F546312242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F58D8A97-19E7-4792-8298-FD98BE1BE0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2/14/2022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BDE5ED49-0862-461F-B907-3F7E8EA03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FFA015A6-CD8F-45AA-B41E-3B7AC74D8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4258282"/>
      </p:ext>
    </p:extLst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23814AA-5143-49BF-B0CB-68A71C5BF2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8665" y="1709951"/>
            <a:ext cx="946404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5DA21805-3083-4FBC-905D-99C7AB77B5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8665" y="4589676"/>
            <a:ext cx="946404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243BC187-7B40-49B1-9D82-41F3C5AC69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2/14/2022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E5488000-F6E1-4246-8C0E-D501666BBD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3E0FBA9F-0D41-4FC9-8F3A-28E4C6B1B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4404312"/>
      </p:ext>
    </p:extLst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2E42E0A-445B-4B15-BA0E-6927AF1D5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1EBD7B7-3832-43D2-9658-A72F5C8F75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54380" y="1825625"/>
            <a:ext cx="466344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918A5E55-AEE6-4795-ACCF-70653FFC07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54980" y="1825625"/>
            <a:ext cx="466344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FBC21FF2-AA18-45C8-912A-632AA47DEF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2/14/2022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B3AC6375-6050-48B6-AD61-525926D1FB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4EC5F0B5-0CF9-4B21-A80B-A8BD9F2C9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554441"/>
      </p:ext>
    </p:extLst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46467D4-60C6-4552-A695-A72B95FB5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809" y="365129"/>
            <a:ext cx="946404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7CE7134F-4836-432F-B628-EAD5085152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5813" y="1681163"/>
            <a:ext cx="464200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B11AC175-6C10-4031-9694-1A9FF412F2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55813" y="2505075"/>
            <a:ext cx="464200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FCB9E593-0D41-4D02-9B67-1A08E788FC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554980" y="1681163"/>
            <a:ext cx="4664869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03B50A18-A211-4539-9013-EA08665F8D6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554980" y="2505075"/>
            <a:ext cx="4664869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A52929F2-5B54-46DF-B372-C5A2FEB742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2/14/2022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8001ACF2-5055-4FD3-A0CD-522BC10804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F44D840C-2980-4920-A057-C15788EDB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7908859"/>
      </p:ext>
    </p:extLst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41F9730-0B37-4F74-871C-7AAC747A6F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582BB6D7-F7D8-433E-A46E-3C989F9265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2/14/2022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66969357-10F8-4AA2-A67E-840EEA7023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3AB025DE-57EF-4F75-99B9-E74AEA0D1B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54228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2E42E0A-445B-4B15-BA0E-6927AF1D5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41EBD7B7-3832-43D2-9658-A72F5C8F75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54380" y="1825625"/>
            <a:ext cx="466344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918A5E55-AEE6-4795-ACCF-70653FFC07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54980" y="1825625"/>
            <a:ext cx="466344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FBC21FF2-AA18-45C8-912A-632AA47DEF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2/14/2022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B3AC6375-6050-48B6-AD61-525926D1FB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4EC5F0B5-0CF9-4B21-A80B-A8BD9F2C9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8218010"/>
      </p:ext>
    </p:extLst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B5AC52FC-515E-4D59-90CA-9DA3C6A4F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2/14/2022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DA6707F2-49BC-48F1-974A-D4CB207B8B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421004D0-F5C8-49D8-94A6-7D77F1D90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2869902"/>
      </p:ext>
    </p:extLst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B2F2AA4-9326-4DA5-B041-0CBA19C198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916" y="457200"/>
            <a:ext cx="353901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AA862E0-2CBC-4F5D-B6F3-84782C60AE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64869" y="987638"/>
            <a:ext cx="555498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4B1B32B2-D738-4F16-9F23-761BFECC2E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55916" y="2057400"/>
            <a:ext cx="353901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3FD90E0C-33BF-4FF4-BE56-C1745E208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2/14/2022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2ECEC12D-CB3C-446D-A08D-0AEEB20573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11B29723-F275-48DB-8CBE-276971CF1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929041"/>
      </p:ext>
    </p:extLst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4ECEAE9-D940-41BF-A891-E5A64F1C4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916" y="457200"/>
            <a:ext cx="353901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145DD6CD-76AE-4074-9ADF-F93CDF4E578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664869" y="987638"/>
            <a:ext cx="555498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3D3099FD-1737-47B2-9CD8-D1D303E30B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55916" y="2057400"/>
            <a:ext cx="353901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C2196DAE-BA2E-4BDB-9273-65C01361D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2/14/2022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3C30500B-BDC4-463C-B6EF-30EB07CB3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502D03EB-02F8-476B-85E6-58ABA80ED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8890556"/>
      </p:ext>
    </p:extLst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0CA2649-4263-4AFB-8262-E5CB84D0C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5AD24204-19D1-4121-BDDD-584DA98772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77F9B8C4-044A-4A9C-92E9-5B9BD75C5A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2/14/2022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94DF35AD-FF02-412C-9AB7-414BB3CDC1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86AAF20D-A7D1-4075-A3F3-F57B5C6BF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4591083"/>
      </p:ext>
    </p:extLst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A6D35CFD-2EE4-44DB-985F-E94E2655169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852410" y="365125"/>
            <a:ext cx="236601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7FD3E5A7-7D81-4A90-9F3B-47B8E2FF48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54380" y="365125"/>
            <a:ext cx="696087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DEEF24B-6D7A-4500-B9F5-66813991F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2/14/2022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E5733C59-7772-4197-A16B-8DC904D502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42EDB7C-B8EB-4A5D-BD76-733EBFBB8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3203480"/>
      </p:ext>
    </p:extLst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827FA0A-0370-4DCD-956A-9776E7DF4D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600" y="1122363"/>
            <a:ext cx="82296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968A93D5-40E9-4230-A544-7059E47A9A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1600" y="3602038"/>
            <a:ext cx="82296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6DE4C09E-2DE5-4E42-858C-E0BD223BD0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2/14/2022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483DCFA-1D3E-469F-9101-23E8D7CA6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3298E3C0-F964-4B0E-A045-EEAE9FCF6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8226489"/>
      </p:ext>
    </p:extLst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F1FF99C-4B75-42BE-8AE4-01978E528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F3D4883-B696-46C0-95DD-F546312242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F58D8A97-19E7-4792-8298-FD98BE1BE0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2/14/2022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BDE5ED49-0862-461F-B907-3F7E8EA03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FFA015A6-CD8F-45AA-B41E-3B7AC74D8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4512211"/>
      </p:ext>
    </p:extLst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23814AA-5143-49BF-B0CB-68A71C5BF2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8665" y="1709901"/>
            <a:ext cx="946404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5DA21805-3083-4FBC-905D-99C7AB77B5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8665" y="4589626"/>
            <a:ext cx="946404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243BC187-7B40-49B1-9D82-41F3C5AC69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2/14/2022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E5488000-F6E1-4246-8C0E-D501666BBD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3E0FBA9F-0D41-4FC9-8F3A-28E4C6B1B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8473888"/>
      </p:ext>
    </p:extLst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2E42E0A-445B-4B15-BA0E-6927AF1D5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1EBD7B7-3832-43D2-9658-A72F5C8F75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54380" y="1825625"/>
            <a:ext cx="466344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918A5E55-AEE6-4795-ACCF-70653FFC07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54980" y="1825625"/>
            <a:ext cx="466344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FBC21FF2-AA18-45C8-912A-632AA47DEF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2/14/2022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B3AC6375-6050-48B6-AD61-525926D1FB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4EC5F0B5-0CF9-4B21-A80B-A8BD9F2C9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3195774"/>
      </p:ext>
    </p:extLst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46467D4-60C6-4552-A695-A72B95FB5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809" y="365129"/>
            <a:ext cx="946404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7CE7134F-4836-432F-B628-EAD5085152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5813" y="1681163"/>
            <a:ext cx="464200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B11AC175-6C10-4031-9694-1A9FF412F2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55813" y="2505075"/>
            <a:ext cx="464200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FCB9E593-0D41-4D02-9B67-1A08E788FC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554980" y="1681163"/>
            <a:ext cx="4664869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03B50A18-A211-4539-9013-EA08665F8D6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554980" y="2505075"/>
            <a:ext cx="4664869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A52929F2-5B54-46DF-B372-C5A2FEB742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2/14/2022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8001ACF2-5055-4FD3-A0CD-522BC10804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F44D840C-2980-4920-A057-C15788EDB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257534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46467D4-60C6-4552-A695-A72B95FB5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809" y="365129"/>
            <a:ext cx="946404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7CE7134F-4836-432F-B628-EAD5085152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5813" y="1681163"/>
            <a:ext cx="464200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B11AC175-6C10-4031-9694-1A9FF412F2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55813" y="2505075"/>
            <a:ext cx="464200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FCB9E593-0D41-4D02-9B67-1A08E788FC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554980" y="1681163"/>
            <a:ext cx="4664869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03B50A18-A211-4539-9013-EA08665F8D6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554980" y="2505075"/>
            <a:ext cx="4664869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A52929F2-5B54-46DF-B372-C5A2FEB742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2/14/2022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8001ACF2-5055-4FD3-A0CD-522BC10804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F44D840C-2980-4920-A057-C15788EDB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1374746"/>
      </p:ext>
    </p:extLst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41F9730-0B37-4F74-871C-7AAC747A6F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582BB6D7-F7D8-433E-A46E-3C989F9265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2/14/2022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66969357-10F8-4AA2-A67E-840EEA7023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3AB025DE-57EF-4F75-99B9-E74AEA0D1B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8112030"/>
      </p:ext>
    </p:extLst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B5AC52FC-515E-4D59-90CA-9DA3C6A4F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2/14/2022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DA6707F2-49BC-48F1-974A-D4CB207B8B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421004D0-F5C8-49D8-94A6-7D77F1D90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6859075"/>
      </p:ext>
    </p:extLst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B2F2AA4-9326-4DA5-B041-0CBA19C198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891" y="457200"/>
            <a:ext cx="353901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AA862E0-2CBC-4F5D-B6F3-84782C60AE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64869" y="987588"/>
            <a:ext cx="555498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4B1B32B2-D738-4F16-9F23-761BFECC2E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55891" y="2057400"/>
            <a:ext cx="353901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3FD90E0C-33BF-4FF4-BE56-C1745E208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2/14/2022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2ECEC12D-CB3C-446D-A08D-0AEEB20573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11B29723-F275-48DB-8CBE-276971CF1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6069822"/>
      </p:ext>
    </p:extLst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4ECEAE9-D940-41BF-A891-E5A64F1C4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891" y="457200"/>
            <a:ext cx="353901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145DD6CD-76AE-4074-9ADF-F93CDF4E578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664869" y="987588"/>
            <a:ext cx="555498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3D3099FD-1737-47B2-9CD8-D1D303E30B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55891" y="2057400"/>
            <a:ext cx="353901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C2196DAE-BA2E-4BDB-9273-65C01361D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2/14/2022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3C30500B-BDC4-463C-B6EF-30EB07CB3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502D03EB-02F8-476B-85E6-58ABA80ED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3284261"/>
      </p:ext>
    </p:extLst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0CA2649-4263-4AFB-8262-E5CB84D0C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5AD24204-19D1-4121-BDDD-584DA98772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77F9B8C4-044A-4A9C-92E9-5B9BD75C5A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2/14/2022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94DF35AD-FF02-412C-9AB7-414BB3CDC1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86AAF20D-A7D1-4075-A3F3-F57B5C6BF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187886"/>
      </p:ext>
    </p:extLst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A6D35CFD-2EE4-44DB-985F-E94E2655169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852410" y="365125"/>
            <a:ext cx="236601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7FD3E5A7-7D81-4A90-9F3B-47B8E2FF48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54380" y="365125"/>
            <a:ext cx="696087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DEEF24B-6D7A-4500-B9F5-66813991F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2/14/2022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E5733C59-7772-4197-A16B-8DC904D502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42EDB7C-B8EB-4A5D-BD76-733EBFBB8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1145124"/>
      </p:ext>
    </p:extLst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827FA0A-0370-4DCD-956A-9776E7DF4D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600" y="1122363"/>
            <a:ext cx="82296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968A93D5-40E9-4230-A544-7059E47A9A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1600" y="3602038"/>
            <a:ext cx="82296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6DE4C09E-2DE5-4E42-858C-E0BD223BD0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2/14/2022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483DCFA-1D3E-469F-9101-23E8D7CA6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3298E3C0-F964-4B0E-A045-EEAE9FCF6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9150314"/>
      </p:ext>
    </p:extLst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F1FF99C-4B75-42BE-8AE4-01978E528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F3D4883-B696-46C0-95DD-F546312242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F58D8A97-19E7-4792-8298-FD98BE1BE0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2/14/2022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BDE5ED49-0862-461F-B907-3F7E8EA03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FFA015A6-CD8F-45AA-B41E-3B7AC74D8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1830696"/>
      </p:ext>
    </p:extLst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23814AA-5143-49BF-B0CB-68A71C5BF2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8665" y="1709849"/>
            <a:ext cx="946404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5DA21805-3083-4FBC-905D-99C7AB77B5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8665" y="4589574"/>
            <a:ext cx="946404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243BC187-7B40-49B1-9D82-41F3C5AC69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2/14/2022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E5488000-F6E1-4246-8C0E-D501666BBD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3E0FBA9F-0D41-4FC9-8F3A-28E4C6B1B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1652724"/>
      </p:ext>
    </p:extLst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2E42E0A-445B-4B15-BA0E-6927AF1D5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1EBD7B7-3832-43D2-9658-A72F5C8F75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54380" y="1825625"/>
            <a:ext cx="466344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918A5E55-AEE6-4795-ACCF-70653FFC07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54980" y="1825625"/>
            <a:ext cx="466344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FBC21FF2-AA18-45C8-912A-632AA47DEF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2/14/2022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B3AC6375-6050-48B6-AD61-525926D1FB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4EC5F0B5-0CF9-4B21-A80B-A8BD9F2C9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247953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41F9730-0B37-4F74-871C-7AAC747A6F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582BB6D7-F7D8-433E-A46E-3C989F9265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2/14/2022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66969357-10F8-4AA2-A67E-840EEA7023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3AB025DE-57EF-4F75-99B9-E74AEA0D1B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169807"/>
      </p:ext>
    </p:extLst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46467D4-60C6-4552-A695-A72B95FB5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809" y="365129"/>
            <a:ext cx="946404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7CE7134F-4836-432F-B628-EAD5085152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5813" y="1681163"/>
            <a:ext cx="464200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B11AC175-6C10-4031-9694-1A9FF412F2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55813" y="2505075"/>
            <a:ext cx="464200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FCB9E593-0D41-4D02-9B67-1A08E788FC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554980" y="1681163"/>
            <a:ext cx="4664869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03B50A18-A211-4539-9013-EA08665F8D6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554980" y="2505075"/>
            <a:ext cx="4664869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A52929F2-5B54-46DF-B372-C5A2FEB742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2/14/2022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8001ACF2-5055-4FD3-A0CD-522BC10804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F44D840C-2980-4920-A057-C15788EDB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2424799"/>
      </p:ext>
    </p:extLst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41F9730-0B37-4F74-871C-7AAC747A6F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582BB6D7-F7D8-433E-A46E-3C989F9265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2/14/2022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66969357-10F8-4AA2-A67E-840EEA7023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3AB025DE-57EF-4F75-99B9-E74AEA0D1B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7525407"/>
      </p:ext>
    </p:extLst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B5AC52FC-515E-4D59-90CA-9DA3C6A4F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2/14/2022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DA6707F2-49BC-48F1-974A-D4CB207B8B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421004D0-F5C8-49D8-94A6-7D77F1D90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3477899"/>
      </p:ext>
    </p:extLst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B2F2AA4-9326-4DA5-B041-0CBA19C198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865" y="457200"/>
            <a:ext cx="353901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AA862E0-2CBC-4F5D-B6F3-84782C60AE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64869" y="987536"/>
            <a:ext cx="555498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4B1B32B2-D738-4F16-9F23-761BFECC2E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55865" y="2057400"/>
            <a:ext cx="353901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3FD90E0C-33BF-4FF4-BE56-C1745E208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2/14/2022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2ECEC12D-CB3C-446D-A08D-0AEEB20573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11B29723-F275-48DB-8CBE-276971CF1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6719682"/>
      </p:ext>
    </p:extLst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4ECEAE9-D940-41BF-A891-E5A64F1C4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865" y="457200"/>
            <a:ext cx="353901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145DD6CD-76AE-4074-9ADF-F93CDF4E578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664869" y="987536"/>
            <a:ext cx="555498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3D3099FD-1737-47B2-9CD8-D1D303E30B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55865" y="2057400"/>
            <a:ext cx="353901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C2196DAE-BA2E-4BDB-9273-65C01361D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2/14/2022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3C30500B-BDC4-463C-B6EF-30EB07CB3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502D03EB-02F8-476B-85E6-58ABA80ED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5077907"/>
      </p:ext>
    </p:extLst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0CA2649-4263-4AFB-8262-E5CB84D0C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5AD24204-19D1-4121-BDDD-584DA98772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77F9B8C4-044A-4A9C-92E9-5B9BD75C5A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2/14/2022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94DF35AD-FF02-412C-9AB7-414BB3CDC1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86AAF20D-A7D1-4075-A3F3-F57B5C6BF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1502758"/>
      </p:ext>
    </p:extLst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A6D35CFD-2EE4-44DB-985F-E94E2655169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852410" y="365125"/>
            <a:ext cx="236601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7FD3E5A7-7D81-4A90-9F3B-47B8E2FF48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54380" y="365125"/>
            <a:ext cx="696087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DEEF24B-6D7A-4500-B9F5-66813991F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2/14/2022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E5733C59-7772-4197-A16B-8DC904D502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42EDB7C-B8EB-4A5D-BD76-733EBFBB8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9859492"/>
      </p:ext>
    </p:extLst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827FA0A-0370-4DCD-956A-9776E7DF4D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600" y="1122363"/>
            <a:ext cx="82296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968A93D5-40E9-4230-A544-7059E47A9A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1600" y="3602038"/>
            <a:ext cx="82296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6DE4C09E-2DE5-4E42-858C-E0BD223BD0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2/14/2022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483DCFA-1D3E-469F-9101-23E8D7CA6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3298E3C0-F964-4B0E-A045-EEAE9FCF6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653112"/>
      </p:ext>
    </p:extLst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F1FF99C-4B75-42BE-8AE4-01978E528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F3D4883-B696-46C0-95DD-F546312242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F58D8A97-19E7-4792-8298-FD98BE1BE0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2/14/2022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BDE5ED49-0862-461F-B907-3F7E8EA03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FFA015A6-CD8F-45AA-B41E-3B7AC74D8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7260839"/>
      </p:ext>
    </p:extLst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23814AA-5143-49BF-B0CB-68A71C5BF2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8665" y="1709795"/>
            <a:ext cx="946404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5DA21805-3083-4FBC-905D-99C7AB77B5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8665" y="4589520"/>
            <a:ext cx="946404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243BC187-7B40-49B1-9D82-41F3C5AC69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2/14/2022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E5488000-F6E1-4246-8C0E-D501666BBD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3E0FBA9F-0D41-4FC9-8F3A-28E4C6B1B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200531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B5AC52FC-515E-4D59-90CA-9DA3C6A4F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2/14/2022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DA6707F2-49BC-48F1-974A-D4CB207B8B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421004D0-F5C8-49D8-94A6-7D77F1D90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8994015"/>
      </p:ext>
    </p:extLst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2E42E0A-445B-4B15-BA0E-6927AF1D5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1EBD7B7-3832-43D2-9658-A72F5C8F75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54380" y="1825625"/>
            <a:ext cx="466344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918A5E55-AEE6-4795-ACCF-70653FFC07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54980" y="1825625"/>
            <a:ext cx="466344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FBC21FF2-AA18-45C8-912A-632AA47DEF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2/14/2022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B3AC6375-6050-48B6-AD61-525926D1FB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4EC5F0B5-0CF9-4B21-A80B-A8BD9F2C9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544535"/>
      </p:ext>
    </p:extLst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46467D4-60C6-4552-A695-A72B95FB5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809" y="365129"/>
            <a:ext cx="946404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7CE7134F-4836-432F-B628-EAD5085152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5813" y="1681163"/>
            <a:ext cx="464200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B11AC175-6C10-4031-9694-1A9FF412F2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55813" y="2505075"/>
            <a:ext cx="464200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FCB9E593-0D41-4D02-9B67-1A08E788FC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554980" y="1681163"/>
            <a:ext cx="4664869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03B50A18-A211-4539-9013-EA08665F8D6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554980" y="2505075"/>
            <a:ext cx="4664869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A52929F2-5B54-46DF-B372-C5A2FEB742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2/14/2022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8001ACF2-5055-4FD3-A0CD-522BC10804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F44D840C-2980-4920-A057-C15788EDB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942081"/>
      </p:ext>
    </p:extLst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41F9730-0B37-4F74-871C-7AAC747A6F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582BB6D7-F7D8-433E-A46E-3C989F9265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2/14/2022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66969357-10F8-4AA2-A67E-840EEA7023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3AB025DE-57EF-4F75-99B9-E74AEA0D1B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1080640"/>
      </p:ext>
    </p:extLst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B5AC52FC-515E-4D59-90CA-9DA3C6A4F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2/14/2022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DA6707F2-49BC-48F1-974A-D4CB207B8B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421004D0-F5C8-49D8-94A6-7D77F1D90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611408"/>
      </p:ext>
    </p:extLst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B2F2AA4-9326-4DA5-B041-0CBA19C198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838" y="457200"/>
            <a:ext cx="353901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AA862E0-2CBC-4F5D-B6F3-84782C60AE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64869" y="987482"/>
            <a:ext cx="555498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4B1B32B2-D738-4F16-9F23-761BFECC2E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55838" y="2057400"/>
            <a:ext cx="353901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3FD90E0C-33BF-4FF4-BE56-C1745E208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2/14/2022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2ECEC12D-CB3C-446D-A08D-0AEEB20573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11B29723-F275-48DB-8CBE-276971CF1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9928658"/>
      </p:ext>
    </p:extLst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4ECEAE9-D940-41BF-A891-E5A64F1C4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838" y="457200"/>
            <a:ext cx="353901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145DD6CD-76AE-4074-9ADF-F93CDF4E578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664869" y="987482"/>
            <a:ext cx="555498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3D3099FD-1737-47B2-9CD8-D1D303E30B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55838" y="2057400"/>
            <a:ext cx="353901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C2196DAE-BA2E-4BDB-9273-65C01361D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2/14/2022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3C30500B-BDC4-463C-B6EF-30EB07CB3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502D03EB-02F8-476B-85E6-58ABA80ED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7691195"/>
      </p:ext>
    </p:extLst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0CA2649-4263-4AFB-8262-E5CB84D0C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5AD24204-19D1-4121-BDDD-584DA98772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77F9B8C4-044A-4A9C-92E9-5B9BD75C5A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2/14/2022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94DF35AD-FF02-412C-9AB7-414BB3CDC1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86AAF20D-A7D1-4075-A3F3-F57B5C6BF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2460924"/>
      </p:ext>
    </p:extLst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A6D35CFD-2EE4-44DB-985F-E94E2655169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852410" y="365125"/>
            <a:ext cx="236601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7FD3E5A7-7D81-4A90-9F3B-47B8E2FF48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54380" y="365125"/>
            <a:ext cx="696087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DEEF24B-6D7A-4500-B9F5-66813991F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2/14/2022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E5733C59-7772-4197-A16B-8DC904D502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42EDB7C-B8EB-4A5D-BD76-733EBFBB8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5664961"/>
      </p:ext>
    </p:extLst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827FA0A-0370-4DCD-956A-9776E7DF4D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600" y="1122363"/>
            <a:ext cx="82296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968A93D5-40E9-4230-A544-7059E47A9A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1600" y="3602038"/>
            <a:ext cx="82296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6DE4C09E-2DE5-4E42-858C-E0BD223BD0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2/14/2022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483DCFA-1D3E-469F-9101-23E8D7CA6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3298E3C0-F964-4B0E-A045-EEAE9FCF6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817898"/>
      </p:ext>
    </p:extLst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F1FF99C-4B75-42BE-8AE4-01978E528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F3D4883-B696-46C0-95DD-F546312242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F58D8A97-19E7-4792-8298-FD98BE1BE0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2/14/2022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BDE5ED49-0862-461F-B907-3F7E8EA03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FFA015A6-CD8F-45AA-B41E-3B7AC74D8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27465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776" y="4407711"/>
            <a:ext cx="932688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776" y="2906713"/>
            <a:ext cx="932688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C081C09-D9AB-455E-914A-A014F40337BA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9648730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B2F2AA4-9326-4DA5-B041-0CBA19C198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210" y="457200"/>
            <a:ext cx="353901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0AA862E0-2CBC-4F5D-B6F3-84782C60AE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64869" y="988226"/>
            <a:ext cx="555498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4B1B32B2-D738-4F16-9F23-761BFECC2E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56210" y="2057400"/>
            <a:ext cx="353901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3FD90E0C-33BF-4FF4-BE56-C1745E208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2/14/2022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2ECEC12D-CB3C-446D-A08D-0AEEB20573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11B29723-F275-48DB-8CBE-276971CF1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3053604"/>
      </p:ext>
    </p:extLst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23814AA-5143-49BF-B0CB-68A71C5BF2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8665" y="1709739"/>
            <a:ext cx="946404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5DA21805-3083-4FBC-905D-99C7AB77B5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8665" y="4589464"/>
            <a:ext cx="946404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243BC187-7B40-49B1-9D82-41F3C5AC69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2/14/2022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E5488000-F6E1-4246-8C0E-D501666BBD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3E0FBA9F-0D41-4FC9-8F3A-28E4C6B1B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4394210"/>
      </p:ext>
    </p:extLst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2E42E0A-445B-4B15-BA0E-6927AF1D5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1EBD7B7-3832-43D2-9658-A72F5C8F75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54380" y="1825625"/>
            <a:ext cx="466344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918A5E55-AEE6-4795-ACCF-70653FFC07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54980" y="1825625"/>
            <a:ext cx="466344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FBC21FF2-AA18-45C8-912A-632AA47DEF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2/14/2022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B3AC6375-6050-48B6-AD61-525926D1FB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4EC5F0B5-0CF9-4B21-A80B-A8BD9F2C9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1024634"/>
      </p:ext>
    </p:extLst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46467D4-60C6-4552-A695-A72B95FB5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809" y="365126"/>
            <a:ext cx="946404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7CE7134F-4836-432F-B628-EAD5085152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5810" y="1681163"/>
            <a:ext cx="464200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B11AC175-6C10-4031-9694-1A9FF412F2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55810" y="2505075"/>
            <a:ext cx="464200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FCB9E593-0D41-4D02-9B67-1A08E788FC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554980" y="1681163"/>
            <a:ext cx="4664869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03B50A18-A211-4539-9013-EA08665F8D6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554980" y="2505075"/>
            <a:ext cx="4664869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A52929F2-5B54-46DF-B372-C5A2FEB742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2/14/2022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8001ACF2-5055-4FD3-A0CD-522BC10804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F44D840C-2980-4920-A057-C15788EDB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0467847"/>
      </p:ext>
    </p:extLst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41F9730-0B37-4F74-871C-7AAC747A6F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582BB6D7-F7D8-433E-A46E-3C989F9265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2/14/2022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66969357-10F8-4AA2-A67E-840EEA7023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3AB025DE-57EF-4F75-99B9-E74AEA0D1B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1719791"/>
      </p:ext>
    </p:extLst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B5AC52FC-515E-4D59-90CA-9DA3C6A4F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2/14/2022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DA6707F2-49BC-48F1-974A-D4CB207B8B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421004D0-F5C8-49D8-94A6-7D77F1D90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5758001"/>
      </p:ext>
    </p:extLst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B2F2AA4-9326-4DA5-B041-0CBA19C198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810" y="457200"/>
            <a:ext cx="353901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AA862E0-2CBC-4F5D-B6F3-84782C60AE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64869" y="987426"/>
            <a:ext cx="555498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4B1B32B2-D738-4F16-9F23-761BFECC2E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55810" y="2057400"/>
            <a:ext cx="353901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3FD90E0C-33BF-4FF4-BE56-C1745E208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2/14/2022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2ECEC12D-CB3C-446D-A08D-0AEEB20573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11B29723-F275-48DB-8CBE-276971CF1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1163436"/>
      </p:ext>
    </p:extLst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4ECEAE9-D940-41BF-A891-E5A64F1C4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810" y="457200"/>
            <a:ext cx="353901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145DD6CD-76AE-4074-9ADF-F93CDF4E578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664869" y="987426"/>
            <a:ext cx="555498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3D3099FD-1737-47B2-9CD8-D1D303E30B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55810" y="2057400"/>
            <a:ext cx="353901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C2196DAE-BA2E-4BDB-9273-65C01361D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2/14/2022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3C30500B-BDC4-463C-B6EF-30EB07CB3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502D03EB-02F8-476B-85E6-58ABA80ED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913123"/>
      </p:ext>
    </p:extLst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0CA2649-4263-4AFB-8262-E5CB84D0C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5AD24204-19D1-4121-BDDD-584DA98772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77F9B8C4-044A-4A9C-92E9-5B9BD75C5A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2/14/2022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94DF35AD-FF02-412C-9AB7-414BB3CDC1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86AAF20D-A7D1-4075-A3F3-F57B5C6BF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2144229"/>
      </p:ext>
    </p:extLst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A6D35CFD-2EE4-44DB-985F-E94E2655169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852410" y="365125"/>
            <a:ext cx="236601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7FD3E5A7-7D81-4A90-9F3B-47B8E2FF48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54380" y="365125"/>
            <a:ext cx="696087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DEEF24B-6D7A-4500-B9F5-66813991F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2/14/2022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E5733C59-7772-4197-A16B-8DC904D502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42EDB7C-B8EB-4A5D-BD76-733EBFBB8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217815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4ECEAE9-D940-41BF-A891-E5A64F1C4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210" y="457200"/>
            <a:ext cx="353901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145DD6CD-76AE-4074-9ADF-F93CDF4E578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664869" y="988226"/>
            <a:ext cx="555498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3D3099FD-1737-47B2-9CD8-D1D303E30B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56210" y="2057400"/>
            <a:ext cx="353901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C2196DAE-BA2E-4BDB-9273-65C01361D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2/14/2022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3C30500B-BDC4-463C-B6EF-30EB07CB3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502D03EB-02F8-476B-85E6-58ABA80ED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75694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0CA2649-4263-4AFB-8262-E5CB84D0C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5AD24204-19D1-4121-BDDD-584DA98772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77F9B8C4-044A-4A9C-92E9-5B9BD75C5A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2/14/2022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94DF35AD-FF02-412C-9AB7-414BB3CDC1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86AAF20D-A7D1-4075-A3F3-F57B5C6BF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507220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="" xmlns:a16="http://schemas.microsoft.com/office/drawing/2014/main" id="{A6D35CFD-2EE4-44DB-985F-E94E2655169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852410" y="365125"/>
            <a:ext cx="236601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7FD3E5A7-7D81-4A90-9F3B-47B8E2FF48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54380" y="365125"/>
            <a:ext cx="696087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DDEEF24B-6D7A-4500-B9F5-66813991F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2/14/2022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E5733C59-7772-4197-A16B-8DC904D502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42EDB7C-B8EB-4A5D-BD76-733EBFBB8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010360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827FA0A-0370-4DCD-956A-9776E7DF4D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600" y="1122363"/>
            <a:ext cx="82296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968A93D5-40E9-4230-A544-7059E47A9A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1600" y="3602038"/>
            <a:ext cx="82296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6DE4C09E-2DE5-4E42-858C-E0BD223BD0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2/14/2022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3483DCFA-1D3E-469F-9101-23E8D7CA6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3298E3C0-F964-4B0E-A045-EEAE9FCF6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45086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F1FF99C-4B75-42BE-8AE4-01978E528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BF3D4883-B696-46C0-95DD-F546312242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F58D8A97-19E7-4792-8298-FD98BE1BE0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2/14/2022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BDE5ED49-0862-461F-B907-3F7E8EA03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FFA015A6-CD8F-45AA-B41E-3B7AC74D8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397970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23814AA-5143-49BF-B0CB-68A71C5BF2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8665" y="1710531"/>
            <a:ext cx="946404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5DA21805-3083-4FBC-905D-99C7AB77B5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8665" y="4590256"/>
            <a:ext cx="946404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243BC187-7B40-49B1-9D82-41F3C5AC69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2/14/2022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E5488000-F6E1-4246-8C0E-D501666BBD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3E0FBA9F-0D41-4FC9-8F3A-28E4C6B1B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947587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2E42E0A-445B-4B15-BA0E-6927AF1D5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41EBD7B7-3832-43D2-9658-A72F5C8F75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54380" y="1825625"/>
            <a:ext cx="466344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918A5E55-AEE6-4795-ACCF-70653FFC07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54980" y="1825625"/>
            <a:ext cx="466344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FBC21FF2-AA18-45C8-912A-632AA47DEF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2/14/2022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B3AC6375-6050-48B6-AD61-525926D1FB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4EC5F0B5-0CF9-4B21-A80B-A8BD9F2C9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602990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46467D4-60C6-4552-A695-A72B95FB5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809" y="365129"/>
            <a:ext cx="946404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7CE7134F-4836-432F-B628-EAD5085152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5813" y="1681163"/>
            <a:ext cx="464200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B11AC175-6C10-4031-9694-1A9FF412F2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55813" y="2505075"/>
            <a:ext cx="464200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FCB9E593-0D41-4D02-9B67-1A08E788FC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554980" y="1681163"/>
            <a:ext cx="4664869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03B50A18-A211-4539-9013-EA08665F8D6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554980" y="2505075"/>
            <a:ext cx="4664869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A52929F2-5B54-46DF-B372-C5A2FEB742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2/14/2022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8001ACF2-5055-4FD3-A0CD-522BC10804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F44D840C-2980-4920-A057-C15788EDB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069524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41F9730-0B37-4F74-871C-7AAC747A6F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582BB6D7-F7D8-433E-A46E-3C989F9265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2/14/2022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66969357-10F8-4AA2-A67E-840EEA7023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3AB025DE-57EF-4F75-99B9-E74AEA0D1B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84923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9132" y="1600206"/>
            <a:ext cx="583311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75122" y="1600206"/>
            <a:ext cx="583311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36480CE-5D71-4DC4-BBEF-B81DCF8D5BC3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9983577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B5AC52FC-515E-4D59-90CA-9DA3C6A4F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2/14/2022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DA6707F2-49BC-48F1-974A-D4CB207B8B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421004D0-F5C8-49D8-94A6-7D77F1D90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55630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B2F2AA4-9326-4DA5-B041-0CBA19C198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206" y="457200"/>
            <a:ext cx="353901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0AA862E0-2CBC-4F5D-B6F3-84782C60AE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64869" y="988218"/>
            <a:ext cx="555498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4B1B32B2-D738-4F16-9F23-761BFECC2E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56206" y="2057400"/>
            <a:ext cx="353901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3FD90E0C-33BF-4FF4-BE56-C1745E208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2/14/2022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2ECEC12D-CB3C-446D-A08D-0AEEB20573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11B29723-F275-48DB-8CBE-276971CF1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796736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4ECEAE9-D940-41BF-A891-E5A64F1C4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206" y="457200"/>
            <a:ext cx="353901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145DD6CD-76AE-4074-9ADF-F93CDF4E578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664869" y="988218"/>
            <a:ext cx="555498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3D3099FD-1737-47B2-9CD8-D1D303E30B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56206" y="2057400"/>
            <a:ext cx="353901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C2196DAE-BA2E-4BDB-9273-65C01361D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2/14/2022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3C30500B-BDC4-463C-B6EF-30EB07CB3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502D03EB-02F8-476B-85E6-58ABA80ED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115443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0CA2649-4263-4AFB-8262-E5CB84D0C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5AD24204-19D1-4121-BDDD-584DA98772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77F9B8C4-044A-4A9C-92E9-5B9BD75C5A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2/14/2022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94DF35AD-FF02-412C-9AB7-414BB3CDC1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86AAF20D-A7D1-4075-A3F3-F57B5C6BF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380777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="" xmlns:a16="http://schemas.microsoft.com/office/drawing/2014/main" id="{A6D35CFD-2EE4-44DB-985F-E94E2655169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852410" y="365125"/>
            <a:ext cx="236601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7FD3E5A7-7D81-4A90-9F3B-47B8E2FF48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54380" y="365125"/>
            <a:ext cx="696087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DDEEF24B-6D7A-4500-B9F5-66813991F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2/14/2022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E5733C59-7772-4197-A16B-8DC904D502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42EDB7C-B8EB-4A5D-BD76-733EBFBB8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116643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827FA0A-0370-4DCD-956A-9776E7DF4D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600" y="1122363"/>
            <a:ext cx="82296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968A93D5-40E9-4230-A544-7059E47A9A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1600" y="3602038"/>
            <a:ext cx="82296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6DE4C09E-2DE5-4E42-858C-E0BD223BD0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2/14/2022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3483DCFA-1D3E-469F-9101-23E8D7CA6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3298E3C0-F964-4B0E-A045-EEAE9FCF6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739815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F1FF99C-4B75-42BE-8AE4-01978E528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BF3D4883-B696-46C0-95DD-F546312242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F58D8A97-19E7-4792-8298-FD98BE1BE0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2/14/2022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BDE5ED49-0862-461F-B907-3F7E8EA03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FFA015A6-CD8F-45AA-B41E-3B7AC74D8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315226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23814AA-5143-49BF-B0CB-68A71C5BF2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8665" y="1710521"/>
            <a:ext cx="946404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5DA21805-3083-4FBC-905D-99C7AB77B5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8665" y="4590246"/>
            <a:ext cx="946404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243BC187-7B40-49B1-9D82-41F3C5AC69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2/14/2022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E5488000-F6E1-4246-8C0E-D501666BBD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3E0FBA9F-0D41-4FC9-8F3A-28E4C6B1B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643243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2E42E0A-445B-4B15-BA0E-6927AF1D5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41EBD7B7-3832-43D2-9658-A72F5C8F75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54380" y="1825625"/>
            <a:ext cx="466344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918A5E55-AEE6-4795-ACCF-70653FFC07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54980" y="1825625"/>
            <a:ext cx="466344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FBC21FF2-AA18-45C8-912A-632AA47DEF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2/14/2022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B3AC6375-6050-48B6-AD61-525926D1FB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4EC5F0B5-0CF9-4B21-A80B-A8BD9F2C9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221746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46467D4-60C6-4552-A695-A72B95FB5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809" y="365129"/>
            <a:ext cx="946404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7CE7134F-4836-432F-B628-EAD5085152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5813" y="1681163"/>
            <a:ext cx="464200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B11AC175-6C10-4031-9694-1A9FF412F2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55813" y="2505075"/>
            <a:ext cx="464200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FCB9E593-0D41-4D02-9B67-1A08E788FC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554980" y="1681163"/>
            <a:ext cx="4664869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03B50A18-A211-4539-9013-EA08665F8D6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554980" y="2505075"/>
            <a:ext cx="4664869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A52929F2-5B54-46DF-B372-C5A2FEB742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2/14/2022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8001ACF2-5055-4FD3-A0CD-522BC10804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F44D840C-2980-4920-A057-C15788EDB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64251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40" y="274638"/>
            <a:ext cx="987552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8640" y="1535113"/>
            <a:ext cx="4848226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8640" y="2174875"/>
            <a:ext cx="4848226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574032" y="1535113"/>
            <a:ext cx="485013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74032" y="2174875"/>
            <a:ext cx="485013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282BEB3-294B-41B6-9C6F-DBD470119EAF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3212156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41F9730-0B37-4F74-871C-7AAC747A6F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582BB6D7-F7D8-433E-A46E-3C989F9265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2/14/2022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66969357-10F8-4AA2-A67E-840EEA7023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3AB025DE-57EF-4F75-99B9-E74AEA0D1B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253570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B5AC52FC-515E-4D59-90CA-9DA3C6A4F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2/14/2022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DA6707F2-49BC-48F1-974A-D4CB207B8B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421004D0-F5C8-49D8-94A6-7D77F1D90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644850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B2F2AA4-9326-4DA5-B041-0CBA19C198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201" y="457200"/>
            <a:ext cx="353901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0AA862E0-2CBC-4F5D-B6F3-84782C60AE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64869" y="988208"/>
            <a:ext cx="555498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4B1B32B2-D738-4F16-9F23-761BFECC2E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56201" y="2057400"/>
            <a:ext cx="353901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3FD90E0C-33BF-4FF4-BE56-C1745E208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2/14/2022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2ECEC12D-CB3C-446D-A08D-0AEEB20573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11B29723-F275-48DB-8CBE-276971CF1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0606771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4ECEAE9-D940-41BF-A891-E5A64F1C4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201" y="457200"/>
            <a:ext cx="353901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145DD6CD-76AE-4074-9ADF-F93CDF4E578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664869" y="988208"/>
            <a:ext cx="555498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3D3099FD-1737-47B2-9CD8-D1D303E30B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56201" y="2057400"/>
            <a:ext cx="353901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C2196DAE-BA2E-4BDB-9273-65C01361D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2/14/2022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3C30500B-BDC4-463C-B6EF-30EB07CB3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502D03EB-02F8-476B-85E6-58ABA80ED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5913477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0CA2649-4263-4AFB-8262-E5CB84D0C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5AD24204-19D1-4121-BDDD-584DA98772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77F9B8C4-044A-4A9C-92E9-5B9BD75C5A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2/14/2022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94DF35AD-FF02-412C-9AB7-414BB3CDC1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86AAF20D-A7D1-4075-A3F3-F57B5C6BF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125784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="" xmlns:a16="http://schemas.microsoft.com/office/drawing/2014/main" id="{A6D35CFD-2EE4-44DB-985F-E94E2655169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852410" y="365125"/>
            <a:ext cx="236601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7FD3E5A7-7D81-4A90-9F3B-47B8E2FF48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54380" y="365125"/>
            <a:ext cx="696087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DDEEF24B-6D7A-4500-B9F5-66813991F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2/14/2022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E5733C59-7772-4197-A16B-8DC904D502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42EDB7C-B8EB-4A5D-BD76-733EBFBB8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1455459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827FA0A-0370-4DCD-956A-9776E7DF4D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600" y="1122363"/>
            <a:ext cx="82296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968A93D5-40E9-4230-A544-7059E47A9A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1600" y="3602038"/>
            <a:ext cx="82296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6DE4C09E-2DE5-4E42-858C-E0BD223BD0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2/14/2022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3483DCFA-1D3E-469F-9101-23E8D7CA6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3298E3C0-F964-4B0E-A045-EEAE9FCF6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4213918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F1FF99C-4B75-42BE-8AE4-01978E528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BF3D4883-B696-46C0-95DD-F546312242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F58D8A97-19E7-4792-8298-FD98BE1BE0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2/14/2022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BDE5ED49-0862-461F-B907-3F7E8EA03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FFA015A6-CD8F-45AA-B41E-3B7AC74D8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538673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23814AA-5143-49BF-B0CB-68A71C5BF2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8665" y="1710509"/>
            <a:ext cx="946404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5DA21805-3083-4FBC-905D-99C7AB77B5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8665" y="4590234"/>
            <a:ext cx="946404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243BC187-7B40-49B1-9D82-41F3C5AC69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2/14/2022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E5488000-F6E1-4246-8C0E-D501666BBD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3E0FBA9F-0D41-4FC9-8F3A-28E4C6B1B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5864530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2E42E0A-445B-4B15-BA0E-6927AF1D5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41EBD7B7-3832-43D2-9658-A72F5C8F75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54380" y="1825625"/>
            <a:ext cx="466344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918A5E55-AEE6-4795-ACCF-70653FFC07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54980" y="1825625"/>
            <a:ext cx="466344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FBC21FF2-AA18-45C8-912A-632AA47DEF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2/14/2022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B3AC6375-6050-48B6-AD61-525926D1FB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4EC5F0B5-0CF9-4B21-A80B-A8BD9F2C9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36806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964B7E6-535B-4979-B26F-2ABCA82AE60C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1718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46467D4-60C6-4552-A695-A72B95FB5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809" y="365129"/>
            <a:ext cx="946404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7CE7134F-4836-432F-B628-EAD5085152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5813" y="1681163"/>
            <a:ext cx="464200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B11AC175-6C10-4031-9694-1A9FF412F2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55813" y="2505075"/>
            <a:ext cx="464200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FCB9E593-0D41-4D02-9B67-1A08E788FC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554980" y="1681163"/>
            <a:ext cx="4664869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03B50A18-A211-4539-9013-EA08665F8D6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554980" y="2505075"/>
            <a:ext cx="4664869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A52929F2-5B54-46DF-B372-C5A2FEB742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2/14/2022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8001ACF2-5055-4FD3-A0CD-522BC10804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F44D840C-2980-4920-A057-C15788EDB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3575989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41F9730-0B37-4F74-871C-7AAC747A6F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582BB6D7-F7D8-433E-A46E-3C989F9265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2/14/2022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66969357-10F8-4AA2-A67E-840EEA7023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3AB025DE-57EF-4F75-99B9-E74AEA0D1B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1821742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B5AC52FC-515E-4D59-90CA-9DA3C6A4F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2/14/2022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DA6707F2-49BC-48F1-974A-D4CB207B8B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421004D0-F5C8-49D8-94A6-7D77F1D90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1470797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B2F2AA4-9326-4DA5-B041-0CBA19C198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195" y="457200"/>
            <a:ext cx="353901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0AA862E0-2CBC-4F5D-B6F3-84782C60AE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64869" y="988196"/>
            <a:ext cx="555498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4B1B32B2-D738-4F16-9F23-761BFECC2E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56195" y="2057400"/>
            <a:ext cx="353901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3FD90E0C-33BF-4FF4-BE56-C1745E208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2/14/2022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2ECEC12D-CB3C-446D-A08D-0AEEB20573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11B29723-F275-48DB-8CBE-276971CF1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6438966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4ECEAE9-D940-41BF-A891-E5A64F1C4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195" y="457200"/>
            <a:ext cx="353901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145DD6CD-76AE-4074-9ADF-F93CDF4E578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664869" y="988196"/>
            <a:ext cx="555498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3D3099FD-1737-47B2-9CD8-D1D303E30B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56195" y="2057400"/>
            <a:ext cx="353901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C2196DAE-BA2E-4BDB-9273-65C01361D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2/14/2022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3C30500B-BDC4-463C-B6EF-30EB07CB3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502D03EB-02F8-476B-85E6-58ABA80ED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4804725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0CA2649-4263-4AFB-8262-E5CB84D0C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5AD24204-19D1-4121-BDDD-584DA98772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77F9B8C4-044A-4A9C-92E9-5B9BD75C5A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2/14/2022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94DF35AD-FF02-412C-9AB7-414BB3CDC1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86AAF20D-A7D1-4075-A3F3-F57B5C6BF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2885939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="" xmlns:a16="http://schemas.microsoft.com/office/drawing/2014/main" id="{A6D35CFD-2EE4-44DB-985F-E94E2655169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852410" y="365125"/>
            <a:ext cx="236601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7FD3E5A7-7D81-4A90-9F3B-47B8E2FF48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54380" y="365125"/>
            <a:ext cx="696087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DDEEF24B-6D7A-4500-B9F5-66813991F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2/14/2022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E5733C59-7772-4197-A16B-8DC904D502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42EDB7C-B8EB-4A5D-BD76-733EBFBB8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0692994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827FA0A-0370-4DCD-956A-9776E7DF4D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600" y="1122363"/>
            <a:ext cx="82296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968A93D5-40E9-4230-A544-7059E47A9A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1600" y="3602038"/>
            <a:ext cx="82296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6DE4C09E-2DE5-4E42-858C-E0BD223BD0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2/14/2022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3483DCFA-1D3E-469F-9101-23E8D7CA6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3298E3C0-F964-4B0E-A045-EEAE9FCF6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9180468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F1FF99C-4B75-42BE-8AE4-01978E528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BF3D4883-B696-46C0-95DD-F546312242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F58D8A97-19E7-4792-8298-FD98BE1BE0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2/14/2022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BDE5ED49-0862-461F-B907-3F7E8EA03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FFA015A6-CD8F-45AA-B41E-3B7AC74D8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5148331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23814AA-5143-49BF-B0CB-68A71C5BF2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8665" y="1710495"/>
            <a:ext cx="946404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5DA21805-3083-4FBC-905D-99C7AB77B5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8665" y="4590220"/>
            <a:ext cx="946404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243BC187-7B40-49B1-9D82-41F3C5AC69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2/14/2022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E5488000-F6E1-4246-8C0E-D501666BBD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3E0FBA9F-0D41-4FC9-8F3A-28E4C6B1B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11214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B171B2-52C9-475E-B73F-1CA28263F587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31928070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2E42E0A-445B-4B15-BA0E-6927AF1D5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41EBD7B7-3832-43D2-9658-A72F5C8F75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54380" y="1825625"/>
            <a:ext cx="466344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918A5E55-AEE6-4795-ACCF-70653FFC07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54980" y="1825625"/>
            <a:ext cx="466344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FBC21FF2-AA18-45C8-912A-632AA47DEF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2/14/2022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B3AC6375-6050-48B6-AD61-525926D1FB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4EC5F0B5-0CF9-4B21-A80B-A8BD9F2C9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7111485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46467D4-60C6-4552-A695-A72B95FB5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809" y="365129"/>
            <a:ext cx="946404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7CE7134F-4836-432F-B628-EAD5085152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5813" y="1681163"/>
            <a:ext cx="464200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B11AC175-6C10-4031-9694-1A9FF412F2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55813" y="2505075"/>
            <a:ext cx="464200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FCB9E593-0D41-4D02-9B67-1A08E788FC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554980" y="1681163"/>
            <a:ext cx="4664869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03B50A18-A211-4539-9013-EA08665F8D6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554980" y="2505075"/>
            <a:ext cx="4664869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A52929F2-5B54-46DF-B372-C5A2FEB742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2/14/2022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8001ACF2-5055-4FD3-A0CD-522BC10804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F44D840C-2980-4920-A057-C15788EDB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5920699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41F9730-0B37-4F74-871C-7AAC747A6F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582BB6D7-F7D8-433E-A46E-3C989F9265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2/14/2022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66969357-10F8-4AA2-A67E-840EEA7023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3AB025DE-57EF-4F75-99B9-E74AEA0D1B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4711814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B5AC52FC-515E-4D59-90CA-9DA3C6A4F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2/14/2022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DA6707F2-49BC-48F1-974A-D4CB207B8B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421004D0-F5C8-49D8-94A6-7D77F1D90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3648552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B2F2AA4-9326-4DA5-B041-0CBA19C198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188" y="457200"/>
            <a:ext cx="353901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0AA862E0-2CBC-4F5D-B6F3-84782C60AE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64869" y="988182"/>
            <a:ext cx="555498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4B1B32B2-D738-4F16-9F23-761BFECC2E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56188" y="2057400"/>
            <a:ext cx="353901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3FD90E0C-33BF-4FF4-BE56-C1745E208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2/14/2022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2ECEC12D-CB3C-446D-A08D-0AEEB20573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11B29723-F275-48DB-8CBE-276971CF1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4873795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4ECEAE9-D940-41BF-A891-E5A64F1C4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188" y="457200"/>
            <a:ext cx="353901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145DD6CD-76AE-4074-9ADF-F93CDF4E578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664869" y="988182"/>
            <a:ext cx="555498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3D3099FD-1737-47B2-9CD8-D1D303E30B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56188" y="2057400"/>
            <a:ext cx="353901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C2196DAE-BA2E-4BDB-9273-65C01361D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2/14/2022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3C30500B-BDC4-463C-B6EF-30EB07CB3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502D03EB-02F8-476B-85E6-58ABA80ED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9343146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0CA2649-4263-4AFB-8262-E5CB84D0C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5AD24204-19D1-4121-BDDD-584DA98772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77F9B8C4-044A-4A9C-92E9-5B9BD75C5A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2/14/2022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94DF35AD-FF02-412C-9AB7-414BB3CDC1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86AAF20D-A7D1-4075-A3F3-F57B5C6BF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3817666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="" xmlns:a16="http://schemas.microsoft.com/office/drawing/2014/main" id="{A6D35CFD-2EE4-44DB-985F-E94E2655169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852410" y="365125"/>
            <a:ext cx="236601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7FD3E5A7-7D81-4A90-9F3B-47B8E2FF48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54380" y="365125"/>
            <a:ext cx="696087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DDEEF24B-6D7A-4500-B9F5-66813991F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2/14/2022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E5733C59-7772-4197-A16B-8DC904D502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42EDB7C-B8EB-4A5D-BD76-733EBFBB8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713442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827FA0A-0370-4DCD-956A-9776E7DF4D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600" y="1122363"/>
            <a:ext cx="82296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968A93D5-40E9-4230-A544-7059E47A9A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1600" y="3602038"/>
            <a:ext cx="82296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6DE4C09E-2DE5-4E42-858C-E0BD223BD0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2/14/2022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3483DCFA-1D3E-469F-9101-23E8D7CA6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3298E3C0-F964-4B0E-A045-EEAE9FCF6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0956543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F1FF99C-4B75-42BE-8AE4-01978E528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BF3D4883-B696-46C0-95DD-F546312242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F58D8A97-19E7-4792-8298-FD98BE1BE0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2/14/2022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BDE5ED49-0862-461F-B907-3F7E8EA03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FFA015A6-CD8F-45AA-B41E-3B7AC74D8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2924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40" y="273050"/>
            <a:ext cx="3609976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90060" y="273860"/>
            <a:ext cx="613410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48640" y="1435103"/>
            <a:ext cx="3609976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546633D-994B-40B3-AE9B-BA3DD44C7B06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87985430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23814AA-5143-49BF-B0CB-68A71C5BF2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8665" y="1710479"/>
            <a:ext cx="946404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5DA21805-3083-4FBC-905D-99C7AB77B5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8665" y="4590204"/>
            <a:ext cx="946404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243BC187-7B40-49B1-9D82-41F3C5AC69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2/14/2022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E5488000-F6E1-4246-8C0E-D501666BBD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3E0FBA9F-0D41-4FC9-8F3A-28E4C6B1B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7934172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2E42E0A-445B-4B15-BA0E-6927AF1D5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41EBD7B7-3832-43D2-9658-A72F5C8F75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54380" y="1825625"/>
            <a:ext cx="466344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918A5E55-AEE6-4795-ACCF-70653FFC07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54980" y="1825625"/>
            <a:ext cx="466344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FBC21FF2-AA18-45C8-912A-632AA47DEF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2/14/2022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B3AC6375-6050-48B6-AD61-525926D1FB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4EC5F0B5-0CF9-4B21-A80B-A8BD9F2C9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7681843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46467D4-60C6-4552-A695-A72B95FB5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809" y="365129"/>
            <a:ext cx="946404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7CE7134F-4836-432F-B628-EAD5085152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5813" y="1681163"/>
            <a:ext cx="464200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B11AC175-6C10-4031-9694-1A9FF412F2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55813" y="2505075"/>
            <a:ext cx="464200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FCB9E593-0D41-4D02-9B67-1A08E788FC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554980" y="1681163"/>
            <a:ext cx="4664869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03B50A18-A211-4539-9013-EA08665F8D6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554980" y="2505075"/>
            <a:ext cx="4664869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A52929F2-5B54-46DF-B372-C5A2FEB742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2/14/2022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8001ACF2-5055-4FD3-A0CD-522BC10804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F44D840C-2980-4920-A057-C15788EDB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6924893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41F9730-0B37-4F74-871C-7AAC747A6F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582BB6D7-F7D8-433E-A46E-3C989F9265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2/14/2022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66969357-10F8-4AA2-A67E-840EEA7023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3AB025DE-57EF-4F75-99B9-E74AEA0D1B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0356791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B5AC52FC-515E-4D59-90CA-9DA3C6A4F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2/14/2022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DA6707F2-49BC-48F1-974A-D4CB207B8B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421004D0-F5C8-49D8-94A6-7D77F1D90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039963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B2F2AA4-9326-4DA5-B041-0CBA19C198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180" y="457200"/>
            <a:ext cx="353901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0AA862E0-2CBC-4F5D-B6F3-84782C60AE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64869" y="988166"/>
            <a:ext cx="555498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4B1B32B2-D738-4F16-9F23-761BFECC2E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56180" y="2057400"/>
            <a:ext cx="353901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3FD90E0C-33BF-4FF4-BE56-C1745E208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2/14/2022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2ECEC12D-CB3C-446D-A08D-0AEEB20573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11B29723-F275-48DB-8CBE-276971CF1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9424492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4ECEAE9-D940-41BF-A891-E5A64F1C4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180" y="457200"/>
            <a:ext cx="353901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145DD6CD-76AE-4074-9ADF-F93CDF4E578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664869" y="988166"/>
            <a:ext cx="555498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3D3099FD-1737-47B2-9CD8-D1D303E30B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56180" y="2057400"/>
            <a:ext cx="353901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C2196DAE-BA2E-4BDB-9273-65C01361D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2/14/2022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3C30500B-BDC4-463C-B6EF-30EB07CB3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502D03EB-02F8-476B-85E6-58ABA80ED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7148255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0CA2649-4263-4AFB-8262-E5CB84D0C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5AD24204-19D1-4121-BDDD-584DA98772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77F9B8C4-044A-4A9C-92E9-5B9BD75C5A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2/14/2022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94DF35AD-FF02-412C-9AB7-414BB3CDC1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86AAF20D-A7D1-4075-A3F3-F57B5C6BF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4779258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="" xmlns:a16="http://schemas.microsoft.com/office/drawing/2014/main" id="{A6D35CFD-2EE4-44DB-985F-E94E2655169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852410" y="365125"/>
            <a:ext cx="236601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7FD3E5A7-7D81-4A90-9F3B-47B8E2FF48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54380" y="365125"/>
            <a:ext cx="696087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DDEEF24B-6D7A-4500-B9F5-66813991F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2/14/2022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E5733C59-7772-4197-A16B-8DC904D502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42EDB7C-B8EB-4A5D-BD76-733EBFBB8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7355156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827FA0A-0370-4DCD-956A-9776E7DF4D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600" y="1122363"/>
            <a:ext cx="82296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968A93D5-40E9-4230-A544-7059E47A9A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1600" y="3602038"/>
            <a:ext cx="82296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6DE4C09E-2DE5-4E42-858C-E0BD223BD0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2/14/2022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3483DCFA-1D3E-469F-9101-23E8D7CA6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3298E3C0-F964-4B0E-A045-EEAE9FCF6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93974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0746" y="4800600"/>
            <a:ext cx="658368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150746" y="612775"/>
            <a:ext cx="658368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50746" y="5367338"/>
            <a:ext cx="658368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620F95-FA98-4C35-83C7-C0FBCCF5A1F9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27359285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F1FF99C-4B75-42BE-8AE4-01978E528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BF3D4883-B696-46C0-95DD-F546312242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F58D8A97-19E7-4792-8298-FD98BE1BE0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2/14/2022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BDE5ED49-0862-461F-B907-3F7E8EA03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FFA015A6-CD8F-45AA-B41E-3B7AC74D8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162505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23814AA-5143-49BF-B0CB-68A71C5BF2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8665" y="1710461"/>
            <a:ext cx="946404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5DA21805-3083-4FBC-905D-99C7AB77B5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8665" y="4590186"/>
            <a:ext cx="946404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243BC187-7B40-49B1-9D82-41F3C5AC69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2/14/2022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E5488000-F6E1-4246-8C0E-D501666BBD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3E0FBA9F-0D41-4FC9-8F3A-28E4C6B1B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2031715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2E42E0A-445B-4B15-BA0E-6927AF1D5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41EBD7B7-3832-43D2-9658-A72F5C8F75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54380" y="1825625"/>
            <a:ext cx="466344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918A5E55-AEE6-4795-ACCF-70653FFC07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54980" y="1825625"/>
            <a:ext cx="466344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FBC21FF2-AA18-45C8-912A-632AA47DEF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2/14/2022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B3AC6375-6050-48B6-AD61-525926D1FB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4EC5F0B5-0CF9-4B21-A80B-A8BD9F2C9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4732865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46467D4-60C6-4552-A695-A72B95FB5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809" y="365129"/>
            <a:ext cx="946404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7CE7134F-4836-432F-B628-EAD5085152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5813" y="1681163"/>
            <a:ext cx="464200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B11AC175-6C10-4031-9694-1A9FF412F2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55813" y="2505075"/>
            <a:ext cx="464200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FCB9E593-0D41-4D02-9B67-1A08E788FC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554980" y="1681163"/>
            <a:ext cx="4664869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03B50A18-A211-4539-9013-EA08665F8D6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554980" y="2505075"/>
            <a:ext cx="4664869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A52929F2-5B54-46DF-B372-C5A2FEB742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2/14/2022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8001ACF2-5055-4FD3-A0CD-522BC10804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F44D840C-2980-4920-A057-C15788EDB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175798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41F9730-0B37-4F74-871C-7AAC747A6F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582BB6D7-F7D8-433E-A46E-3C989F9265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2/14/2022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66969357-10F8-4AA2-A67E-840EEA7023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3AB025DE-57EF-4F75-99B9-E74AEA0D1B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9884835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B5AC52FC-515E-4D59-90CA-9DA3C6A4F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2/14/2022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DA6707F2-49BC-48F1-974A-D4CB207B8B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421004D0-F5C8-49D8-94A6-7D77F1D90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9741347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B2F2AA4-9326-4DA5-B041-0CBA19C198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171" y="457200"/>
            <a:ext cx="353901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0AA862E0-2CBC-4F5D-B6F3-84782C60AE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64869" y="988148"/>
            <a:ext cx="555498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4B1B32B2-D738-4F16-9F23-761BFECC2E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56171" y="2057400"/>
            <a:ext cx="353901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3FD90E0C-33BF-4FF4-BE56-C1745E208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2/14/2022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2ECEC12D-CB3C-446D-A08D-0AEEB20573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11B29723-F275-48DB-8CBE-276971CF1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4312249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4ECEAE9-D940-41BF-A891-E5A64F1C4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171" y="457200"/>
            <a:ext cx="353901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145DD6CD-76AE-4074-9ADF-F93CDF4E578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664869" y="988148"/>
            <a:ext cx="555498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3D3099FD-1737-47B2-9CD8-D1D303E30B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56171" y="2057400"/>
            <a:ext cx="353901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C2196DAE-BA2E-4BDB-9273-65C01361D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2/14/2022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3C30500B-BDC4-463C-B6EF-30EB07CB3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502D03EB-02F8-476B-85E6-58ABA80ED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7134506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0CA2649-4263-4AFB-8262-E5CB84D0C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5AD24204-19D1-4121-BDDD-584DA98772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77F9B8C4-044A-4A9C-92E9-5B9BD75C5A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2/14/2022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94DF35AD-FF02-412C-9AB7-414BB3CDC1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86AAF20D-A7D1-4075-A3F3-F57B5C6BF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1152098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="" xmlns:a16="http://schemas.microsoft.com/office/drawing/2014/main" id="{A6D35CFD-2EE4-44DB-985F-E94E2655169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852410" y="365125"/>
            <a:ext cx="236601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7FD3E5A7-7D81-4A90-9F3B-47B8E2FF48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54380" y="365125"/>
            <a:ext cx="696087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DDEEF24B-6D7A-4500-B9F5-66813991F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2/14/2022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E5733C59-7772-4197-A16B-8DC904D502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42EDB7C-B8EB-4A5D-BD76-733EBFBB8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96104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7.xml"/><Relationship Id="rId3" Type="http://schemas.openxmlformats.org/officeDocument/2006/relationships/slideLayout" Target="../slideLayouts/slideLayout102.xml"/><Relationship Id="rId7" Type="http://schemas.openxmlformats.org/officeDocument/2006/relationships/slideLayout" Target="../slideLayouts/slideLayout106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101.xml"/><Relationship Id="rId1" Type="http://schemas.openxmlformats.org/officeDocument/2006/relationships/slideLayout" Target="../slideLayouts/slideLayout100.xml"/><Relationship Id="rId6" Type="http://schemas.openxmlformats.org/officeDocument/2006/relationships/slideLayout" Target="../slideLayouts/slideLayout105.xml"/><Relationship Id="rId11" Type="http://schemas.openxmlformats.org/officeDocument/2006/relationships/slideLayout" Target="../slideLayouts/slideLayout110.xml"/><Relationship Id="rId5" Type="http://schemas.openxmlformats.org/officeDocument/2006/relationships/slideLayout" Target="../slideLayouts/slideLayout104.xml"/><Relationship Id="rId10" Type="http://schemas.openxmlformats.org/officeDocument/2006/relationships/slideLayout" Target="../slideLayouts/slideLayout109.xml"/><Relationship Id="rId4" Type="http://schemas.openxmlformats.org/officeDocument/2006/relationships/slideLayout" Target="../slideLayouts/slideLayout103.xml"/><Relationship Id="rId9" Type="http://schemas.openxmlformats.org/officeDocument/2006/relationships/slideLayout" Target="../slideLayouts/slideLayout108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8.xml"/><Relationship Id="rId3" Type="http://schemas.openxmlformats.org/officeDocument/2006/relationships/slideLayout" Target="../slideLayouts/slideLayout113.xml"/><Relationship Id="rId7" Type="http://schemas.openxmlformats.org/officeDocument/2006/relationships/slideLayout" Target="../slideLayouts/slideLayout117.xml"/><Relationship Id="rId12" Type="http://schemas.openxmlformats.org/officeDocument/2006/relationships/theme" Target="../theme/theme11.xml"/><Relationship Id="rId2" Type="http://schemas.openxmlformats.org/officeDocument/2006/relationships/slideLayout" Target="../slideLayouts/slideLayout112.xml"/><Relationship Id="rId1" Type="http://schemas.openxmlformats.org/officeDocument/2006/relationships/slideLayout" Target="../slideLayouts/slideLayout111.xml"/><Relationship Id="rId6" Type="http://schemas.openxmlformats.org/officeDocument/2006/relationships/slideLayout" Target="../slideLayouts/slideLayout116.xml"/><Relationship Id="rId11" Type="http://schemas.openxmlformats.org/officeDocument/2006/relationships/slideLayout" Target="../slideLayouts/slideLayout121.xml"/><Relationship Id="rId5" Type="http://schemas.openxmlformats.org/officeDocument/2006/relationships/slideLayout" Target="../slideLayouts/slideLayout115.xml"/><Relationship Id="rId10" Type="http://schemas.openxmlformats.org/officeDocument/2006/relationships/slideLayout" Target="../slideLayouts/slideLayout120.xml"/><Relationship Id="rId4" Type="http://schemas.openxmlformats.org/officeDocument/2006/relationships/slideLayout" Target="../slideLayouts/slideLayout114.xml"/><Relationship Id="rId9" Type="http://schemas.openxmlformats.org/officeDocument/2006/relationships/slideLayout" Target="../slideLayouts/slideLayout119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9.xml"/><Relationship Id="rId3" Type="http://schemas.openxmlformats.org/officeDocument/2006/relationships/slideLayout" Target="../slideLayouts/slideLayout124.xml"/><Relationship Id="rId7" Type="http://schemas.openxmlformats.org/officeDocument/2006/relationships/slideLayout" Target="../slideLayouts/slideLayout128.xml"/><Relationship Id="rId12" Type="http://schemas.openxmlformats.org/officeDocument/2006/relationships/theme" Target="../theme/theme12.xml"/><Relationship Id="rId2" Type="http://schemas.openxmlformats.org/officeDocument/2006/relationships/slideLayout" Target="../slideLayouts/slideLayout123.xml"/><Relationship Id="rId1" Type="http://schemas.openxmlformats.org/officeDocument/2006/relationships/slideLayout" Target="../slideLayouts/slideLayout122.xml"/><Relationship Id="rId6" Type="http://schemas.openxmlformats.org/officeDocument/2006/relationships/slideLayout" Target="../slideLayouts/slideLayout127.xml"/><Relationship Id="rId11" Type="http://schemas.openxmlformats.org/officeDocument/2006/relationships/slideLayout" Target="../slideLayouts/slideLayout132.xml"/><Relationship Id="rId5" Type="http://schemas.openxmlformats.org/officeDocument/2006/relationships/slideLayout" Target="../slideLayouts/slideLayout126.xml"/><Relationship Id="rId10" Type="http://schemas.openxmlformats.org/officeDocument/2006/relationships/slideLayout" Target="../slideLayouts/slideLayout131.xml"/><Relationship Id="rId4" Type="http://schemas.openxmlformats.org/officeDocument/2006/relationships/slideLayout" Target="../slideLayouts/slideLayout125.xml"/><Relationship Id="rId9" Type="http://schemas.openxmlformats.org/officeDocument/2006/relationships/slideLayout" Target="../slideLayouts/slideLayout130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0.xml"/><Relationship Id="rId3" Type="http://schemas.openxmlformats.org/officeDocument/2006/relationships/slideLayout" Target="../slideLayouts/slideLayout135.xml"/><Relationship Id="rId7" Type="http://schemas.openxmlformats.org/officeDocument/2006/relationships/slideLayout" Target="../slideLayouts/slideLayout139.xml"/><Relationship Id="rId12" Type="http://schemas.openxmlformats.org/officeDocument/2006/relationships/theme" Target="../theme/theme13.xml"/><Relationship Id="rId2" Type="http://schemas.openxmlformats.org/officeDocument/2006/relationships/slideLayout" Target="../slideLayouts/slideLayout134.xml"/><Relationship Id="rId1" Type="http://schemas.openxmlformats.org/officeDocument/2006/relationships/slideLayout" Target="../slideLayouts/slideLayout133.xml"/><Relationship Id="rId6" Type="http://schemas.openxmlformats.org/officeDocument/2006/relationships/slideLayout" Target="../slideLayouts/slideLayout138.xml"/><Relationship Id="rId11" Type="http://schemas.openxmlformats.org/officeDocument/2006/relationships/slideLayout" Target="../slideLayouts/slideLayout143.xml"/><Relationship Id="rId5" Type="http://schemas.openxmlformats.org/officeDocument/2006/relationships/slideLayout" Target="../slideLayouts/slideLayout137.xml"/><Relationship Id="rId10" Type="http://schemas.openxmlformats.org/officeDocument/2006/relationships/slideLayout" Target="../slideLayouts/slideLayout142.xml"/><Relationship Id="rId4" Type="http://schemas.openxmlformats.org/officeDocument/2006/relationships/slideLayout" Target="../slideLayouts/slideLayout136.xml"/><Relationship Id="rId9" Type="http://schemas.openxmlformats.org/officeDocument/2006/relationships/slideLayout" Target="../slideLayouts/slideLayout141.xml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1.xml"/><Relationship Id="rId3" Type="http://schemas.openxmlformats.org/officeDocument/2006/relationships/slideLayout" Target="../slideLayouts/slideLayout146.xml"/><Relationship Id="rId7" Type="http://schemas.openxmlformats.org/officeDocument/2006/relationships/slideLayout" Target="../slideLayouts/slideLayout150.xml"/><Relationship Id="rId12" Type="http://schemas.openxmlformats.org/officeDocument/2006/relationships/theme" Target="../theme/theme14.xml"/><Relationship Id="rId2" Type="http://schemas.openxmlformats.org/officeDocument/2006/relationships/slideLayout" Target="../slideLayouts/slideLayout145.xml"/><Relationship Id="rId1" Type="http://schemas.openxmlformats.org/officeDocument/2006/relationships/slideLayout" Target="../slideLayouts/slideLayout144.xml"/><Relationship Id="rId6" Type="http://schemas.openxmlformats.org/officeDocument/2006/relationships/slideLayout" Target="../slideLayouts/slideLayout149.xml"/><Relationship Id="rId11" Type="http://schemas.openxmlformats.org/officeDocument/2006/relationships/slideLayout" Target="../slideLayouts/slideLayout154.xml"/><Relationship Id="rId5" Type="http://schemas.openxmlformats.org/officeDocument/2006/relationships/slideLayout" Target="../slideLayouts/slideLayout148.xml"/><Relationship Id="rId10" Type="http://schemas.openxmlformats.org/officeDocument/2006/relationships/slideLayout" Target="../slideLayouts/slideLayout153.xml"/><Relationship Id="rId4" Type="http://schemas.openxmlformats.org/officeDocument/2006/relationships/slideLayout" Target="../slideLayouts/slideLayout147.xml"/><Relationship Id="rId9" Type="http://schemas.openxmlformats.org/officeDocument/2006/relationships/slideLayout" Target="../slideLayouts/slideLayout152.xml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2.xml"/><Relationship Id="rId3" Type="http://schemas.openxmlformats.org/officeDocument/2006/relationships/slideLayout" Target="../slideLayouts/slideLayout157.xml"/><Relationship Id="rId7" Type="http://schemas.openxmlformats.org/officeDocument/2006/relationships/slideLayout" Target="../slideLayouts/slideLayout161.xml"/><Relationship Id="rId12" Type="http://schemas.openxmlformats.org/officeDocument/2006/relationships/theme" Target="../theme/theme15.xml"/><Relationship Id="rId2" Type="http://schemas.openxmlformats.org/officeDocument/2006/relationships/slideLayout" Target="../slideLayouts/slideLayout156.xml"/><Relationship Id="rId1" Type="http://schemas.openxmlformats.org/officeDocument/2006/relationships/slideLayout" Target="../slideLayouts/slideLayout155.xml"/><Relationship Id="rId6" Type="http://schemas.openxmlformats.org/officeDocument/2006/relationships/slideLayout" Target="../slideLayouts/slideLayout160.xml"/><Relationship Id="rId11" Type="http://schemas.openxmlformats.org/officeDocument/2006/relationships/slideLayout" Target="../slideLayouts/slideLayout165.xml"/><Relationship Id="rId5" Type="http://schemas.openxmlformats.org/officeDocument/2006/relationships/slideLayout" Target="../slideLayouts/slideLayout159.xml"/><Relationship Id="rId10" Type="http://schemas.openxmlformats.org/officeDocument/2006/relationships/slideLayout" Target="../slideLayouts/slideLayout164.xml"/><Relationship Id="rId4" Type="http://schemas.openxmlformats.org/officeDocument/2006/relationships/slideLayout" Target="../slideLayouts/slideLayout158.xml"/><Relationship Id="rId9" Type="http://schemas.openxmlformats.org/officeDocument/2006/relationships/slideLayout" Target="../slideLayouts/slideLayout163.xml"/></Relationships>
</file>

<file path=ppt/slideMasters/_rels/slideMaster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3.xml"/><Relationship Id="rId3" Type="http://schemas.openxmlformats.org/officeDocument/2006/relationships/slideLayout" Target="../slideLayouts/slideLayout168.xml"/><Relationship Id="rId7" Type="http://schemas.openxmlformats.org/officeDocument/2006/relationships/slideLayout" Target="../slideLayouts/slideLayout172.xml"/><Relationship Id="rId12" Type="http://schemas.openxmlformats.org/officeDocument/2006/relationships/theme" Target="../theme/theme16.xml"/><Relationship Id="rId2" Type="http://schemas.openxmlformats.org/officeDocument/2006/relationships/slideLayout" Target="../slideLayouts/slideLayout167.xml"/><Relationship Id="rId1" Type="http://schemas.openxmlformats.org/officeDocument/2006/relationships/slideLayout" Target="../slideLayouts/slideLayout166.xml"/><Relationship Id="rId6" Type="http://schemas.openxmlformats.org/officeDocument/2006/relationships/slideLayout" Target="../slideLayouts/slideLayout171.xml"/><Relationship Id="rId11" Type="http://schemas.openxmlformats.org/officeDocument/2006/relationships/slideLayout" Target="../slideLayouts/slideLayout176.xml"/><Relationship Id="rId5" Type="http://schemas.openxmlformats.org/officeDocument/2006/relationships/slideLayout" Target="../slideLayouts/slideLayout170.xml"/><Relationship Id="rId10" Type="http://schemas.openxmlformats.org/officeDocument/2006/relationships/slideLayout" Target="../slideLayouts/slideLayout175.xml"/><Relationship Id="rId4" Type="http://schemas.openxmlformats.org/officeDocument/2006/relationships/slideLayout" Target="../slideLayouts/slideLayout169.xml"/><Relationship Id="rId9" Type="http://schemas.openxmlformats.org/officeDocument/2006/relationships/slideLayout" Target="../slideLayouts/slideLayout174.xml"/></Relationships>
</file>

<file path=ppt/slideMasters/_rels/slideMaster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4.xml"/><Relationship Id="rId3" Type="http://schemas.openxmlformats.org/officeDocument/2006/relationships/slideLayout" Target="../slideLayouts/slideLayout179.xml"/><Relationship Id="rId7" Type="http://schemas.openxmlformats.org/officeDocument/2006/relationships/slideLayout" Target="../slideLayouts/slideLayout183.xml"/><Relationship Id="rId12" Type="http://schemas.openxmlformats.org/officeDocument/2006/relationships/theme" Target="../theme/theme17.xml"/><Relationship Id="rId2" Type="http://schemas.openxmlformats.org/officeDocument/2006/relationships/slideLayout" Target="../slideLayouts/slideLayout178.xml"/><Relationship Id="rId1" Type="http://schemas.openxmlformats.org/officeDocument/2006/relationships/slideLayout" Target="../slideLayouts/slideLayout177.xml"/><Relationship Id="rId6" Type="http://schemas.openxmlformats.org/officeDocument/2006/relationships/slideLayout" Target="../slideLayouts/slideLayout182.xml"/><Relationship Id="rId11" Type="http://schemas.openxmlformats.org/officeDocument/2006/relationships/slideLayout" Target="../slideLayouts/slideLayout187.xml"/><Relationship Id="rId5" Type="http://schemas.openxmlformats.org/officeDocument/2006/relationships/slideLayout" Target="../slideLayouts/slideLayout181.xml"/><Relationship Id="rId10" Type="http://schemas.openxmlformats.org/officeDocument/2006/relationships/slideLayout" Target="../slideLayouts/slideLayout186.xml"/><Relationship Id="rId4" Type="http://schemas.openxmlformats.org/officeDocument/2006/relationships/slideLayout" Target="../slideLayouts/slideLayout180.xml"/><Relationship Id="rId9" Type="http://schemas.openxmlformats.org/officeDocument/2006/relationships/slideLayout" Target="../slideLayouts/slideLayout185.xml"/></Relationships>
</file>

<file path=ppt/slideMasters/_rels/slideMaster1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5.xml"/><Relationship Id="rId3" Type="http://schemas.openxmlformats.org/officeDocument/2006/relationships/slideLayout" Target="../slideLayouts/slideLayout190.xml"/><Relationship Id="rId7" Type="http://schemas.openxmlformats.org/officeDocument/2006/relationships/slideLayout" Target="../slideLayouts/slideLayout194.xml"/><Relationship Id="rId12" Type="http://schemas.openxmlformats.org/officeDocument/2006/relationships/theme" Target="../theme/theme18.xml"/><Relationship Id="rId2" Type="http://schemas.openxmlformats.org/officeDocument/2006/relationships/slideLayout" Target="../slideLayouts/slideLayout189.xml"/><Relationship Id="rId1" Type="http://schemas.openxmlformats.org/officeDocument/2006/relationships/slideLayout" Target="../slideLayouts/slideLayout188.xml"/><Relationship Id="rId6" Type="http://schemas.openxmlformats.org/officeDocument/2006/relationships/slideLayout" Target="../slideLayouts/slideLayout193.xml"/><Relationship Id="rId11" Type="http://schemas.openxmlformats.org/officeDocument/2006/relationships/slideLayout" Target="../slideLayouts/slideLayout198.xml"/><Relationship Id="rId5" Type="http://schemas.openxmlformats.org/officeDocument/2006/relationships/slideLayout" Target="../slideLayouts/slideLayout192.xml"/><Relationship Id="rId10" Type="http://schemas.openxmlformats.org/officeDocument/2006/relationships/slideLayout" Target="../slideLayouts/slideLayout197.xml"/><Relationship Id="rId4" Type="http://schemas.openxmlformats.org/officeDocument/2006/relationships/slideLayout" Target="../slideLayouts/slideLayout191.xml"/><Relationship Id="rId9" Type="http://schemas.openxmlformats.org/officeDocument/2006/relationships/slideLayout" Target="../slideLayouts/slideLayout196.xml"/></Relationships>
</file>

<file path=ppt/slideMasters/_rels/slideMaster1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6.xml"/><Relationship Id="rId3" Type="http://schemas.openxmlformats.org/officeDocument/2006/relationships/slideLayout" Target="../slideLayouts/slideLayout201.xml"/><Relationship Id="rId7" Type="http://schemas.openxmlformats.org/officeDocument/2006/relationships/slideLayout" Target="../slideLayouts/slideLayout205.xml"/><Relationship Id="rId12" Type="http://schemas.openxmlformats.org/officeDocument/2006/relationships/theme" Target="../theme/theme19.xml"/><Relationship Id="rId2" Type="http://schemas.openxmlformats.org/officeDocument/2006/relationships/slideLayout" Target="../slideLayouts/slideLayout200.xml"/><Relationship Id="rId1" Type="http://schemas.openxmlformats.org/officeDocument/2006/relationships/slideLayout" Target="../slideLayouts/slideLayout199.xml"/><Relationship Id="rId6" Type="http://schemas.openxmlformats.org/officeDocument/2006/relationships/slideLayout" Target="../slideLayouts/slideLayout204.xml"/><Relationship Id="rId11" Type="http://schemas.openxmlformats.org/officeDocument/2006/relationships/slideLayout" Target="../slideLayouts/slideLayout209.xml"/><Relationship Id="rId5" Type="http://schemas.openxmlformats.org/officeDocument/2006/relationships/slideLayout" Target="../slideLayouts/slideLayout203.xml"/><Relationship Id="rId10" Type="http://schemas.openxmlformats.org/officeDocument/2006/relationships/slideLayout" Target="../slideLayouts/slideLayout208.xml"/><Relationship Id="rId4" Type="http://schemas.openxmlformats.org/officeDocument/2006/relationships/slideLayout" Target="../slideLayouts/slideLayout202.xml"/><Relationship Id="rId9" Type="http://schemas.openxmlformats.org/officeDocument/2006/relationships/slideLayout" Target="../slideLayouts/slideLayout207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2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7.xml"/><Relationship Id="rId3" Type="http://schemas.openxmlformats.org/officeDocument/2006/relationships/slideLayout" Target="../slideLayouts/slideLayout212.xml"/><Relationship Id="rId7" Type="http://schemas.openxmlformats.org/officeDocument/2006/relationships/slideLayout" Target="../slideLayouts/slideLayout216.xml"/><Relationship Id="rId12" Type="http://schemas.openxmlformats.org/officeDocument/2006/relationships/theme" Target="../theme/theme20.xml"/><Relationship Id="rId2" Type="http://schemas.openxmlformats.org/officeDocument/2006/relationships/slideLayout" Target="../slideLayouts/slideLayout211.xml"/><Relationship Id="rId1" Type="http://schemas.openxmlformats.org/officeDocument/2006/relationships/slideLayout" Target="../slideLayouts/slideLayout210.xml"/><Relationship Id="rId6" Type="http://schemas.openxmlformats.org/officeDocument/2006/relationships/slideLayout" Target="../slideLayouts/slideLayout215.xml"/><Relationship Id="rId11" Type="http://schemas.openxmlformats.org/officeDocument/2006/relationships/slideLayout" Target="../slideLayouts/slideLayout220.xml"/><Relationship Id="rId5" Type="http://schemas.openxmlformats.org/officeDocument/2006/relationships/slideLayout" Target="../slideLayouts/slideLayout214.xml"/><Relationship Id="rId10" Type="http://schemas.openxmlformats.org/officeDocument/2006/relationships/slideLayout" Target="../slideLayouts/slideLayout219.xml"/><Relationship Id="rId4" Type="http://schemas.openxmlformats.org/officeDocument/2006/relationships/slideLayout" Target="../slideLayouts/slideLayout213.xml"/><Relationship Id="rId9" Type="http://schemas.openxmlformats.org/officeDocument/2006/relationships/slideLayout" Target="../slideLayouts/slideLayout218.xml"/></Relationships>
</file>

<file path=ppt/slideMasters/_rels/slideMaster2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3.xml"/><Relationship Id="rId7" Type="http://schemas.openxmlformats.org/officeDocument/2006/relationships/slideLayout" Target="../slideLayouts/slideLayout227.xml"/><Relationship Id="rId12" Type="http://schemas.openxmlformats.org/officeDocument/2006/relationships/theme" Target="../theme/theme21.xml"/><Relationship Id="rId2" Type="http://schemas.openxmlformats.org/officeDocument/2006/relationships/slideLayout" Target="../slideLayouts/slideLayout222.xml"/><Relationship Id="rId1" Type="http://schemas.openxmlformats.org/officeDocument/2006/relationships/slideLayout" Target="../slideLayouts/slideLayout221.xml"/><Relationship Id="rId6" Type="http://schemas.openxmlformats.org/officeDocument/2006/relationships/slideLayout" Target="../slideLayouts/slideLayout226.xml"/><Relationship Id="rId11" Type="http://schemas.openxmlformats.org/officeDocument/2006/relationships/slideLayout" Target="../slideLayouts/slideLayout231.xml"/><Relationship Id="rId5" Type="http://schemas.openxmlformats.org/officeDocument/2006/relationships/slideLayout" Target="../slideLayouts/slideLayout225.xml"/><Relationship Id="rId10" Type="http://schemas.openxmlformats.org/officeDocument/2006/relationships/slideLayout" Target="../slideLayouts/slideLayout230.xml"/><Relationship Id="rId4" Type="http://schemas.openxmlformats.org/officeDocument/2006/relationships/slideLayout" Target="../slideLayouts/slideLayout224.xml"/><Relationship Id="rId9" Type="http://schemas.openxmlformats.org/officeDocument/2006/relationships/slideLayout" Target="../slideLayouts/slideLayout229.xml"/></Relationships>
</file>

<file path=ppt/slideMasters/_rels/slideMaster2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9.xml"/><Relationship Id="rId3" Type="http://schemas.openxmlformats.org/officeDocument/2006/relationships/slideLayout" Target="../slideLayouts/slideLayout234.xml"/><Relationship Id="rId7" Type="http://schemas.openxmlformats.org/officeDocument/2006/relationships/slideLayout" Target="../slideLayouts/slideLayout238.xml"/><Relationship Id="rId12" Type="http://schemas.openxmlformats.org/officeDocument/2006/relationships/theme" Target="../theme/theme22.xml"/><Relationship Id="rId2" Type="http://schemas.openxmlformats.org/officeDocument/2006/relationships/slideLayout" Target="../slideLayouts/slideLayout233.xml"/><Relationship Id="rId1" Type="http://schemas.openxmlformats.org/officeDocument/2006/relationships/slideLayout" Target="../slideLayouts/slideLayout232.xml"/><Relationship Id="rId6" Type="http://schemas.openxmlformats.org/officeDocument/2006/relationships/slideLayout" Target="../slideLayouts/slideLayout237.xml"/><Relationship Id="rId11" Type="http://schemas.openxmlformats.org/officeDocument/2006/relationships/slideLayout" Target="../slideLayouts/slideLayout242.xml"/><Relationship Id="rId5" Type="http://schemas.openxmlformats.org/officeDocument/2006/relationships/slideLayout" Target="../slideLayouts/slideLayout236.xml"/><Relationship Id="rId10" Type="http://schemas.openxmlformats.org/officeDocument/2006/relationships/slideLayout" Target="../slideLayouts/slideLayout241.xml"/><Relationship Id="rId4" Type="http://schemas.openxmlformats.org/officeDocument/2006/relationships/slideLayout" Target="../slideLayouts/slideLayout235.xml"/><Relationship Id="rId9" Type="http://schemas.openxmlformats.org/officeDocument/2006/relationships/slideLayout" Target="../slideLayouts/slideLayout240.xml"/></Relationships>
</file>

<file path=ppt/slideMasters/_rels/slideMaster2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0.xml"/><Relationship Id="rId3" Type="http://schemas.openxmlformats.org/officeDocument/2006/relationships/slideLayout" Target="../slideLayouts/slideLayout245.xml"/><Relationship Id="rId7" Type="http://schemas.openxmlformats.org/officeDocument/2006/relationships/slideLayout" Target="../slideLayouts/slideLayout249.xml"/><Relationship Id="rId12" Type="http://schemas.openxmlformats.org/officeDocument/2006/relationships/theme" Target="../theme/theme23.xml"/><Relationship Id="rId2" Type="http://schemas.openxmlformats.org/officeDocument/2006/relationships/slideLayout" Target="../slideLayouts/slideLayout244.xml"/><Relationship Id="rId1" Type="http://schemas.openxmlformats.org/officeDocument/2006/relationships/slideLayout" Target="../slideLayouts/slideLayout243.xml"/><Relationship Id="rId6" Type="http://schemas.openxmlformats.org/officeDocument/2006/relationships/slideLayout" Target="../slideLayouts/slideLayout248.xml"/><Relationship Id="rId11" Type="http://schemas.openxmlformats.org/officeDocument/2006/relationships/slideLayout" Target="../slideLayouts/slideLayout253.xml"/><Relationship Id="rId5" Type="http://schemas.openxmlformats.org/officeDocument/2006/relationships/slideLayout" Target="../slideLayouts/slideLayout247.xml"/><Relationship Id="rId10" Type="http://schemas.openxmlformats.org/officeDocument/2006/relationships/slideLayout" Target="../slideLayouts/slideLayout252.xml"/><Relationship Id="rId4" Type="http://schemas.openxmlformats.org/officeDocument/2006/relationships/slideLayout" Target="../slideLayouts/slideLayout246.xml"/><Relationship Id="rId9" Type="http://schemas.openxmlformats.org/officeDocument/2006/relationships/slideLayout" Target="../slideLayouts/slideLayout251.xml"/></Relationships>
</file>

<file path=ppt/slideMasters/_rels/slideMaster2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1.xml"/><Relationship Id="rId3" Type="http://schemas.openxmlformats.org/officeDocument/2006/relationships/slideLayout" Target="../slideLayouts/slideLayout256.xml"/><Relationship Id="rId7" Type="http://schemas.openxmlformats.org/officeDocument/2006/relationships/slideLayout" Target="../slideLayouts/slideLayout260.xml"/><Relationship Id="rId12" Type="http://schemas.openxmlformats.org/officeDocument/2006/relationships/theme" Target="../theme/theme24.xml"/><Relationship Id="rId2" Type="http://schemas.openxmlformats.org/officeDocument/2006/relationships/slideLayout" Target="../slideLayouts/slideLayout255.xml"/><Relationship Id="rId1" Type="http://schemas.openxmlformats.org/officeDocument/2006/relationships/slideLayout" Target="../slideLayouts/slideLayout254.xml"/><Relationship Id="rId6" Type="http://schemas.openxmlformats.org/officeDocument/2006/relationships/slideLayout" Target="../slideLayouts/slideLayout259.xml"/><Relationship Id="rId11" Type="http://schemas.openxmlformats.org/officeDocument/2006/relationships/slideLayout" Target="../slideLayouts/slideLayout264.xml"/><Relationship Id="rId5" Type="http://schemas.openxmlformats.org/officeDocument/2006/relationships/slideLayout" Target="../slideLayouts/slideLayout258.xml"/><Relationship Id="rId10" Type="http://schemas.openxmlformats.org/officeDocument/2006/relationships/slideLayout" Target="../slideLayouts/slideLayout263.xml"/><Relationship Id="rId4" Type="http://schemas.openxmlformats.org/officeDocument/2006/relationships/slideLayout" Target="../slideLayouts/slideLayout257.xml"/><Relationship Id="rId9" Type="http://schemas.openxmlformats.org/officeDocument/2006/relationships/slideLayout" Target="../slideLayouts/slideLayout262.xml"/></Relationships>
</file>

<file path=ppt/slideMasters/_rels/slideMaster2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2.xml"/><Relationship Id="rId3" Type="http://schemas.openxmlformats.org/officeDocument/2006/relationships/slideLayout" Target="../slideLayouts/slideLayout267.xml"/><Relationship Id="rId7" Type="http://schemas.openxmlformats.org/officeDocument/2006/relationships/slideLayout" Target="../slideLayouts/slideLayout271.xml"/><Relationship Id="rId12" Type="http://schemas.openxmlformats.org/officeDocument/2006/relationships/theme" Target="../theme/theme25.xml"/><Relationship Id="rId2" Type="http://schemas.openxmlformats.org/officeDocument/2006/relationships/slideLayout" Target="../slideLayouts/slideLayout266.xml"/><Relationship Id="rId1" Type="http://schemas.openxmlformats.org/officeDocument/2006/relationships/slideLayout" Target="../slideLayouts/slideLayout265.xml"/><Relationship Id="rId6" Type="http://schemas.openxmlformats.org/officeDocument/2006/relationships/slideLayout" Target="../slideLayouts/slideLayout270.xml"/><Relationship Id="rId11" Type="http://schemas.openxmlformats.org/officeDocument/2006/relationships/slideLayout" Target="../slideLayouts/slideLayout275.xml"/><Relationship Id="rId5" Type="http://schemas.openxmlformats.org/officeDocument/2006/relationships/slideLayout" Target="../slideLayouts/slideLayout269.xml"/><Relationship Id="rId10" Type="http://schemas.openxmlformats.org/officeDocument/2006/relationships/slideLayout" Target="../slideLayouts/slideLayout274.xml"/><Relationship Id="rId4" Type="http://schemas.openxmlformats.org/officeDocument/2006/relationships/slideLayout" Target="../slideLayouts/slideLayout268.xml"/><Relationship Id="rId9" Type="http://schemas.openxmlformats.org/officeDocument/2006/relationships/slideLayout" Target="../slideLayouts/slideLayout273.xml"/></Relationships>
</file>

<file path=ppt/slideMasters/_rels/slideMaster2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3.xml"/><Relationship Id="rId3" Type="http://schemas.openxmlformats.org/officeDocument/2006/relationships/slideLayout" Target="../slideLayouts/slideLayout278.xml"/><Relationship Id="rId7" Type="http://schemas.openxmlformats.org/officeDocument/2006/relationships/slideLayout" Target="../slideLayouts/slideLayout282.xml"/><Relationship Id="rId12" Type="http://schemas.openxmlformats.org/officeDocument/2006/relationships/theme" Target="../theme/theme26.xml"/><Relationship Id="rId2" Type="http://schemas.openxmlformats.org/officeDocument/2006/relationships/slideLayout" Target="../slideLayouts/slideLayout277.xml"/><Relationship Id="rId1" Type="http://schemas.openxmlformats.org/officeDocument/2006/relationships/slideLayout" Target="../slideLayouts/slideLayout276.xml"/><Relationship Id="rId6" Type="http://schemas.openxmlformats.org/officeDocument/2006/relationships/slideLayout" Target="../slideLayouts/slideLayout281.xml"/><Relationship Id="rId11" Type="http://schemas.openxmlformats.org/officeDocument/2006/relationships/slideLayout" Target="../slideLayouts/slideLayout286.xml"/><Relationship Id="rId5" Type="http://schemas.openxmlformats.org/officeDocument/2006/relationships/slideLayout" Target="../slideLayouts/slideLayout280.xml"/><Relationship Id="rId10" Type="http://schemas.openxmlformats.org/officeDocument/2006/relationships/slideLayout" Target="../slideLayouts/slideLayout285.xml"/><Relationship Id="rId4" Type="http://schemas.openxmlformats.org/officeDocument/2006/relationships/slideLayout" Target="../slideLayouts/slideLayout279.xml"/><Relationship Id="rId9" Type="http://schemas.openxmlformats.org/officeDocument/2006/relationships/slideLayout" Target="../slideLayouts/slideLayout284.xml"/></Relationships>
</file>

<file path=ppt/slideMasters/_rels/slideMaster2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4.xml"/><Relationship Id="rId3" Type="http://schemas.openxmlformats.org/officeDocument/2006/relationships/slideLayout" Target="../slideLayouts/slideLayout289.xml"/><Relationship Id="rId7" Type="http://schemas.openxmlformats.org/officeDocument/2006/relationships/slideLayout" Target="../slideLayouts/slideLayout293.xml"/><Relationship Id="rId12" Type="http://schemas.openxmlformats.org/officeDocument/2006/relationships/theme" Target="../theme/theme27.xml"/><Relationship Id="rId2" Type="http://schemas.openxmlformats.org/officeDocument/2006/relationships/slideLayout" Target="../slideLayouts/slideLayout288.xml"/><Relationship Id="rId1" Type="http://schemas.openxmlformats.org/officeDocument/2006/relationships/slideLayout" Target="../slideLayouts/slideLayout287.xml"/><Relationship Id="rId6" Type="http://schemas.openxmlformats.org/officeDocument/2006/relationships/slideLayout" Target="../slideLayouts/slideLayout292.xml"/><Relationship Id="rId11" Type="http://schemas.openxmlformats.org/officeDocument/2006/relationships/slideLayout" Target="../slideLayouts/slideLayout297.xml"/><Relationship Id="rId5" Type="http://schemas.openxmlformats.org/officeDocument/2006/relationships/slideLayout" Target="../slideLayouts/slideLayout291.xml"/><Relationship Id="rId10" Type="http://schemas.openxmlformats.org/officeDocument/2006/relationships/slideLayout" Target="../slideLayouts/slideLayout296.xml"/><Relationship Id="rId4" Type="http://schemas.openxmlformats.org/officeDocument/2006/relationships/slideLayout" Target="../slideLayouts/slideLayout290.xml"/><Relationship Id="rId9" Type="http://schemas.openxmlformats.org/officeDocument/2006/relationships/slideLayout" Target="../slideLayouts/slideLayout295.xml"/></Relationships>
</file>

<file path=ppt/slideMasters/_rels/slideMaster2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5.xml"/><Relationship Id="rId3" Type="http://schemas.openxmlformats.org/officeDocument/2006/relationships/slideLayout" Target="../slideLayouts/slideLayout300.xml"/><Relationship Id="rId7" Type="http://schemas.openxmlformats.org/officeDocument/2006/relationships/slideLayout" Target="../slideLayouts/slideLayout304.xml"/><Relationship Id="rId12" Type="http://schemas.openxmlformats.org/officeDocument/2006/relationships/theme" Target="../theme/theme28.xml"/><Relationship Id="rId2" Type="http://schemas.openxmlformats.org/officeDocument/2006/relationships/slideLayout" Target="../slideLayouts/slideLayout299.xml"/><Relationship Id="rId1" Type="http://schemas.openxmlformats.org/officeDocument/2006/relationships/slideLayout" Target="../slideLayouts/slideLayout298.xml"/><Relationship Id="rId6" Type="http://schemas.openxmlformats.org/officeDocument/2006/relationships/slideLayout" Target="../slideLayouts/slideLayout303.xml"/><Relationship Id="rId11" Type="http://schemas.openxmlformats.org/officeDocument/2006/relationships/slideLayout" Target="../slideLayouts/slideLayout308.xml"/><Relationship Id="rId5" Type="http://schemas.openxmlformats.org/officeDocument/2006/relationships/slideLayout" Target="../slideLayouts/slideLayout302.xml"/><Relationship Id="rId10" Type="http://schemas.openxmlformats.org/officeDocument/2006/relationships/slideLayout" Target="../slideLayouts/slideLayout307.xml"/><Relationship Id="rId4" Type="http://schemas.openxmlformats.org/officeDocument/2006/relationships/slideLayout" Target="../slideLayouts/slideLayout301.xml"/><Relationship Id="rId9" Type="http://schemas.openxmlformats.org/officeDocument/2006/relationships/slideLayout" Target="../slideLayouts/slideLayout30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.xml"/><Relationship Id="rId3" Type="http://schemas.openxmlformats.org/officeDocument/2006/relationships/slideLayout" Target="../slideLayouts/slideLayout69.xml"/><Relationship Id="rId7" Type="http://schemas.openxmlformats.org/officeDocument/2006/relationships/slideLayout" Target="../slideLayouts/slideLayout73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8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76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5.xml"/><Relationship Id="rId3" Type="http://schemas.openxmlformats.org/officeDocument/2006/relationships/slideLayout" Target="../slideLayouts/slideLayout80.xml"/><Relationship Id="rId7" Type="http://schemas.openxmlformats.org/officeDocument/2006/relationships/slideLayout" Target="../slideLayouts/slideLayout84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79.xml"/><Relationship Id="rId1" Type="http://schemas.openxmlformats.org/officeDocument/2006/relationships/slideLayout" Target="../slideLayouts/slideLayout78.xml"/><Relationship Id="rId6" Type="http://schemas.openxmlformats.org/officeDocument/2006/relationships/slideLayout" Target="../slideLayouts/slideLayout83.xml"/><Relationship Id="rId11" Type="http://schemas.openxmlformats.org/officeDocument/2006/relationships/slideLayout" Target="../slideLayouts/slideLayout88.xml"/><Relationship Id="rId5" Type="http://schemas.openxmlformats.org/officeDocument/2006/relationships/slideLayout" Target="../slideLayouts/slideLayout82.xml"/><Relationship Id="rId10" Type="http://schemas.openxmlformats.org/officeDocument/2006/relationships/slideLayout" Target="../slideLayouts/slideLayout87.xml"/><Relationship Id="rId4" Type="http://schemas.openxmlformats.org/officeDocument/2006/relationships/slideLayout" Target="../slideLayouts/slideLayout81.xml"/><Relationship Id="rId9" Type="http://schemas.openxmlformats.org/officeDocument/2006/relationships/slideLayout" Target="../slideLayouts/slideLayout86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6.xml"/><Relationship Id="rId3" Type="http://schemas.openxmlformats.org/officeDocument/2006/relationships/slideLayout" Target="../slideLayouts/slideLayout91.xml"/><Relationship Id="rId7" Type="http://schemas.openxmlformats.org/officeDocument/2006/relationships/slideLayout" Target="../slideLayouts/slideLayout95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90.xml"/><Relationship Id="rId1" Type="http://schemas.openxmlformats.org/officeDocument/2006/relationships/slideLayout" Target="../slideLayouts/slideLayout89.xml"/><Relationship Id="rId6" Type="http://schemas.openxmlformats.org/officeDocument/2006/relationships/slideLayout" Target="../slideLayouts/slideLayout94.xml"/><Relationship Id="rId11" Type="http://schemas.openxmlformats.org/officeDocument/2006/relationships/slideLayout" Target="../slideLayouts/slideLayout99.xml"/><Relationship Id="rId5" Type="http://schemas.openxmlformats.org/officeDocument/2006/relationships/slideLayout" Target="../slideLayouts/slideLayout93.xml"/><Relationship Id="rId10" Type="http://schemas.openxmlformats.org/officeDocument/2006/relationships/slideLayout" Target="../slideLayouts/slideLayout98.xml"/><Relationship Id="rId4" Type="http://schemas.openxmlformats.org/officeDocument/2006/relationships/slideLayout" Target="../slideLayouts/slideLayout92.xml"/><Relationship Id="rId9" Type="http://schemas.openxmlformats.org/officeDocument/2006/relationships/slideLayout" Target="../slideLayouts/slideLayout9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48640" y="274638"/>
            <a:ext cx="987552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8640" y="1600206"/>
            <a:ext cx="987552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8640" y="6357161"/>
            <a:ext cx="25603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749040" y="6357161"/>
            <a:ext cx="34747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63840" y="6357161"/>
            <a:ext cx="25603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CEC8A7DA-F759-49CA-BD46-9F5328E2AC8F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995339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46" r:id="rId1"/>
    <p:sldLayoutId id="2147484047" r:id="rId2"/>
    <p:sldLayoutId id="2147484048" r:id="rId3"/>
    <p:sldLayoutId id="2147484049" r:id="rId4"/>
    <p:sldLayoutId id="2147484050" r:id="rId5"/>
    <p:sldLayoutId id="2147484051" r:id="rId6"/>
    <p:sldLayoutId id="2147484052" r:id="rId7"/>
    <p:sldLayoutId id="2147484053" r:id="rId8"/>
    <p:sldLayoutId id="2147484054" r:id="rId9"/>
    <p:sldLayoutId id="2147484055" r:id="rId10"/>
    <p:sldLayoutId id="2147484056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A2A35C29-9ECD-484F-89A0-C44016F0FD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4380" y="365129"/>
            <a:ext cx="946404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9AD053FE-A8BC-4452-8AF7-9E1AFD7BD3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4380" y="1825625"/>
            <a:ext cx="946404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6607D5BB-26C2-4300-B81A-E817102EED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54380" y="6357053"/>
            <a:ext cx="24688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t>2/14/2022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CCAE37FA-5760-427E-9D7F-B0719014CF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34740" y="6357053"/>
            <a:ext cx="37033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1676B3D-A499-490F-AC10-7F51B59BA9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749540" y="6357053"/>
            <a:ext cx="24688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127763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54" r:id="rId1"/>
    <p:sldLayoutId id="2147484155" r:id="rId2"/>
    <p:sldLayoutId id="2147484156" r:id="rId3"/>
    <p:sldLayoutId id="2147484157" r:id="rId4"/>
    <p:sldLayoutId id="2147484158" r:id="rId5"/>
    <p:sldLayoutId id="2147484159" r:id="rId6"/>
    <p:sldLayoutId id="2147484160" r:id="rId7"/>
    <p:sldLayoutId id="2147484161" r:id="rId8"/>
    <p:sldLayoutId id="2147484162" r:id="rId9"/>
    <p:sldLayoutId id="2147484163" r:id="rId10"/>
    <p:sldLayoutId id="214748416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A2A35C29-9ECD-484F-89A0-C44016F0FD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4380" y="365129"/>
            <a:ext cx="946404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9AD053FE-A8BC-4452-8AF7-9E1AFD7BD3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4380" y="1825625"/>
            <a:ext cx="946404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6607D5BB-26C2-4300-B81A-E817102EED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54380" y="6357031"/>
            <a:ext cx="24688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t>2/14/2022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CCAE37FA-5760-427E-9D7F-B0719014CF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34740" y="6357031"/>
            <a:ext cx="37033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1676B3D-A499-490F-AC10-7F51B59BA9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749540" y="6357031"/>
            <a:ext cx="24688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812485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66" r:id="rId1"/>
    <p:sldLayoutId id="2147484167" r:id="rId2"/>
    <p:sldLayoutId id="2147484168" r:id="rId3"/>
    <p:sldLayoutId id="2147484169" r:id="rId4"/>
    <p:sldLayoutId id="2147484170" r:id="rId5"/>
    <p:sldLayoutId id="2147484171" r:id="rId6"/>
    <p:sldLayoutId id="2147484172" r:id="rId7"/>
    <p:sldLayoutId id="2147484173" r:id="rId8"/>
    <p:sldLayoutId id="2147484174" r:id="rId9"/>
    <p:sldLayoutId id="2147484175" r:id="rId10"/>
    <p:sldLayoutId id="214748417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A2A35C29-9ECD-484F-89A0-C44016F0FD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4380" y="365129"/>
            <a:ext cx="946404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9AD053FE-A8BC-4452-8AF7-9E1AFD7BD3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4380" y="1825625"/>
            <a:ext cx="946404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6607D5BB-26C2-4300-B81A-E817102EED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54380" y="6357007"/>
            <a:ext cx="24688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t>2/14/2022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CCAE37FA-5760-427E-9D7F-B0719014CF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34740" y="6357007"/>
            <a:ext cx="37033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1676B3D-A499-490F-AC10-7F51B59BA9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749540" y="6357007"/>
            <a:ext cx="24688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156335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78" r:id="rId1"/>
    <p:sldLayoutId id="2147484179" r:id="rId2"/>
    <p:sldLayoutId id="2147484180" r:id="rId3"/>
    <p:sldLayoutId id="2147484181" r:id="rId4"/>
    <p:sldLayoutId id="2147484182" r:id="rId5"/>
    <p:sldLayoutId id="2147484183" r:id="rId6"/>
    <p:sldLayoutId id="2147484184" r:id="rId7"/>
    <p:sldLayoutId id="2147484185" r:id="rId8"/>
    <p:sldLayoutId id="2147484186" r:id="rId9"/>
    <p:sldLayoutId id="2147484187" r:id="rId10"/>
    <p:sldLayoutId id="214748418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A2A35C29-9ECD-484F-89A0-C44016F0FD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4380" y="365129"/>
            <a:ext cx="946404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9AD053FE-A8BC-4452-8AF7-9E1AFD7BD3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4380" y="1825625"/>
            <a:ext cx="946404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6607D5BB-26C2-4300-B81A-E817102EED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54380" y="6356981"/>
            <a:ext cx="24688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t>2/14/2022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CCAE37FA-5760-427E-9D7F-B0719014CF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34740" y="6356981"/>
            <a:ext cx="37033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1676B3D-A499-490F-AC10-7F51B59BA9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749540" y="6356981"/>
            <a:ext cx="24688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932279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90" r:id="rId1"/>
    <p:sldLayoutId id="2147484191" r:id="rId2"/>
    <p:sldLayoutId id="2147484192" r:id="rId3"/>
    <p:sldLayoutId id="2147484193" r:id="rId4"/>
    <p:sldLayoutId id="2147484194" r:id="rId5"/>
    <p:sldLayoutId id="2147484195" r:id="rId6"/>
    <p:sldLayoutId id="2147484196" r:id="rId7"/>
    <p:sldLayoutId id="2147484197" r:id="rId8"/>
    <p:sldLayoutId id="2147484198" r:id="rId9"/>
    <p:sldLayoutId id="2147484199" r:id="rId10"/>
    <p:sldLayoutId id="214748420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A2A35C29-9ECD-484F-89A0-C44016F0FD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4380" y="365129"/>
            <a:ext cx="946404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9AD053FE-A8BC-4452-8AF7-9E1AFD7BD3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4380" y="1825625"/>
            <a:ext cx="946404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6607D5BB-26C2-4300-B81A-E817102EED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54380" y="6356953"/>
            <a:ext cx="24688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t>2/14/2022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CCAE37FA-5760-427E-9D7F-B0719014CF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34740" y="6356953"/>
            <a:ext cx="37033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1676B3D-A499-490F-AC10-7F51B59BA9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749540" y="6356953"/>
            <a:ext cx="24688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715909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02" r:id="rId1"/>
    <p:sldLayoutId id="2147484203" r:id="rId2"/>
    <p:sldLayoutId id="2147484204" r:id="rId3"/>
    <p:sldLayoutId id="2147484205" r:id="rId4"/>
    <p:sldLayoutId id="2147484206" r:id="rId5"/>
    <p:sldLayoutId id="2147484207" r:id="rId6"/>
    <p:sldLayoutId id="2147484208" r:id="rId7"/>
    <p:sldLayoutId id="2147484209" r:id="rId8"/>
    <p:sldLayoutId id="2147484210" r:id="rId9"/>
    <p:sldLayoutId id="2147484211" r:id="rId10"/>
    <p:sldLayoutId id="214748421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A2A35C29-9ECD-484F-89A0-C44016F0FD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4380" y="365129"/>
            <a:ext cx="946404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9AD053FE-A8BC-4452-8AF7-9E1AFD7BD3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4380" y="1825625"/>
            <a:ext cx="946404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6607D5BB-26C2-4300-B81A-E817102EED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54380" y="6356923"/>
            <a:ext cx="24688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t>2/14/2022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CCAE37FA-5760-427E-9D7F-B0719014CF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34740" y="6356923"/>
            <a:ext cx="37033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1676B3D-A499-490F-AC10-7F51B59BA9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749540" y="6356923"/>
            <a:ext cx="24688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466699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14" r:id="rId1"/>
    <p:sldLayoutId id="2147484215" r:id="rId2"/>
    <p:sldLayoutId id="2147484216" r:id="rId3"/>
    <p:sldLayoutId id="2147484217" r:id="rId4"/>
    <p:sldLayoutId id="2147484218" r:id="rId5"/>
    <p:sldLayoutId id="2147484219" r:id="rId6"/>
    <p:sldLayoutId id="2147484220" r:id="rId7"/>
    <p:sldLayoutId id="2147484221" r:id="rId8"/>
    <p:sldLayoutId id="2147484222" r:id="rId9"/>
    <p:sldLayoutId id="2147484223" r:id="rId10"/>
    <p:sldLayoutId id="214748422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A2A35C29-9ECD-484F-89A0-C44016F0FD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4380" y="365129"/>
            <a:ext cx="946404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9AD053FE-A8BC-4452-8AF7-9E1AFD7BD3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4380" y="1825625"/>
            <a:ext cx="946404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6607D5BB-26C2-4300-B81A-E817102EED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54380" y="6356891"/>
            <a:ext cx="24688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t>2/14/2022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CCAE37FA-5760-427E-9D7F-B0719014CF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34740" y="6356891"/>
            <a:ext cx="37033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1676B3D-A499-490F-AC10-7F51B59BA9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749540" y="6356891"/>
            <a:ext cx="24688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772440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26" r:id="rId1"/>
    <p:sldLayoutId id="2147484227" r:id="rId2"/>
    <p:sldLayoutId id="2147484228" r:id="rId3"/>
    <p:sldLayoutId id="2147484229" r:id="rId4"/>
    <p:sldLayoutId id="2147484230" r:id="rId5"/>
    <p:sldLayoutId id="2147484231" r:id="rId6"/>
    <p:sldLayoutId id="2147484232" r:id="rId7"/>
    <p:sldLayoutId id="2147484233" r:id="rId8"/>
    <p:sldLayoutId id="2147484234" r:id="rId9"/>
    <p:sldLayoutId id="2147484235" r:id="rId10"/>
    <p:sldLayoutId id="214748423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A2A35C29-9ECD-484F-89A0-C44016F0FD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4380" y="365129"/>
            <a:ext cx="946404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9AD053FE-A8BC-4452-8AF7-9E1AFD7BD3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4380" y="1825625"/>
            <a:ext cx="946404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6607D5BB-26C2-4300-B81A-E817102EED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54380" y="6356857"/>
            <a:ext cx="24688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t>2/14/2022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CCAE37FA-5760-427E-9D7F-B0719014CF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34740" y="6356857"/>
            <a:ext cx="37033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1676B3D-A499-490F-AC10-7F51B59BA9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749540" y="6356857"/>
            <a:ext cx="24688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954309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38" r:id="rId1"/>
    <p:sldLayoutId id="2147484239" r:id="rId2"/>
    <p:sldLayoutId id="2147484240" r:id="rId3"/>
    <p:sldLayoutId id="2147484241" r:id="rId4"/>
    <p:sldLayoutId id="2147484242" r:id="rId5"/>
    <p:sldLayoutId id="2147484243" r:id="rId6"/>
    <p:sldLayoutId id="2147484244" r:id="rId7"/>
    <p:sldLayoutId id="2147484245" r:id="rId8"/>
    <p:sldLayoutId id="2147484246" r:id="rId9"/>
    <p:sldLayoutId id="2147484247" r:id="rId10"/>
    <p:sldLayoutId id="214748424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A2A35C29-9ECD-484F-89A0-C44016F0FD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4380" y="365129"/>
            <a:ext cx="946404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9AD053FE-A8BC-4452-8AF7-9E1AFD7BD3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4380" y="1825625"/>
            <a:ext cx="946404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6607D5BB-26C2-4300-B81A-E817102EED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54380" y="6356821"/>
            <a:ext cx="24688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t>2/14/2022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CCAE37FA-5760-427E-9D7F-B0719014CF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34740" y="6356821"/>
            <a:ext cx="37033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1676B3D-A499-490F-AC10-7F51B59BA9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749540" y="6356821"/>
            <a:ext cx="24688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355730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50" r:id="rId1"/>
    <p:sldLayoutId id="2147484251" r:id="rId2"/>
    <p:sldLayoutId id="2147484252" r:id="rId3"/>
    <p:sldLayoutId id="2147484253" r:id="rId4"/>
    <p:sldLayoutId id="2147484254" r:id="rId5"/>
    <p:sldLayoutId id="2147484255" r:id="rId6"/>
    <p:sldLayoutId id="2147484256" r:id="rId7"/>
    <p:sldLayoutId id="2147484257" r:id="rId8"/>
    <p:sldLayoutId id="2147484258" r:id="rId9"/>
    <p:sldLayoutId id="2147484259" r:id="rId10"/>
    <p:sldLayoutId id="214748426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A2A35C29-9ECD-484F-89A0-C44016F0FD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4380" y="365129"/>
            <a:ext cx="946404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9AD053FE-A8BC-4452-8AF7-9E1AFD7BD3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4380" y="1825625"/>
            <a:ext cx="946404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6607D5BB-26C2-4300-B81A-E817102EED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54380" y="6356783"/>
            <a:ext cx="24688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t>2/14/2022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CCAE37FA-5760-427E-9D7F-B0719014CF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34740" y="6356783"/>
            <a:ext cx="37033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1676B3D-A499-490F-AC10-7F51B59BA9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749540" y="6356783"/>
            <a:ext cx="24688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994709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62" r:id="rId1"/>
    <p:sldLayoutId id="2147484263" r:id="rId2"/>
    <p:sldLayoutId id="2147484264" r:id="rId3"/>
    <p:sldLayoutId id="2147484265" r:id="rId4"/>
    <p:sldLayoutId id="2147484266" r:id="rId5"/>
    <p:sldLayoutId id="2147484267" r:id="rId6"/>
    <p:sldLayoutId id="2147484268" r:id="rId7"/>
    <p:sldLayoutId id="2147484269" r:id="rId8"/>
    <p:sldLayoutId id="2147484270" r:id="rId9"/>
    <p:sldLayoutId id="2147484271" r:id="rId10"/>
    <p:sldLayoutId id="214748427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A2A35C29-9ECD-484F-89A0-C44016F0FD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4380" y="365129"/>
            <a:ext cx="946404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9AD053FE-A8BC-4452-8AF7-9E1AFD7BD3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4380" y="1825625"/>
            <a:ext cx="946404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6607D5BB-26C2-4300-B81A-E817102EED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54380" y="6357157"/>
            <a:ext cx="24688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t>2/14/2022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CCAE37FA-5760-427E-9D7F-B0719014CF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34740" y="6357157"/>
            <a:ext cx="37033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1676B3D-A499-490F-AC10-7F51B59BA9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749540" y="6357157"/>
            <a:ext cx="24688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204261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58" r:id="rId1"/>
    <p:sldLayoutId id="2147484059" r:id="rId2"/>
    <p:sldLayoutId id="2147484060" r:id="rId3"/>
    <p:sldLayoutId id="2147484061" r:id="rId4"/>
    <p:sldLayoutId id="2147484062" r:id="rId5"/>
    <p:sldLayoutId id="2147484063" r:id="rId6"/>
    <p:sldLayoutId id="2147484064" r:id="rId7"/>
    <p:sldLayoutId id="2147484065" r:id="rId8"/>
    <p:sldLayoutId id="2147484066" r:id="rId9"/>
    <p:sldLayoutId id="2147484067" r:id="rId10"/>
    <p:sldLayoutId id="214748406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A2A35C29-9ECD-484F-89A0-C44016F0FD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4380" y="365129"/>
            <a:ext cx="946404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9AD053FE-A8BC-4452-8AF7-9E1AFD7BD3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4380" y="1825625"/>
            <a:ext cx="946404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6607D5BB-26C2-4300-B81A-E817102EED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54380" y="6356743"/>
            <a:ext cx="24688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t>2/14/2022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CCAE37FA-5760-427E-9D7F-B0719014CF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34740" y="6356743"/>
            <a:ext cx="37033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1676B3D-A499-490F-AC10-7F51B59BA9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749540" y="6356743"/>
            <a:ext cx="24688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304651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74" r:id="rId1"/>
    <p:sldLayoutId id="2147484275" r:id="rId2"/>
    <p:sldLayoutId id="2147484276" r:id="rId3"/>
    <p:sldLayoutId id="2147484277" r:id="rId4"/>
    <p:sldLayoutId id="2147484278" r:id="rId5"/>
    <p:sldLayoutId id="2147484279" r:id="rId6"/>
    <p:sldLayoutId id="2147484280" r:id="rId7"/>
    <p:sldLayoutId id="2147484281" r:id="rId8"/>
    <p:sldLayoutId id="2147484282" r:id="rId9"/>
    <p:sldLayoutId id="2147484283" r:id="rId10"/>
    <p:sldLayoutId id="214748428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A2A35C29-9ECD-484F-89A0-C44016F0FD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4380" y="365129"/>
            <a:ext cx="946404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9AD053FE-A8BC-4452-8AF7-9E1AFD7BD3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4380" y="1825625"/>
            <a:ext cx="946404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6607D5BB-26C2-4300-B81A-E817102EED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54380" y="6356701"/>
            <a:ext cx="24688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t>2/14/2022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CCAE37FA-5760-427E-9D7F-B0719014CF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34740" y="6356701"/>
            <a:ext cx="37033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1676B3D-A499-490F-AC10-7F51B59BA9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749540" y="6356701"/>
            <a:ext cx="24688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011445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86" r:id="rId1"/>
    <p:sldLayoutId id="2147484287" r:id="rId2"/>
    <p:sldLayoutId id="2147484288" r:id="rId3"/>
    <p:sldLayoutId id="2147484289" r:id="rId4"/>
    <p:sldLayoutId id="2147484290" r:id="rId5"/>
    <p:sldLayoutId id="2147484291" r:id="rId6"/>
    <p:sldLayoutId id="2147484292" r:id="rId7"/>
    <p:sldLayoutId id="2147484293" r:id="rId8"/>
    <p:sldLayoutId id="2147484294" r:id="rId9"/>
    <p:sldLayoutId id="2147484295" r:id="rId10"/>
    <p:sldLayoutId id="214748429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A2A35C29-9ECD-484F-89A0-C44016F0FD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4380" y="365129"/>
            <a:ext cx="946404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9AD053FE-A8BC-4452-8AF7-9E1AFD7BD3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4380" y="1825625"/>
            <a:ext cx="946404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6607D5BB-26C2-4300-B81A-E817102EED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54380" y="6356657"/>
            <a:ext cx="24688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t>2/14/2022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CCAE37FA-5760-427E-9D7F-B0719014CF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34740" y="6356657"/>
            <a:ext cx="37033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1676B3D-A499-490F-AC10-7F51B59BA9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749540" y="6356657"/>
            <a:ext cx="24688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349087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98" r:id="rId1"/>
    <p:sldLayoutId id="2147484299" r:id="rId2"/>
    <p:sldLayoutId id="2147484300" r:id="rId3"/>
    <p:sldLayoutId id="2147484301" r:id="rId4"/>
    <p:sldLayoutId id="2147484302" r:id="rId5"/>
    <p:sldLayoutId id="2147484303" r:id="rId6"/>
    <p:sldLayoutId id="2147484304" r:id="rId7"/>
    <p:sldLayoutId id="2147484305" r:id="rId8"/>
    <p:sldLayoutId id="2147484306" r:id="rId9"/>
    <p:sldLayoutId id="2147484307" r:id="rId10"/>
    <p:sldLayoutId id="214748430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A2A35C29-9ECD-484F-89A0-C44016F0FD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4380" y="365129"/>
            <a:ext cx="946404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9AD053FE-A8BC-4452-8AF7-9E1AFD7BD3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4380" y="1825625"/>
            <a:ext cx="946404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6607D5BB-26C2-4300-B81A-E817102EED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54380" y="6356611"/>
            <a:ext cx="24688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t>2/14/2022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CCAE37FA-5760-427E-9D7F-B0719014CF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34740" y="6356611"/>
            <a:ext cx="37033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1676B3D-A499-490F-AC10-7F51B59BA9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749540" y="6356611"/>
            <a:ext cx="24688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896647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10" r:id="rId1"/>
    <p:sldLayoutId id="2147484311" r:id="rId2"/>
    <p:sldLayoutId id="2147484312" r:id="rId3"/>
    <p:sldLayoutId id="2147484313" r:id="rId4"/>
    <p:sldLayoutId id="2147484314" r:id="rId5"/>
    <p:sldLayoutId id="2147484315" r:id="rId6"/>
    <p:sldLayoutId id="2147484316" r:id="rId7"/>
    <p:sldLayoutId id="2147484317" r:id="rId8"/>
    <p:sldLayoutId id="2147484318" r:id="rId9"/>
    <p:sldLayoutId id="2147484319" r:id="rId10"/>
    <p:sldLayoutId id="214748432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A2A35C29-9ECD-484F-89A0-C44016F0FD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4380" y="365129"/>
            <a:ext cx="946404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9AD053FE-A8BC-4452-8AF7-9E1AFD7BD3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4380" y="1825625"/>
            <a:ext cx="946404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6607D5BB-26C2-4300-B81A-E817102EED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54380" y="6356563"/>
            <a:ext cx="24688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t>2/14/2022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CCAE37FA-5760-427E-9D7F-B0719014CF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34740" y="6356563"/>
            <a:ext cx="37033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1676B3D-A499-490F-AC10-7F51B59BA9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749540" y="6356563"/>
            <a:ext cx="24688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72208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22" r:id="rId1"/>
    <p:sldLayoutId id="2147484323" r:id="rId2"/>
    <p:sldLayoutId id="2147484324" r:id="rId3"/>
    <p:sldLayoutId id="2147484325" r:id="rId4"/>
    <p:sldLayoutId id="2147484326" r:id="rId5"/>
    <p:sldLayoutId id="2147484327" r:id="rId6"/>
    <p:sldLayoutId id="2147484328" r:id="rId7"/>
    <p:sldLayoutId id="2147484329" r:id="rId8"/>
    <p:sldLayoutId id="2147484330" r:id="rId9"/>
    <p:sldLayoutId id="2147484331" r:id="rId10"/>
    <p:sldLayoutId id="214748433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A2A35C29-9ECD-484F-89A0-C44016F0FD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4380" y="365129"/>
            <a:ext cx="946404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9AD053FE-A8BC-4452-8AF7-9E1AFD7BD3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4380" y="1825625"/>
            <a:ext cx="946404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6607D5BB-26C2-4300-B81A-E817102EED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54380" y="6356513"/>
            <a:ext cx="24688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t>2/14/2022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CCAE37FA-5760-427E-9D7F-B0719014CF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34740" y="6356513"/>
            <a:ext cx="37033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1676B3D-A499-490F-AC10-7F51B59BA9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749540" y="6356513"/>
            <a:ext cx="24688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182419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34" r:id="rId1"/>
    <p:sldLayoutId id="2147484335" r:id="rId2"/>
    <p:sldLayoutId id="2147484336" r:id="rId3"/>
    <p:sldLayoutId id="2147484337" r:id="rId4"/>
    <p:sldLayoutId id="2147484338" r:id="rId5"/>
    <p:sldLayoutId id="2147484339" r:id="rId6"/>
    <p:sldLayoutId id="2147484340" r:id="rId7"/>
    <p:sldLayoutId id="2147484341" r:id="rId8"/>
    <p:sldLayoutId id="2147484342" r:id="rId9"/>
    <p:sldLayoutId id="2147484343" r:id="rId10"/>
    <p:sldLayoutId id="214748434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A2A35C29-9ECD-484F-89A0-C44016F0FD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4380" y="365129"/>
            <a:ext cx="946404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9AD053FE-A8BC-4452-8AF7-9E1AFD7BD3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4380" y="1825625"/>
            <a:ext cx="946404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6607D5BB-26C2-4300-B81A-E817102EED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54380" y="6356461"/>
            <a:ext cx="24688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t>2/14/2022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CCAE37FA-5760-427E-9D7F-B0719014CF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34740" y="6356461"/>
            <a:ext cx="37033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1676B3D-A499-490F-AC10-7F51B59BA9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749540" y="6356461"/>
            <a:ext cx="24688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958670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46" r:id="rId1"/>
    <p:sldLayoutId id="2147484347" r:id="rId2"/>
    <p:sldLayoutId id="2147484348" r:id="rId3"/>
    <p:sldLayoutId id="2147484349" r:id="rId4"/>
    <p:sldLayoutId id="2147484350" r:id="rId5"/>
    <p:sldLayoutId id="2147484351" r:id="rId6"/>
    <p:sldLayoutId id="2147484352" r:id="rId7"/>
    <p:sldLayoutId id="2147484353" r:id="rId8"/>
    <p:sldLayoutId id="2147484354" r:id="rId9"/>
    <p:sldLayoutId id="2147484355" r:id="rId10"/>
    <p:sldLayoutId id="214748435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A2A35C29-9ECD-484F-89A0-C44016F0FD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4380" y="365129"/>
            <a:ext cx="946404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9AD053FE-A8BC-4452-8AF7-9E1AFD7BD3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4380" y="1825625"/>
            <a:ext cx="946404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6607D5BB-26C2-4300-B81A-E817102EED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54380" y="6356407"/>
            <a:ext cx="24688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t>2/14/2022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CCAE37FA-5760-427E-9D7F-B0719014CF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34740" y="6356407"/>
            <a:ext cx="37033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1676B3D-A499-490F-AC10-7F51B59BA9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749540" y="6356407"/>
            <a:ext cx="24688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640899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58" r:id="rId1"/>
    <p:sldLayoutId id="2147484359" r:id="rId2"/>
    <p:sldLayoutId id="2147484360" r:id="rId3"/>
    <p:sldLayoutId id="2147484361" r:id="rId4"/>
    <p:sldLayoutId id="2147484362" r:id="rId5"/>
    <p:sldLayoutId id="2147484363" r:id="rId6"/>
    <p:sldLayoutId id="2147484364" r:id="rId7"/>
    <p:sldLayoutId id="2147484365" r:id="rId8"/>
    <p:sldLayoutId id="2147484366" r:id="rId9"/>
    <p:sldLayoutId id="2147484367" r:id="rId10"/>
    <p:sldLayoutId id="214748436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A2A35C29-9ECD-484F-89A0-C44016F0FD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4380" y="365126"/>
            <a:ext cx="946404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9AD053FE-A8BC-4452-8AF7-9E1AFD7BD3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4380" y="1825625"/>
            <a:ext cx="946404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6607D5BB-26C2-4300-B81A-E817102EED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54380" y="6356351"/>
            <a:ext cx="24688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t>2/14/2022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CCAE37FA-5760-427E-9D7F-B0719014CF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34740" y="6356351"/>
            <a:ext cx="37033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1676B3D-A499-490F-AC10-7F51B59BA9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749540" y="6356351"/>
            <a:ext cx="24688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640668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70" r:id="rId1"/>
    <p:sldLayoutId id="2147484371" r:id="rId2"/>
    <p:sldLayoutId id="2147484372" r:id="rId3"/>
    <p:sldLayoutId id="2147484373" r:id="rId4"/>
    <p:sldLayoutId id="2147484374" r:id="rId5"/>
    <p:sldLayoutId id="2147484375" r:id="rId6"/>
    <p:sldLayoutId id="2147484376" r:id="rId7"/>
    <p:sldLayoutId id="2147484377" r:id="rId8"/>
    <p:sldLayoutId id="2147484378" r:id="rId9"/>
    <p:sldLayoutId id="2147484379" r:id="rId10"/>
    <p:sldLayoutId id="214748438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A2A35C29-9ECD-484F-89A0-C44016F0FD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4380" y="365129"/>
            <a:ext cx="946404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9AD053FE-A8BC-4452-8AF7-9E1AFD7BD3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4380" y="1825625"/>
            <a:ext cx="946404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6607D5BB-26C2-4300-B81A-E817102EED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54380" y="6357151"/>
            <a:ext cx="24688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t>2/14/2022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CCAE37FA-5760-427E-9D7F-B0719014CF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34740" y="6357151"/>
            <a:ext cx="37033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1676B3D-A499-490F-AC10-7F51B59BA9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749540" y="6357151"/>
            <a:ext cx="24688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688229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70" r:id="rId1"/>
    <p:sldLayoutId id="2147484071" r:id="rId2"/>
    <p:sldLayoutId id="2147484072" r:id="rId3"/>
    <p:sldLayoutId id="2147484073" r:id="rId4"/>
    <p:sldLayoutId id="2147484074" r:id="rId5"/>
    <p:sldLayoutId id="2147484075" r:id="rId6"/>
    <p:sldLayoutId id="2147484076" r:id="rId7"/>
    <p:sldLayoutId id="2147484077" r:id="rId8"/>
    <p:sldLayoutId id="2147484078" r:id="rId9"/>
    <p:sldLayoutId id="2147484079" r:id="rId10"/>
    <p:sldLayoutId id="214748408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A2A35C29-9ECD-484F-89A0-C44016F0FD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4380" y="365129"/>
            <a:ext cx="946404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9AD053FE-A8BC-4452-8AF7-9E1AFD7BD3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4380" y="1825625"/>
            <a:ext cx="946404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6607D5BB-26C2-4300-B81A-E817102EED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54380" y="6357143"/>
            <a:ext cx="24688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t>2/14/2022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CCAE37FA-5760-427E-9D7F-B0719014CF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34740" y="6357143"/>
            <a:ext cx="37033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1676B3D-A499-490F-AC10-7F51B59BA9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749540" y="6357143"/>
            <a:ext cx="24688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624355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82" r:id="rId1"/>
    <p:sldLayoutId id="2147484083" r:id="rId2"/>
    <p:sldLayoutId id="2147484084" r:id="rId3"/>
    <p:sldLayoutId id="2147484085" r:id="rId4"/>
    <p:sldLayoutId id="2147484086" r:id="rId5"/>
    <p:sldLayoutId id="2147484087" r:id="rId6"/>
    <p:sldLayoutId id="2147484088" r:id="rId7"/>
    <p:sldLayoutId id="2147484089" r:id="rId8"/>
    <p:sldLayoutId id="2147484090" r:id="rId9"/>
    <p:sldLayoutId id="2147484091" r:id="rId10"/>
    <p:sldLayoutId id="214748409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A2A35C29-9ECD-484F-89A0-C44016F0FD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4380" y="365129"/>
            <a:ext cx="946404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9AD053FE-A8BC-4452-8AF7-9E1AFD7BD3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4380" y="1825625"/>
            <a:ext cx="946404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6607D5BB-26C2-4300-B81A-E817102EED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54380" y="6357133"/>
            <a:ext cx="24688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t>2/14/2022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CCAE37FA-5760-427E-9D7F-B0719014CF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34740" y="6357133"/>
            <a:ext cx="37033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1676B3D-A499-490F-AC10-7F51B59BA9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749540" y="6357133"/>
            <a:ext cx="24688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854683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94" r:id="rId1"/>
    <p:sldLayoutId id="2147484095" r:id="rId2"/>
    <p:sldLayoutId id="2147484096" r:id="rId3"/>
    <p:sldLayoutId id="2147484097" r:id="rId4"/>
    <p:sldLayoutId id="2147484098" r:id="rId5"/>
    <p:sldLayoutId id="2147484099" r:id="rId6"/>
    <p:sldLayoutId id="2147484100" r:id="rId7"/>
    <p:sldLayoutId id="2147484101" r:id="rId8"/>
    <p:sldLayoutId id="2147484102" r:id="rId9"/>
    <p:sldLayoutId id="2147484103" r:id="rId10"/>
    <p:sldLayoutId id="214748410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A2A35C29-9ECD-484F-89A0-C44016F0FD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4380" y="365129"/>
            <a:ext cx="946404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9AD053FE-A8BC-4452-8AF7-9E1AFD7BD3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4380" y="1825625"/>
            <a:ext cx="946404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6607D5BB-26C2-4300-B81A-E817102EED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54380" y="6357121"/>
            <a:ext cx="24688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t>2/14/2022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CCAE37FA-5760-427E-9D7F-B0719014CF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34740" y="6357121"/>
            <a:ext cx="37033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1676B3D-A499-490F-AC10-7F51B59BA9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749540" y="6357121"/>
            <a:ext cx="24688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645217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06" r:id="rId1"/>
    <p:sldLayoutId id="2147484107" r:id="rId2"/>
    <p:sldLayoutId id="2147484108" r:id="rId3"/>
    <p:sldLayoutId id="2147484109" r:id="rId4"/>
    <p:sldLayoutId id="2147484110" r:id="rId5"/>
    <p:sldLayoutId id="2147484111" r:id="rId6"/>
    <p:sldLayoutId id="2147484112" r:id="rId7"/>
    <p:sldLayoutId id="2147484113" r:id="rId8"/>
    <p:sldLayoutId id="2147484114" r:id="rId9"/>
    <p:sldLayoutId id="2147484115" r:id="rId10"/>
    <p:sldLayoutId id="214748411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A2A35C29-9ECD-484F-89A0-C44016F0FD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4380" y="365129"/>
            <a:ext cx="946404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9AD053FE-A8BC-4452-8AF7-9E1AFD7BD3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4380" y="1825625"/>
            <a:ext cx="946404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6607D5BB-26C2-4300-B81A-E817102EED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54380" y="6357107"/>
            <a:ext cx="24688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t>2/14/2022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CCAE37FA-5760-427E-9D7F-B0719014CF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34740" y="6357107"/>
            <a:ext cx="37033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1676B3D-A499-490F-AC10-7F51B59BA9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749540" y="6357107"/>
            <a:ext cx="24688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655692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18" r:id="rId1"/>
    <p:sldLayoutId id="2147484119" r:id="rId2"/>
    <p:sldLayoutId id="2147484120" r:id="rId3"/>
    <p:sldLayoutId id="2147484121" r:id="rId4"/>
    <p:sldLayoutId id="2147484122" r:id="rId5"/>
    <p:sldLayoutId id="2147484123" r:id="rId6"/>
    <p:sldLayoutId id="2147484124" r:id="rId7"/>
    <p:sldLayoutId id="2147484125" r:id="rId8"/>
    <p:sldLayoutId id="2147484126" r:id="rId9"/>
    <p:sldLayoutId id="2147484127" r:id="rId10"/>
    <p:sldLayoutId id="214748412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A2A35C29-9ECD-484F-89A0-C44016F0FD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4380" y="365129"/>
            <a:ext cx="946404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9AD053FE-A8BC-4452-8AF7-9E1AFD7BD3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4380" y="1825625"/>
            <a:ext cx="946404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6607D5BB-26C2-4300-B81A-E817102EED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54380" y="6357091"/>
            <a:ext cx="24688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t>2/14/2022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CCAE37FA-5760-427E-9D7F-B0719014CF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34740" y="6357091"/>
            <a:ext cx="37033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1676B3D-A499-490F-AC10-7F51B59BA9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749540" y="6357091"/>
            <a:ext cx="24688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725176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30" r:id="rId1"/>
    <p:sldLayoutId id="2147484131" r:id="rId2"/>
    <p:sldLayoutId id="2147484132" r:id="rId3"/>
    <p:sldLayoutId id="2147484133" r:id="rId4"/>
    <p:sldLayoutId id="2147484134" r:id="rId5"/>
    <p:sldLayoutId id="2147484135" r:id="rId6"/>
    <p:sldLayoutId id="2147484136" r:id="rId7"/>
    <p:sldLayoutId id="2147484137" r:id="rId8"/>
    <p:sldLayoutId id="2147484138" r:id="rId9"/>
    <p:sldLayoutId id="2147484139" r:id="rId10"/>
    <p:sldLayoutId id="214748414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A2A35C29-9ECD-484F-89A0-C44016F0FD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4380" y="365129"/>
            <a:ext cx="946404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9AD053FE-A8BC-4452-8AF7-9E1AFD7BD3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4380" y="1825625"/>
            <a:ext cx="946404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6607D5BB-26C2-4300-B81A-E817102EED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54380" y="6357073"/>
            <a:ext cx="24688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fld id="{9E0F8F3D-5C11-42EA-B1FB-604355213891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t>2/14/2022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CCAE37FA-5760-427E-9D7F-B0719014CF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34740" y="6357073"/>
            <a:ext cx="37033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1676B3D-A499-490F-AC10-7F51B59BA9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749540" y="6357073"/>
            <a:ext cx="24688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fld id="{EBF1EFE2-138B-41C3-9CFE-543EFC0B3220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190642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42" r:id="rId1"/>
    <p:sldLayoutId id="2147484143" r:id="rId2"/>
    <p:sldLayoutId id="2147484144" r:id="rId3"/>
    <p:sldLayoutId id="2147484145" r:id="rId4"/>
    <p:sldLayoutId id="2147484146" r:id="rId5"/>
    <p:sldLayoutId id="2147484147" r:id="rId6"/>
    <p:sldLayoutId id="2147484148" r:id="rId7"/>
    <p:sldLayoutId id="2147484149" r:id="rId8"/>
    <p:sldLayoutId id="2147484150" r:id="rId9"/>
    <p:sldLayoutId id="2147484151" r:id="rId10"/>
    <p:sldLayoutId id="214748415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microsoft.com/office/2007/relationships/hdphoto" Target="../media/hdphoto5.wdp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0.png"/><Relationship Id="rId13" Type="http://schemas.openxmlformats.org/officeDocument/2006/relationships/image" Target="../media/image20.png"/><Relationship Id="rId3" Type="http://schemas.openxmlformats.org/officeDocument/2006/relationships/image" Target="../media/image180.png"/><Relationship Id="rId7" Type="http://schemas.openxmlformats.org/officeDocument/2006/relationships/image" Target="../media/image220.png"/><Relationship Id="rId12" Type="http://schemas.openxmlformats.org/officeDocument/2006/relationships/image" Target="../media/image58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18.png"/><Relationship Id="rId5" Type="http://schemas.openxmlformats.org/officeDocument/2006/relationships/image" Target="../media/image14.png"/><Relationship Id="rId10" Type="http://schemas.openxmlformats.org/officeDocument/2006/relationships/image" Target="../media/image17.png"/><Relationship Id="rId4" Type="http://schemas.openxmlformats.org/officeDocument/2006/relationships/image" Target="../media/image19.png"/><Relationship Id="rId9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microsoft.com/office/2007/relationships/hdphoto" Target="../media/hdphoto6.wdp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4.xml"/><Relationship Id="rId4" Type="http://schemas.microsoft.com/office/2007/relationships/hdphoto" Target="../media/hdphoto8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5.xml"/><Relationship Id="rId4" Type="http://schemas.microsoft.com/office/2007/relationships/hdphoto" Target="../media/hdphoto9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46.xml"/><Relationship Id="rId4" Type="http://schemas.microsoft.com/office/2007/relationships/hdphoto" Target="../media/hdphoto10.wdp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5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9.xml"/><Relationship Id="rId4" Type="http://schemas.microsoft.com/office/2007/relationships/hdphoto" Target="../media/hdphoto11.wdp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9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0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12.xml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14.wdp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4.xml"/><Relationship Id="rId4" Type="http://schemas.microsoft.com/office/2007/relationships/hdphoto" Target="../media/hdphoto15.wdp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5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78.xml"/><Relationship Id="rId5" Type="http://schemas.openxmlformats.org/officeDocument/2006/relationships/image" Target="../media/image37.png"/><Relationship Id="rId4" Type="http://schemas.microsoft.com/office/2007/relationships/hdphoto" Target="../media/hdphoto16.wdp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8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00.xml"/><Relationship Id="rId4" Type="http://schemas.openxmlformats.org/officeDocument/2006/relationships/image" Target="../media/image45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40.xml.rels><?xml version="1.0" encoding="UTF-8" standalone="yes"?>
<Relationships xmlns="http://schemas.openxmlformats.org/package/2006/relationships"><Relationship Id="rId3" Type="http://schemas.microsoft.com/office/2007/relationships/hdphoto" Target="../media/hdphoto17.wdp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11.xml"/><Relationship Id="rId4" Type="http://schemas.openxmlformats.org/officeDocument/2006/relationships/image" Target="../media/image49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2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3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4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5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6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7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88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9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8.png"/><Relationship Id="rId4" Type="http://schemas.microsoft.com/office/2007/relationships/hdphoto" Target="../media/hdphoto3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="" xmlns:a16="http://schemas.microsoft.com/office/drawing/2014/main" id="{840C8B91-F8D1-47A2-BACE-72C323E9ECD8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445840" y="682817"/>
            <a:ext cx="5832648" cy="864096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altLang="en-US" sz="5500" b="1" dirty="0">
                <a:solidFill>
                  <a:schemeClr val="tx2"/>
                </a:solidFill>
              </a:rPr>
              <a:t>Complex </a:t>
            </a:r>
            <a:r>
              <a:rPr lang="en-US" altLang="en-US" sz="5500" b="1" dirty="0" smtClean="0">
                <a:solidFill>
                  <a:schemeClr val="tx2"/>
                </a:solidFill>
              </a:rPr>
              <a:t>Functions</a:t>
            </a:r>
            <a:endParaRPr lang="en-US" altLang="en-US" sz="5500" b="1" dirty="0">
              <a:solidFill>
                <a:schemeClr val="tx2"/>
              </a:solidFill>
            </a:endParaRPr>
          </a:p>
        </p:txBody>
      </p:sp>
      <p:pic>
        <p:nvPicPr>
          <p:cNvPr id="798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2503" y="3098684"/>
            <a:ext cx="4544201" cy="37593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2907" y="277583"/>
            <a:ext cx="4504519" cy="26642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9877" name="Picture 5" descr="ConformalTransformations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  <a14:imgEffect>
                      <a14:saturation sat="40000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075" y="1700808"/>
            <a:ext cx="6434578" cy="515719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610847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BCBB2DD-094D-419E-9B63-E481E650C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111" y="192088"/>
            <a:ext cx="9464040" cy="500608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tx2"/>
                </a:solidFill>
                <a:latin typeface="+mn-lt"/>
              </a:rPr>
              <a:t>Examples: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="" xmlns:a16="http://schemas.microsoft.com/office/drawing/2014/main" id="{A76351EB-9639-4374-BB0D-1B602A82261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29817" y="692696"/>
                <a:ext cx="10585176" cy="5976664"/>
              </a:xfrm>
            </p:spPr>
            <p:txBody>
              <a:bodyPr>
                <a:noAutofit/>
              </a:bodyPr>
              <a:lstStyle/>
              <a:p>
                <a:pPr marL="0" marR="299720" indent="0">
                  <a:lnSpc>
                    <a:spcPct val="102600"/>
                  </a:lnSpc>
                  <a:spcBef>
                    <a:spcPts val="5"/>
                  </a:spcBef>
                  <a:buNone/>
                </a:pPr>
                <a:r>
                  <a:rPr lang="en-US" sz="2500" spc="-25" dirty="0" smtClean="0">
                    <a:cs typeface="Arial"/>
                  </a:rPr>
                  <a:t>Let </a:t>
                </a:r>
                <a:r>
                  <a:rPr lang="en-US" sz="2500" spc="-95" dirty="0">
                    <a:cs typeface="Arial"/>
                  </a:rPr>
                  <a:t>us </a:t>
                </a:r>
                <a:r>
                  <a:rPr lang="en-US" sz="2500" spc="-45" dirty="0">
                    <a:cs typeface="Arial"/>
                  </a:rPr>
                  <a:t>calculate </a:t>
                </a:r>
                <a14:m>
                  <m:oMath xmlns:m="http://schemas.openxmlformats.org/officeDocument/2006/math">
                    <m:r>
                      <a:rPr lang="en-US" sz="2500" i="1" spc="-50" dirty="0" smtClean="0">
                        <a:latin typeface="Cambria Math"/>
                        <a:cs typeface="Trebuchet MS"/>
                      </a:rPr>
                      <m:t>𝑢</m:t>
                    </m:r>
                    <m:r>
                      <a:rPr lang="en-US" sz="2500" i="1" spc="-50" dirty="0" smtClean="0">
                        <a:latin typeface="Cambria Math"/>
                        <a:cs typeface="Trebuchet MS"/>
                      </a:rPr>
                      <m:t> </m:t>
                    </m:r>
                  </m:oMath>
                </a14:m>
                <a:r>
                  <a:rPr lang="en-US" sz="2500" spc="-65" dirty="0">
                    <a:cs typeface="Arial"/>
                  </a:rPr>
                  <a:t>and </a:t>
                </a:r>
                <a14:m>
                  <m:oMath xmlns:m="http://schemas.openxmlformats.org/officeDocument/2006/math">
                    <m:r>
                      <a:rPr lang="en-US" sz="2500" i="1" spc="-40" dirty="0" smtClean="0">
                        <a:latin typeface="Cambria Math"/>
                        <a:cs typeface="Trebuchet MS"/>
                      </a:rPr>
                      <m:t>𝑣</m:t>
                    </m:r>
                  </m:oMath>
                </a14:m>
                <a:r>
                  <a:rPr lang="en-US" sz="2500" i="1" spc="-40" dirty="0">
                    <a:cs typeface="Trebuchet MS"/>
                  </a:rPr>
                  <a:t> </a:t>
                </a:r>
                <a:r>
                  <a:rPr lang="en-US" sz="2500" spc="-25" dirty="0">
                    <a:cs typeface="Arial"/>
                  </a:rPr>
                  <a:t>for </a:t>
                </a:r>
                <a:r>
                  <a:rPr lang="en-US" sz="2500" spc="-30" dirty="0">
                    <a:cs typeface="Arial"/>
                  </a:rPr>
                  <a:t>the following  </a:t>
                </a:r>
                <a:r>
                  <a:rPr lang="en-US" sz="2500" spc="-60" dirty="0">
                    <a:cs typeface="Arial"/>
                  </a:rPr>
                  <a:t>complex</a:t>
                </a:r>
                <a:r>
                  <a:rPr lang="en-US" sz="2500" spc="50" dirty="0">
                    <a:cs typeface="Arial"/>
                  </a:rPr>
                  <a:t> </a:t>
                </a:r>
                <a:r>
                  <a:rPr lang="en-US" sz="2500" spc="-35" dirty="0" smtClean="0">
                    <a:cs typeface="Arial"/>
                  </a:rPr>
                  <a:t>functions:</a:t>
                </a:r>
              </a:p>
              <a:p>
                <a:pPr marL="514350" marR="299720" indent="-514350">
                  <a:lnSpc>
                    <a:spcPct val="102600"/>
                  </a:lnSpc>
                  <a:spcBef>
                    <a:spcPts val="5"/>
                  </a:spcBef>
                  <a:buFont typeface="+mj-lt"/>
                  <a:buAutoNum type="arabicPeriod"/>
                </a:pPr>
                <a:endParaRPr lang="en-US" sz="400" i="1" dirty="0" smtClean="0">
                  <a:latin typeface="Cambria Math" panose="02040503050406030204" pitchFamily="18" charset="0"/>
                </a:endParaRPr>
              </a:p>
              <a:p>
                <a:pPr marL="914400" marR="299720" lvl="1" indent="-514350">
                  <a:lnSpc>
                    <a:spcPct val="102600"/>
                  </a:lnSpc>
                  <a:spcBef>
                    <a:spcPts val="5"/>
                  </a:spcBef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5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5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5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sz="25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500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sz="25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sz="25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500" dirty="0" smtClean="0">
                  <a:cs typeface="Arial"/>
                </a:endParaRPr>
              </a:p>
              <a:p>
                <a:pPr marL="914400" marR="299720" lvl="1" indent="-514350">
                  <a:lnSpc>
                    <a:spcPct val="102600"/>
                  </a:lnSpc>
                  <a:spcBef>
                    <a:spcPts val="5"/>
                  </a:spcBef>
                  <a:buFont typeface="+mj-lt"/>
                  <a:buAutoNum type="arabicPeriod"/>
                </a:pPr>
                <a:endParaRPr lang="en-US" sz="300" dirty="0" smtClean="0">
                  <a:cs typeface="Arial"/>
                </a:endParaRPr>
              </a:p>
              <a:p>
                <a:pPr marL="914400" marR="299720" lvl="1" indent="-514350">
                  <a:lnSpc>
                    <a:spcPct val="102600"/>
                  </a:lnSpc>
                  <a:spcBef>
                    <a:spcPts val="5"/>
                  </a:spcBef>
                  <a:buFont typeface="+mj-lt"/>
                  <a:buAutoNum type="arabicPeriod"/>
                </a:pP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US" sz="2500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sz="2500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2500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25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  <m:r>
                          <a:rPr lang="en-US" sz="25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5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500" i="1">
                            <a:latin typeface="Cambria Math" panose="02040503050406030204" pitchFamily="18" charset="0"/>
                          </a:rPr>
                          <m:t>𝑧</m:t>
                        </m:r>
                      </m:den>
                    </m:f>
                  </m:oMath>
                </a14:m>
                <a:endParaRPr lang="en-US" sz="2500" dirty="0" smtClean="0">
                  <a:cs typeface="Arial"/>
                </a:endParaRPr>
              </a:p>
              <a:p>
                <a:pPr marL="914400" marR="299720" lvl="1" indent="-514350">
                  <a:lnSpc>
                    <a:spcPct val="102600"/>
                  </a:lnSpc>
                  <a:spcBef>
                    <a:spcPts val="5"/>
                  </a:spcBef>
                  <a:buFont typeface="+mj-lt"/>
                  <a:buAutoNum type="arabicPeriod"/>
                </a:pPr>
                <a:endParaRPr lang="en-US" sz="600" dirty="0" smtClean="0">
                  <a:cs typeface="Arial"/>
                </a:endParaRPr>
              </a:p>
              <a:p>
                <a:pPr marL="914400" marR="299720" lvl="1" indent="-514350">
                  <a:lnSpc>
                    <a:spcPct val="102600"/>
                  </a:lnSpc>
                  <a:spcBef>
                    <a:spcPts val="5"/>
                  </a:spcBef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5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5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5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sz="25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500" dirty="0" smtClean="0">
                    <a:cs typeface="Arial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500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sz="2500" b="0" i="1" smtClean="0">
                            <a:latin typeface="Cambria Math"/>
                          </a:rPr>
                          <m:t>𝑒</m:t>
                        </m:r>
                      </m:e>
                      <m:sup>
                        <m:r>
                          <a:rPr lang="en-US" sz="2500" b="0" i="1" smtClean="0">
                            <a:latin typeface="Cambria Math"/>
                          </a:rPr>
                          <m:t>𝑧</m:t>
                        </m:r>
                      </m:sup>
                    </m:sSup>
                  </m:oMath>
                </a14:m>
                <a:endParaRPr lang="en-US" sz="2500" dirty="0" smtClean="0">
                  <a:cs typeface="Arial"/>
                </a:endParaRPr>
              </a:p>
              <a:p>
                <a:pPr marL="514350" marR="299720" indent="-514350">
                  <a:lnSpc>
                    <a:spcPct val="102600"/>
                  </a:lnSpc>
                  <a:spcBef>
                    <a:spcPts val="5"/>
                  </a:spcBef>
                  <a:buFont typeface="+mj-lt"/>
                  <a:buAutoNum type="arabicPeriod"/>
                </a:pPr>
                <a:endParaRPr lang="en-US" sz="1000" dirty="0">
                  <a:cs typeface="Arial"/>
                </a:endParaRPr>
              </a:p>
              <a:p>
                <a:pPr marL="0" indent="0">
                  <a:buNone/>
                </a:pPr>
                <a:r>
                  <a:rPr lang="en-US" sz="2500" dirty="0" smtClean="0"/>
                  <a:t>Solution: (1)    If </a:t>
                </a:r>
                <a14:m>
                  <m:oMath xmlns:m="http://schemas.openxmlformats.org/officeDocument/2006/math">
                    <m:r>
                      <a:rPr lang="en-US" sz="25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5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5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sz="25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500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sz="25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sz="25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500" dirty="0"/>
                  <a:t>, </a:t>
                </a:r>
                <a:r>
                  <a:rPr lang="en-US" sz="2500" dirty="0" smtClean="0"/>
                  <a:t>then</a:t>
                </a:r>
              </a:p>
              <a:p>
                <a:pPr marL="0" indent="0">
                  <a:buNone/>
                </a:pPr>
                <a:endParaRPr lang="en-US" sz="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500" i="1" dirty="0" smtClean="0">
                          <a:latin typeface="Cambria Math"/>
                        </a:rPr>
                        <m:t>𝑓</m:t>
                      </m:r>
                      <m:r>
                        <a:rPr lang="es-ES" sz="2500" i="1" dirty="0" smtClean="0">
                          <a:latin typeface="Cambria Math"/>
                        </a:rPr>
                        <m:t> (</m:t>
                      </m:r>
                      <m:r>
                        <a:rPr lang="es-ES" sz="2500" i="1" dirty="0" smtClean="0">
                          <a:latin typeface="Cambria Math"/>
                        </a:rPr>
                        <m:t>𝑥</m:t>
                      </m:r>
                      <m:r>
                        <a:rPr lang="es-ES" sz="2500" i="1" dirty="0" smtClean="0">
                          <a:latin typeface="Cambria Math"/>
                        </a:rPr>
                        <m:t> + </m:t>
                      </m:r>
                      <m:r>
                        <a:rPr lang="es-ES" sz="2500" i="1" dirty="0" err="1">
                          <a:latin typeface="Cambria Math"/>
                        </a:rPr>
                        <m:t>𝑖𝑦</m:t>
                      </m:r>
                      <m:r>
                        <a:rPr lang="es-ES" sz="2500" i="1" dirty="0">
                          <a:latin typeface="Cambria Math"/>
                        </a:rPr>
                        <m:t>) = </m:t>
                      </m:r>
                      <m:sSup>
                        <m:sSupPr>
                          <m:ctrlPr>
                            <a:rPr lang="es-ES" sz="2500" i="1" dirty="0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s-ES" sz="2500" i="1" dirty="0">
                              <a:latin typeface="Cambria Math"/>
                            </a:rPr>
                            <m:t>(</m:t>
                          </m:r>
                          <m:r>
                            <a:rPr lang="es-ES" sz="2500" i="1" dirty="0">
                              <a:latin typeface="Cambria Math"/>
                            </a:rPr>
                            <m:t>𝑥</m:t>
                          </m:r>
                          <m:r>
                            <a:rPr lang="es-ES" sz="2500" i="1" dirty="0">
                              <a:latin typeface="Cambria Math"/>
                            </a:rPr>
                            <m:t> + </m:t>
                          </m:r>
                          <m:r>
                            <a:rPr lang="es-ES" sz="2500" i="1" dirty="0" err="1">
                              <a:latin typeface="Cambria Math"/>
                            </a:rPr>
                            <m:t>𝑖𝑦</m:t>
                          </m:r>
                          <m:r>
                            <a:rPr lang="es-ES" sz="2500" i="1" dirty="0">
                              <a:latin typeface="Cambria Math"/>
                            </a:rPr>
                            <m:t>)</m:t>
                          </m:r>
                        </m:e>
                        <m:sup>
                          <m:r>
                            <a:rPr lang="en-US" sz="2500" b="0" i="1" dirty="0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s-ES" sz="2500" i="1" dirty="0">
                          <a:latin typeface="Cambria Math"/>
                        </a:rPr>
                        <m:t> = </m:t>
                      </m:r>
                      <m:sSup>
                        <m:sSupPr>
                          <m:ctrlPr>
                            <a:rPr lang="es-ES" sz="2500" i="1" dirty="0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s-ES" sz="2500" i="1" dirty="0" smtClean="0">
                              <a:latin typeface="Cambria Math"/>
                            </a:rPr>
                            <m:t>𝑥</m:t>
                          </m:r>
                        </m:e>
                        <m:sup>
                          <m:r>
                            <a:rPr lang="es-ES" sz="2500" i="1" dirty="0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s-ES" sz="2500" i="1" dirty="0">
                          <a:latin typeface="Cambria Math"/>
                        </a:rPr>
                        <m:t>−</m:t>
                      </m:r>
                      <m:sSup>
                        <m:sSupPr>
                          <m:ctrlPr>
                            <a:rPr lang="es-ES" sz="2500" i="1" dirty="0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500" b="0" i="1" dirty="0" smtClean="0">
                              <a:latin typeface="Cambria Math"/>
                            </a:rPr>
                            <m:t>𝑦</m:t>
                          </m:r>
                        </m:e>
                        <m:sup>
                          <m:r>
                            <a:rPr lang="es-ES" sz="2500" i="1" dirty="0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s-ES" sz="2500" i="1" dirty="0">
                          <a:latin typeface="Cambria Math"/>
                        </a:rPr>
                        <m:t> + </m:t>
                      </m:r>
                      <m:r>
                        <a:rPr lang="es-ES" sz="2500" i="1" dirty="0">
                          <a:latin typeface="Cambria Math"/>
                        </a:rPr>
                        <m:t>𝑖</m:t>
                      </m:r>
                      <m:r>
                        <a:rPr lang="es-ES" sz="2500" i="1" dirty="0">
                          <a:latin typeface="Cambria Math"/>
                        </a:rPr>
                        <m:t>2</m:t>
                      </m:r>
                      <m:r>
                        <a:rPr lang="es-ES" sz="2500" i="1" dirty="0">
                          <a:latin typeface="Cambria Math"/>
                        </a:rPr>
                        <m:t>𝑥𝑦</m:t>
                      </m:r>
                      <m:r>
                        <a:rPr lang="es-ES" sz="2500" i="1" dirty="0">
                          <a:latin typeface="Cambria Math"/>
                        </a:rPr>
                        <m:t>.</m:t>
                      </m:r>
                    </m:oMath>
                  </m:oMathPara>
                </a14:m>
                <a:endParaRPr lang="es-ES" sz="2500" i="1" dirty="0"/>
              </a:p>
              <a:p>
                <a:pPr marL="0" indent="0">
                  <a:buNone/>
                </a:pPr>
                <a:r>
                  <a:rPr lang="en-US" sz="2500" dirty="0"/>
                  <a:t>Hence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500" i="1" dirty="0" smtClean="0">
                          <a:latin typeface="Cambria Math"/>
                        </a:rPr>
                        <m:t>𝑢</m:t>
                      </m:r>
                      <m:d>
                        <m:dPr>
                          <m:ctrlPr>
                            <a:rPr lang="es-ES" sz="2500" i="1" dirty="0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s-ES" sz="2500" i="1" dirty="0" smtClean="0">
                              <a:latin typeface="Cambria Math"/>
                            </a:rPr>
                            <m:t>𝑥</m:t>
                          </m:r>
                          <m:r>
                            <a:rPr lang="es-ES" sz="2500" i="1" dirty="0" smtClean="0">
                              <a:latin typeface="Cambria Math"/>
                            </a:rPr>
                            <m:t>, </m:t>
                          </m:r>
                          <m:r>
                            <a:rPr lang="es-ES" sz="2500" i="1" dirty="0" smtClean="0">
                              <a:latin typeface="Cambria Math"/>
                            </a:rPr>
                            <m:t>𝑦</m:t>
                          </m:r>
                        </m:e>
                      </m:d>
                      <m:r>
                        <a:rPr lang="es-ES" sz="2500" i="1" dirty="0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s-ES" sz="2500" i="1" dirty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s-ES" sz="2500" i="1" dirty="0">
                              <a:latin typeface="Cambria Math"/>
                            </a:rPr>
                            <m:t>𝑥</m:t>
                          </m:r>
                        </m:e>
                        <m:sup>
                          <m:r>
                            <a:rPr lang="es-ES" sz="2500" i="1" dirty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s-ES" sz="2500" i="1" dirty="0">
                          <a:latin typeface="Cambria Math"/>
                        </a:rPr>
                        <m:t>−</m:t>
                      </m:r>
                      <m:sSup>
                        <m:sSupPr>
                          <m:ctrlPr>
                            <a:rPr lang="es-ES" sz="2500" i="1" dirty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500" i="1" dirty="0">
                              <a:latin typeface="Cambria Math"/>
                            </a:rPr>
                            <m:t>𝑦</m:t>
                          </m:r>
                        </m:e>
                        <m:sup>
                          <m:r>
                            <a:rPr lang="es-ES" sz="2500" i="1" dirty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500" b="0" i="1" dirty="0" smtClean="0">
                          <a:latin typeface="Cambria Math"/>
                        </a:rPr>
                        <m:t>   </m:t>
                      </m:r>
                      <m:r>
                        <m:rPr>
                          <m:sty m:val="p"/>
                        </m:rPr>
                        <a:rPr lang="es-ES" sz="2500" i="0" dirty="0" smtClean="0">
                          <a:latin typeface="Cambria Math"/>
                        </a:rPr>
                        <m:t>and</m:t>
                      </m:r>
                      <m:r>
                        <a:rPr lang="es-ES" sz="2500" i="1" dirty="0" smtClean="0">
                          <a:latin typeface="Cambria Math"/>
                        </a:rPr>
                        <m:t> </m:t>
                      </m:r>
                      <m:r>
                        <a:rPr lang="en-US" sz="2500" b="0" i="1" dirty="0" smtClean="0">
                          <a:latin typeface="Cambria Math"/>
                        </a:rPr>
                        <m:t>     </m:t>
                      </m:r>
                      <m:r>
                        <a:rPr lang="es-ES" sz="2500" i="1" dirty="0" smtClean="0">
                          <a:latin typeface="Cambria Math"/>
                        </a:rPr>
                        <m:t>𝑣</m:t>
                      </m:r>
                      <m:r>
                        <a:rPr lang="es-ES" sz="2500" i="1" dirty="0" smtClean="0">
                          <a:latin typeface="Cambria Math"/>
                        </a:rPr>
                        <m:t>(</m:t>
                      </m:r>
                      <m:r>
                        <a:rPr lang="es-ES" sz="2500" i="1" dirty="0" smtClean="0">
                          <a:latin typeface="Cambria Math"/>
                        </a:rPr>
                        <m:t>𝑥</m:t>
                      </m:r>
                      <m:r>
                        <a:rPr lang="es-ES" sz="2500" i="1" dirty="0" smtClean="0">
                          <a:latin typeface="Cambria Math"/>
                        </a:rPr>
                        <m:t>, </m:t>
                      </m:r>
                      <m:r>
                        <a:rPr lang="es-ES" sz="2500" i="1" dirty="0" smtClean="0">
                          <a:latin typeface="Cambria Math"/>
                        </a:rPr>
                        <m:t>𝑦</m:t>
                      </m:r>
                      <m:r>
                        <a:rPr lang="es-ES" sz="2500" i="1" dirty="0" smtClean="0">
                          <a:latin typeface="Cambria Math"/>
                        </a:rPr>
                        <m:t>) = </m:t>
                      </m:r>
                      <m:r>
                        <a:rPr lang="es-ES" sz="2500" i="1" dirty="0" smtClean="0">
                          <a:latin typeface="Cambria Math"/>
                        </a:rPr>
                        <m:t>2</m:t>
                      </m:r>
                      <m:r>
                        <a:rPr lang="es-ES" sz="2500" i="1" dirty="0" smtClean="0">
                          <a:latin typeface="Cambria Math"/>
                        </a:rPr>
                        <m:t>𝑥𝑦</m:t>
                      </m:r>
                      <m:r>
                        <a:rPr lang="es-ES" sz="2500" i="1" dirty="0" smtClean="0">
                          <a:latin typeface="Cambria Math"/>
                        </a:rPr>
                        <m:t>.</m:t>
                      </m:r>
                    </m:oMath>
                  </m:oMathPara>
                </a14:m>
                <a:endParaRPr lang="es-ES" sz="2500" i="1" dirty="0"/>
              </a:p>
              <a:p>
                <a:pPr marL="0" indent="0">
                  <a:buNone/>
                </a:pPr>
                <a:endParaRPr lang="en-US" sz="200" dirty="0" smtClean="0"/>
              </a:p>
              <a:p>
                <a:pPr marL="0" indent="0">
                  <a:buNone/>
                </a:pPr>
                <a:r>
                  <a:rPr lang="en-US" sz="2500" dirty="0" smtClean="0"/>
                  <a:t>When </a:t>
                </a:r>
                <a:r>
                  <a:rPr lang="en-US" sz="2500" dirty="0"/>
                  <a:t>polar coordinates are used</a:t>
                </a:r>
                <a:r>
                  <a:rPr lang="en-US" sz="2500" dirty="0" smtClean="0"/>
                  <a:t>,</a:t>
                </a:r>
              </a:p>
              <a:p>
                <a:pPr marL="0" indent="0">
                  <a:buNone/>
                </a:pPr>
                <a:endParaRPr lang="en-US" sz="1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500" i="1" dirty="0" smtClean="0">
                          <a:latin typeface="Cambria Math"/>
                        </a:rPr>
                        <m:t>𝑓</m:t>
                      </m:r>
                      <m:r>
                        <a:rPr lang="pt-BR" sz="2500" i="1" dirty="0" smtClean="0">
                          <a:latin typeface="Cambria Math"/>
                        </a:rPr>
                        <m:t> (</m:t>
                      </m:r>
                      <m:sSup>
                        <m:sSupPr>
                          <m:ctrlPr>
                            <a:rPr lang="en-US" sz="2500" i="1" dirty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500" i="1" dirty="0">
                              <a:latin typeface="Cambria Math"/>
                            </a:rPr>
                            <m:t>𝑟𝑒</m:t>
                          </m:r>
                        </m:e>
                        <m:sup>
                          <m:r>
                            <a:rPr lang="en-US" sz="2500" i="1" dirty="0">
                              <a:latin typeface="Cambria Math"/>
                            </a:rPr>
                            <m:t>𝑖</m:t>
                          </m:r>
                          <m:r>
                            <a:rPr lang="el-GR" sz="2500" i="1" dirty="0">
                              <a:latin typeface="Cambria Math"/>
                            </a:rPr>
                            <m:t>𝜃</m:t>
                          </m:r>
                        </m:sup>
                      </m:sSup>
                      <m:r>
                        <a:rPr lang="pt-BR" sz="2500" i="1" dirty="0" smtClean="0">
                          <a:latin typeface="Cambria Math"/>
                        </a:rPr>
                        <m:t>) = </m:t>
                      </m:r>
                      <m:sSup>
                        <m:sSupPr>
                          <m:ctrlPr>
                            <a:rPr lang="es-ES" sz="2500" i="1" dirty="0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pt-BR" sz="2500" i="1" dirty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2500" i="1" dirty="0">
                                  <a:latin typeface="Cambria Math"/>
                                </a:rPr>
                                <m:t>𝑟</m:t>
                              </m:r>
                              <m:sSup>
                                <m:sSupPr>
                                  <m:ctrlPr>
                                    <a:rPr lang="en-US" sz="2500" i="1" dirty="0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sz="2500" i="1" dirty="0">
                                      <a:latin typeface="Cambria Math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500" i="1" dirty="0">
                                      <a:latin typeface="Cambria Math"/>
                                    </a:rPr>
                                    <m:t>𝑖</m:t>
                                  </m:r>
                                  <m:r>
                                    <a:rPr lang="el-GR" sz="2500" i="1" dirty="0">
                                      <a:latin typeface="Cambria Math"/>
                                    </a:rPr>
                                    <m:t>𝜃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s-ES" sz="2500" i="1" dirty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pt-BR" sz="2500" i="1" dirty="0" smtClean="0">
                          <a:latin typeface="Cambria Math"/>
                        </a:rPr>
                        <m:t> =</m:t>
                      </m:r>
                      <m:sSup>
                        <m:sSupPr>
                          <m:ctrlPr>
                            <a:rPr lang="es-ES" sz="2500" i="1" dirty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500" b="0" i="1" dirty="0" smtClean="0">
                              <a:latin typeface="Cambria Math"/>
                            </a:rPr>
                            <m:t>𝑟</m:t>
                          </m:r>
                        </m:e>
                        <m:sup>
                          <m:r>
                            <a:rPr lang="es-ES" sz="2500" i="1" dirty="0">
                              <a:latin typeface="Cambria Math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sz="2500" i="1" dirty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500" i="1" dirty="0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sz="2500" i="1" dirty="0">
                              <a:latin typeface="Cambria Math"/>
                            </a:rPr>
                            <m:t>𝑖</m:t>
                          </m:r>
                          <m:r>
                            <a:rPr lang="en-US" sz="2500" b="0" i="1" dirty="0" smtClean="0">
                              <a:latin typeface="Cambria Math"/>
                            </a:rPr>
                            <m:t>2</m:t>
                          </m:r>
                          <m:r>
                            <a:rPr lang="el-GR" sz="2500" i="1" dirty="0">
                              <a:latin typeface="Cambria Math"/>
                            </a:rPr>
                            <m:t>𝜃</m:t>
                          </m:r>
                        </m:sup>
                      </m:sSup>
                      <m:r>
                        <a:rPr lang="pt-BR" sz="2500" i="1" dirty="0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s-ES" sz="2500" i="1" dirty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500" i="1" dirty="0">
                              <a:latin typeface="Cambria Math"/>
                            </a:rPr>
                            <m:t>𝑟</m:t>
                          </m:r>
                        </m:e>
                        <m:sup>
                          <m:r>
                            <a:rPr lang="es-ES" sz="2500" i="1" dirty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500" b="0" i="1" dirty="0" smtClean="0">
                          <a:latin typeface="Cambria Math"/>
                        </a:rPr>
                        <m:t>(</m:t>
                      </m:r>
                      <m:func>
                        <m:funcPr>
                          <m:ctrlPr>
                            <a:rPr lang="pt-BR" sz="2500" i="1" dirty="0" smtClean="0">
                              <a:latin typeface="Cambria Math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pt-BR" sz="2500" i="0" dirty="0" smtClean="0">
                              <a:latin typeface="Cambria Math"/>
                            </a:rPr>
                            <m:t>cos</m:t>
                          </m:r>
                        </m:fName>
                        <m:e>
                          <m:r>
                            <a:rPr lang="pt-BR" sz="2500" i="1" dirty="0" smtClean="0">
                              <a:latin typeface="Cambria Math"/>
                            </a:rPr>
                            <m:t>2</m:t>
                          </m:r>
                          <m:r>
                            <a:rPr lang="pt-BR" sz="2500" i="1" dirty="0" smtClean="0">
                              <a:latin typeface="Cambria Math"/>
                            </a:rPr>
                            <m:t>𝜃</m:t>
                          </m:r>
                        </m:e>
                      </m:func>
                      <m:r>
                        <a:rPr lang="pt-BR" sz="2500" i="1" dirty="0" smtClean="0">
                          <a:latin typeface="Cambria Math"/>
                        </a:rPr>
                        <m:t>+ </m:t>
                      </m:r>
                      <m:r>
                        <a:rPr lang="pt-BR" sz="2500" i="1" dirty="0" smtClean="0">
                          <a:latin typeface="Cambria Math"/>
                        </a:rPr>
                        <m:t>𝑖</m:t>
                      </m:r>
                      <m:func>
                        <m:funcPr>
                          <m:ctrlPr>
                            <a:rPr lang="pt-BR" sz="2500" i="1" dirty="0" smtClean="0">
                              <a:latin typeface="Cambria Math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pt-BR" sz="2500" i="0" dirty="0" smtClean="0">
                              <a:latin typeface="Cambria Math"/>
                            </a:rPr>
                            <m:t>sin</m:t>
                          </m:r>
                        </m:fName>
                        <m:e>
                          <m:r>
                            <a:rPr lang="pt-BR" sz="2500" i="1" dirty="0" smtClean="0">
                              <a:latin typeface="Cambria Math"/>
                            </a:rPr>
                            <m:t>2</m:t>
                          </m:r>
                          <m:r>
                            <a:rPr lang="pt-BR" sz="2500" i="1" dirty="0" smtClean="0">
                              <a:latin typeface="Cambria Math"/>
                            </a:rPr>
                            <m:t>𝜃</m:t>
                          </m:r>
                        </m:e>
                      </m:func>
                      <m:r>
                        <a:rPr lang="en-US" sz="2500" b="0" i="1" dirty="0" smtClean="0">
                          <a:latin typeface="Cambria Math"/>
                        </a:rPr>
                        <m:t>)</m:t>
                      </m:r>
                      <m:r>
                        <a:rPr lang="pt-BR" sz="2500" i="1" dirty="0" smtClean="0">
                          <a:latin typeface="Cambria Math"/>
                        </a:rPr>
                        <m:t>.</m:t>
                      </m:r>
                    </m:oMath>
                  </m:oMathPara>
                </a14:m>
                <a:endParaRPr lang="pt-BR" sz="2500" i="1" dirty="0"/>
              </a:p>
              <a:p>
                <a:pPr marL="0" indent="0">
                  <a:buNone/>
                </a:pPr>
                <a:r>
                  <a:rPr lang="en-US" sz="2500" dirty="0"/>
                  <a:t>Consequently,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500" i="1" dirty="0" smtClean="0">
                          <a:latin typeface="Cambria Math"/>
                        </a:rPr>
                        <m:t>𝑢</m:t>
                      </m:r>
                      <m:d>
                        <m:dPr>
                          <m:ctrlPr>
                            <a:rPr lang="pt-BR" sz="2500" i="1" dirty="0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pt-BR" sz="2500" i="1" dirty="0" smtClean="0">
                              <a:latin typeface="Cambria Math"/>
                            </a:rPr>
                            <m:t>𝑟</m:t>
                          </m:r>
                          <m:r>
                            <a:rPr lang="pt-BR" sz="2500" i="1" dirty="0" smtClean="0">
                              <a:latin typeface="Cambria Math"/>
                            </a:rPr>
                            <m:t>, </m:t>
                          </m:r>
                          <m:r>
                            <a:rPr lang="pt-BR" sz="2500" i="1" dirty="0" smtClean="0">
                              <a:latin typeface="Cambria Math"/>
                            </a:rPr>
                            <m:t>𝜃</m:t>
                          </m:r>
                        </m:e>
                      </m:d>
                      <m:r>
                        <a:rPr lang="pt-BR" sz="2500" i="1" dirty="0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s-ES" sz="2500" i="1" dirty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500" i="1" dirty="0">
                              <a:latin typeface="Cambria Math"/>
                            </a:rPr>
                            <m:t>𝑟</m:t>
                          </m:r>
                        </m:e>
                        <m:sup>
                          <m:r>
                            <a:rPr lang="es-ES" sz="2500" i="1" dirty="0">
                              <a:latin typeface="Cambria Math"/>
                            </a:rPr>
                            <m:t>2</m:t>
                          </m:r>
                        </m:sup>
                      </m:sSup>
                      <m:func>
                        <m:funcPr>
                          <m:ctrlPr>
                            <a:rPr lang="pt-BR" sz="2500" i="1" dirty="0" smtClean="0">
                              <a:latin typeface="Cambria Math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pt-BR" sz="2500" i="0" dirty="0" smtClean="0">
                              <a:latin typeface="Cambria Math"/>
                            </a:rPr>
                            <m:t>cos</m:t>
                          </m:r>
                        </m:fName>
                        <m:e>
                          <m:r>
                            <a:rPr lang="pt-BR" sz="2500" i="1" dirty="0" smtClean="0">
                              <a:latin typeface="Cambria Math"/>
                            </a:rPr>
                            <m:t>2</m:t>
                          </m:r>
                          <m:r>
                            <a:rPr lang="pt-BR" sz="2500" i="1" dirty="0" smtClean="0">
                              <a:latin typeface="Cambria Math"/>
                            </a:rPr>
                            <m:t>𝜃</m:t>
                          </m:r>
                        </m:e>
                      </m:func>
                      <m:r>
                        <a:rPr lang="en-US" sz="2500" b="0" i="1" dirty="0" smtClean="0">
                          <a:latin typeface="Cambria Math"/>
                        </a:rPr>
                        <m:t>    </m:t>
                      </m:r>
                      <m:r>
                        <m:rPr>
                          <m:sty m:val="p"/>
                        </m:rPr>
                        <a:rPr lang="es-ES" sz="2500" dirty="0">
                          <a:latin typeface="Cambria Math"/>
                        </a:rPr>
                        <m:t>and</m:t>
                      </m:r>
                      <m:r>
                        <a:rPr lang="en-US" sz="2500" b="0" i="0" dirty="0" smtClean="0">
                          <a:latin typeface="Cambria Math"/>
                        </a:rPr>
                        <m:t>      </m:t>
                      </m:r>
                      <m:r>
                        <a:rPr lang="pt-BR" sz="2500" i="1" dirty="0" smtClean="0">
                          <a:latin typeface="Cambria Math"/>
                        </a:rPr>
                        <m:t>𝑣</m:t>
                      </m:r>
                      <m:r>
                        <a:rPr lang="pt-BR" sz="2500" i="1" dirty="0" smtClean="0">
                          <a:latin typeface="Cambria Math"/>
                        </a:rPr>
                        <m:t>(</m:t>
                      </m:r>
                      <m:r>
                        <a:rPr lang="pt-BR" sz="2500" i="1" dirty="0" smtClean="0">
                          <a:latin typeface="Cambria Math"/>
                        </a:rPr>
                        <m:t>𝑟</m:t>
                      </m:r>
                      <m:r>
                        <a:rPr lang="pt-BR" sz="2500" i="1" dirty="0" smtClean="0">
                          <a:latin typeface="Cambria Math"/>
                        </a:rPr>
                        <m:t>, </m:t>
                      </m:r>
                      <m:r>
                        <a:rPr lang="pt-BR" sz="2500" i="1" dirty="0" smtClean="0">
                          <a:latin typeface="Cambria Math"/>
                        </a:rPr>
                        <m:t>𝜃</m:t>
                      </m:r>
                      <m:r>
                        <a:rPr lang="pt-BR" sz="2500" i="1" dirty="0" smtClean="0">
                          <a:latin typeface="Cambria Math"/>
                        </a:rPr>
                        <m:t>) =</m:t>
                      </m:r>
                      <m:sSup>
                        <m:sSupPr>
                          <m:ctrlPr>
                            <a:rPr lang="es-ES" sz="2500" i="1" dirty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500" i="1" dirty="0">
                              <a:latin typeface="Cambria Math"/>
                            </a:rPr>
                            <m:t>𝑟</m:t>
                          </m:r>
                        </m:e>
                        <m:sup>
                          <m:r>
                            <a:rPr lang="es-ES" sz="2500" i="1" dirty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pt-BR" sz="2500" i="1" dirty="0" smtClean="0">
                          <a:latin typeface="Cambria Math"/>
                        </a:rPr>
                        <m:t>sin</m:t>
                      </m:r>
                      <m:r>
                        <a:rPr lang="pt-BR" sz="2500" i="1" dirty="0" smtClean="0">
                          <a:latin typeface="Cambria Math"/>
                        </a:rPr>
                        <m:t>⁡</m:t>
                      </m:r>
                      <m:r>
                        <a:rPr lang="pt-BR" sz="2500" i="1" dirty="0" smtClean="0">
                          <a:latin typeface="Cambria Math"/>
                        </a:rPr>
                        <m:t>2</m:t>
                      </m:r>
                      <m:r>
                        <a:rPr lang="pt-BR" sz="2500" i="1" dirty="0" smtClean="0">
                          <a:latin typeface="Cambria Math"/>
                        </a:rPr>
                        <m:t>𝜃</m:t>
                      </m:r>
                      <m:r>
                        <a:rPr lang="pt-BR" sz="2500" i="1" dirty="0" smtClean="0">
                          <a:latin typeface="Cambria Math"/>
                        </a:rPr>
                        <m:t>.</m:t>
                      </m:r>
                    </m:oMath>
                  </m:oMathPara>
                </a14:m>
                <a:endParaRPr lang="en-US" sz="2500" dirty="0" smtClean="0">
                  <a:cs typeface="Arial"/>
                </a:endParaRPr>
              </a:p>
              <a:p>
                <a:pPr marL="514350" marR="299720" indent="-514350">
                  <a:lnSpc>
                    <a:spcPct val="102600"/>
                  </a:lnSpc>
                  <a:spcBef>
                    <a:spcPts val="5"/>
                  </a:spcBef>
                  <a:buFont typeface="+mj-lt"/>
                  <a:buAutoNum type="arabicPeriod"/>
                </a:pPr>
                <a:endParaRPr lang="en-US" sz="2500" dirty="0">
                  <a:cs typeface="Arial"/>
                </a:endParaRPr>
              </a:p>
              <a:p>
                <a:pPr marL="0" indent="0">
                  <a:buNone/>
                </a:pPr>
                <a:endParaRPr lang="en-US" sz="25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A76351EB-9639-4374-BB0D-1B602A82261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9816" y="692696"/>
                <a:ext cx="10585176" cy="5976664"/>
              </a:xfrm>
              <a:blipFill rotWithShape="1">
                <a:blip r:embed="rId2"/>
                <a:stretch>
                  <a:fillRect l="-979" t="-8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819601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BCBB2DD-094D-419E-9B63-E481E650C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816" y="133473"/>
            <a:ext cx="10574172" cy="616804"/>
          </a:xfrm>
        </p:spPr>
        <p:txBody>
          <a:bodyPr>
            <a:normAutofit fontScale="90000"/>
          </a:bodyPr>
          <a:lstStyle/>
          <a:p>
            <a:r>
              <a:rPr lang="en-US" b="1" spc="-50" dirty="0" smtClean="0">
                <a:solidFill>
                  <a:schemeClr val="tx2"/>
                </a:solidFill>
                <a:effectLst/>
                <a:latin typeface="+mn-lt"/>
                <a:cs typeface="Arial"/>
              </a:rPr>
              <a:t>How to Map </a:t>
            </a:r>
            <a:r>
              <a:rPr lang="en-US" b="1" spc="-60" dirty="0">
                <a:solidFill>
                  <a:schemeClr val="tx2"/>
                </a:solidFill>
                <a:effectLst/>
                <a:latin typeface="+mn-lt"/>
                <a:cs typeface="Arial"/>
              </a:rPr>
              <a:t>complex </a:t>
            </a:r>
            <a:r>
              <a:rPr lang="en-US" b="1" spc="-30" dirty="0">
                <a:solidFill>
                  <a:schemeClr val="tx2"/>
                </a:solidFill>
                <a:effectLst/>
                <a:latin typeface="+mn-lt"/>
                <a:cs typeface="Arial"/>
              </a:rPr>
              <a:t>points </a:t>
            </a:r>
            <a:r>
              <a:rPr lang="en-US" b="1" spc="10" dirty="0">
                <a:solidFill>
                  <a:schemeClr val="tx2"/>
                </a:solidFill>
                <a:effectLst/>
                <a:latin typeface="+mn-lt"/>
                <a:cs typeface="Arial"/>
              </a:rPr>
              <a:t>to </a:t>
            </a:r>
            <a:r>
              <a:rPr lang="en-US" b="1" spc="-60" dirty="0">
                <a:solidFill>
                  <a:schemeClr val="tx2"/>
                </a:solidFill>
                <a:effectLst/>
                <a:latin typeface="+mn-lt"/>
                <a:cs typeface="Arial"/>
              </a:rPr>
              <a:t>complex </a:t>
            </a:r>
            <a:r>
              <a:rPr lang="en-US" b="1" spc="-40" dirty="0">
                <a:solidFill>
                  <a:schemeClr val="tx2"/>
                </a:solidFill>
                <a:effectLst/>
                <a:latin typeface="+mn-lt"/>
                <a:cs typeface="Arial"/>
              </a:rPr>
              <a:t>points?</a:t>
            </a:r>
            <a:endParaRPr lang="en-US" b="1" dirty="0">
              <a:solidFill>
                <a:schemeClr val="tx2"/>
              </a:solidFill>
              <a:effectLst/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="" xmlns:a16="http://schemas.microsoft.com/office/drawing/2014/main" id="{A76351EB-9639-4374-BB0D-1B602A82261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19054" y="764041"/>
                <a:ext cx="10284934" cy="1674360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sz="2600" spc="-45" dirty="0" smtClean="0">
                    <a:cs typeface="Arial"/>
                  </a:rPr>
                  <a:t>To </a:t>
                </a:r>
                <a:r>
                  <a:rPr lang="en-US" sz="2600" spc="-80" dirty="0">
                    <a:cs typeface="Arial"/>
                  </a:rPr>
                  <a:t>answer </a:t>
                </a:r>
                <a:r>
                  <a:rPr lang="en-US" sz="2600" spc="5" dirty="0" smtClean="0">
                    <a:cs typeface="Arial"/>
                  </a:rPr>
                  <a:t>this </a:t>
                </a:r>
                <a:r>
                  <a:rPr lang="en-US" sz="2600" spc="-110" dirty="0">
                    <a:cs typeface="Arial"/>
                  </a:rPr>
                  <a:t>we </a:t>
                </a:r>
                <a:r>
                  <a:rPr lang="en-US" sz="2600" spc="-25" dirty="0">
                    <a:cs typeface="Arial"/>
                  </a:rPr>
                  <a:t>re-visit </a:t>
                </a:r>
                <a:r>
                  <a:rPr lang="en-US" sz="2600" spc="-30" dirty="0">
                    <a:cs typeface="Arial"/>
                  </a:rPr>
                  <a:t>the </a:t>
                </a:r>
                <a:r>
                  <a:rPr lang="en-US" sz="2600" spc="-70" dirty="0">
                    <a:cs typeface="Arial"/>
                  </a:rPr>
                  <a:t>example </a:t>
                </a:r>
                <a:r>
                  <a:rPr lang="en-US" sz="2600" spc="-20" dirty="0">
                    <a:cs typeface="Arial"/>
                  </a:rPr>
                  <a:t>of </a:t>
                </a:r>
                <a:r>
                  <a:rPr lang="en-US" sz="2600" spc="-50" dirty="0">
                    <a:cs typeface="Arial"/>
                  </a:rPr>
                  <a:t>mapping </a:t>
                </a:r>
                <a:r>
                  <a:rPr lang="en-US" sz="2600" spc="-20" dirty="0">
                    <a:cs typeface="Arial"/>
                  </a:rPr>
                  <a:t>of  </a:t>
                </a:r>
                <a:r>
                  <a:rPr lang="en-US" sz="2600" spc="-60" dirty="0">
                    <a:cs typeface="Arial"/>
                  </a:rPr>
                  <a:t>complex </a:t>
                </a:r>
                <a:r>
                  <a:rPr lang="en-US" sz="2600" spc="-30" dirty="0">
                    <a:cs typeface="Arial"/>
                  </a:rPr>
                  <a:t>points </a:t>
                </a:r>
                <a:r>
                  <a:rPr lang="en-US" sz="2600" spc="-55" dirty="0">
                    <a:cs typeface="Arial"/>
                  </a:rPr>
                  <a:t>under </a:t>
                </a:r>
                <a14:m>
                  <m:oMath xmlns:m="http://schemas.openxmlformats.org/officeDocument/2006/math">
                    <m:r>
                      <a:rPr lang="en-US" sz="2600" i="1" spc="-110" dirty="0" smtClean="0">
                        <a:latin typeface="Cambria Math"/>
                        <a:cs typeface="Trebuchet MS"/>
                      </a:rPr>
                      <m:t>𝑓</m:t>
                    </m:r>
                    <m:r>
                      <a:rPr lang="en-US" sz="2600" i="1" dirty="0">
                        <a:latin typeface="Cambria Math"/>
                        <a:cs typeface="Arial"/>
                      </a:rPr>
                      <m:t>(</m:t>
                    </m:r>
                    <m:r>
                      <a:rPr lang="en-US" sz="2600" i="1" dirty="0">
                        <a:latin typeface="Cambria Math"/>
                        <a:cs typeface="Trebuchet MS"/>
                      </a:rPr>
                      <m:t>𝑧</m:t>
                    </m:r>
                    <m:r>
                      <a:rPr lang="en-US" sz="2600" i="1" spc="55" dirty="0" smtClean="0">
                        <a:latin typeface="Cambria Math"/>
                        <a:cs typeface="Arial"/>
                      </a:rPr>
                      <m:t>)</m:t>
                    </m:r>
                    <m:r>
                      <a:rPr lang="en-US" sz="2600" i="1" spc="204" dirty="0" smtClean="0">
                        <a:latin typeface="Cambria Math"/>
                        <a:cs typeface="Arial"/>
                      </a:rPr>
                      <m:t>=</m:t>
                    </m:r>
                    <m:sSup>
                      <m:sSupPr>
                        <m:ctrlPr>
                          <a:rPr lang="en-US" sz="2600" i="1" spc="204" dirty="0" smtClean="0">
                            <a:latin typeface="Cambria Math"/>
                            <a:cs typeface="Arial"/>
                          </a:rPr>
                        </m:ctrlPr>
                      </m:sSupPr>
                      <m:e>
                        <m:r>
                          <a:rPr lang="en-US" sz="2600" b="0" i="1" spc="204" dirty="0" smtClean="0">
                            <a:latin typeface="Cambria Math"/>
                            <a:cs typeface="Arial"/>
                          </a:rPr>
                          <m:t>𝑧</m:t>
                        </m:r>
                      </m:e>
                      <m:sup>
                        <m:r>
                          <a:rPr lang="en-US" sz="2600" b="0" i="1" spc="204" dirty="0" smtClean="0">
                            <a:latin typeface="Cambria Math"/>
                            <a:cs typeface="Arial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600" spc="-60" dirty="0" smtClean="0">
                    <a:cs typeface="Arial"/>
                  </a:rPr>
                  <a:t> </a:t>
                </a:r>
                <a:r>
                  <a:rPr lang="en-US" sz="2600" spc="-60" dirty="0">
                    <a:cs typeface="Arial"/>
                  </a:rPr>
                  <a:t>using </a:t>
                </a:r>
                <a:r>
                  <a:rPr lang="en-US" sz="2600" spc="-35" dirty="0">
                    <a:cs typeface="Arial"/>
                  </a:rPr>
                  <a:t>the two </a:t>
                </a:r>
                <a:r>
                  <a:rPr lang="en-US" sz="2600" spc="-50" dirty="0">
                    <a:cs typeface="Arial"/>
                  </a:rPr>
                  <a:t>real </a:t>
                </a:r>
                <a:r>
                  <a:rPr lang="en-US" sz="2600" spc="-30" dirty="0">
                    <a:cs typeface="Arial"/>
                  </a:rPr>
                  <a:t>multi-variable </a:t>
                </a:r>
                <a:r>
                  <a:rPr lang="en-US" sz="2600" spc="-35" dirty="0" smtClean="0">
                    <a:cs typeface="Arial"/>
                  </a:rPr>
                  <a:t>functions</a:t>
                </a:r>
                <a:r>
                  <a:rPr lang="en-US" sz="2600" spc="-30" dirty="0" smtClean="0">
                    <a:cs typeface="Arial"/>
                  </a:rPr>
                  <a:t>.</a:t>
                </a:r>
                <a:endParaRPr lang="en-US" sz="2600" dirty="0">
                  <a:cs typeface="Arial"/>
                </a:endParaRPr>
              </a:p>
              <a:p>
                <a:pPr marL="1012825" indent="0">
                  <a:lnSpc>
                    <a:spcPct val="100000"/>
                  </a:lnSpc>
                  <a:spcBef>
                    <a:spcPts val="434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600" i="1" dirty="0" smtClean="0">
                          <a:solidFill>
                            <a:schemeClr val="tx2"/>
                          </a:solidFill>
                          <a:latin typeface="Cambria Math"/>
                          <a:cs typeface="Trebuchet MS"/>
                        </a:rPr>
                        <m:t>𝑢</m:t>
                      </m:r>
                      <m:r>
                        <a:rPr lang="es-ES" sz="2600" i="1" dirty="0">
                          <a:solidFill>
                            <a:schemeClr val="tx2"/>
                          </a:solidFill>
                          <a:latin typeface="Cambria Math"/>
                          <a:cs typeface="Arial"/>
                        </a:rPr>
                        <m:t>(</m:t>
                      </m:r>
                      <m:r>
                        <a:rPr lang="es-ES" sz="2600" i="1" dirty="0">
                          <a:solidFill>
                            <a:schemeClr val="tx2"/>
                          </a:solidFill>
                          <a:latin typeface="Cambria Math"/>
                          <a:cs typeface="Trebuchet MS"/>
                        </a:rPr>
                        <m:t>𝑥</m:t>
                      </m:r>
                      <m:r>
                        <a:rPr lang="es-ES" sz="2600" i="1" spc="-240" dirty="0">
                          <a:solidFill>
                            <a:schemeClr val="tx2"/>
                          </a:solidFill>
                          <a:latin typeface="Cambria Math"/>
                          <a:cs typeface="Trebuchet MS"/>
                        </a:rPr>
                        <m:t> </m:t>
                      </m:r>
                      <m:r>
                        <a:rPr lang="es-ES" sz="2600" i="1" spc="-100" dirty="0">
                          <a:solidFill>
                            <a:schemeClr val="tx2"/>
                          </a:solidFill>
                          <a:latin typeface="Cambria Math"/>
                          <a:cs typeface="Verdana"/>
                        </a:rPr>
                        <m:t>,</m:t>
                      </m:r>
                      <m:r>
                        <a:rPr lang="es-ES" sz="2600" i="1" spc="-204" dirty="0">
                          <a:solidFill>
                            <a:schemeClr val="tx2"/>
                          </a:solidFill>
                          <a:latin typeface="Cambria Math"/>
                          <a:cs typeface="Verdana"/>
                        </a:rPr>
                        <m:t> </m:t>
                      </m:r>
                      <m:r>
                        <a:rPr lang="es-ES" sz="2600" i="1" spc="-40" dirty="0">
                          <a:solidFill>
                            <a:schemeClr val="tx2"/>
                          </a:solidFill>
                          <a:latin typeface="Cambria Math"/>
                          <a:cs typeface="Trebuchet MS"/>
                        </a:rPr>
                        <m:t>𝑦</m:t>
                      </m:r>
                      <m:r>
                        <a:rPr lang="es-ES" sz="2600" i="1" spc="-215" dirty="0">
                          <a:solidFill>
                            <a:schemeClr val="tx2"/>
                          </a:solidFill>
                          <a:latin typeface="Cambria Math"/>
                          <a:cs typeface="Trebuchet MS"/>
                        </a:rPr>
                        <m:t> </m:t>
                      </m:r>
                      <m:r>
                        <a:rPr lang="es-ES" sz="2600" i="1" spc="55" dirty="0">
                          <a:solidFill>
                            <a:schemeClr val="tx2"/>
                          </a:solidFill>
                          <a:latin typeface="Cambria Math"/>
                          <a:cs typeface="Arial"/>
                        </a:rPr>
                        <m:t>)</m:t>
                      </m:r>
                      <m:r>
                        <a:rPr lang="es-ES" sz="2600" i="1" spc="-5" dirty="0">
                          <a:solidFill>
                            <a:schemeClr val="tx2"/>
                          </a:solidFill>
                          <a:latin typeface="Cambria Math"/>
                          <a:cs typeface="Arial"/>
                        </a:rPr>
                        <m:t> </m:t>
                      </m:r>
                      <m:r>
                        <a:rPr lang="es-ES" sz="2600" i="1" spc="204" dirty="0">
                          <a:solidFill>
                            <a:schemeClr val="tx2"/>
                          </a:solidFill>
                          <a:latin typeface="Cambria Math"/>
                          <a:cs typeface="Arial"/>
                        </a:rPr>
                        <m:t>=</m:t>
                      </m:r>
                      <m:r>
                        <a:rPr lang="es-ES" sz="2600" i="1" spc="-10" dirty="0">
                          <a:solidFill>
                            <a:schemeClr val="tx2"/>
                          </a:solidFill>
                          <a:latin typeface="Cambria Math"/>
                          <a:cs typeface="Arial"/>
                        </a:rPr>
                        <m:t> </m:t>
                      </m:r>
                      <m:r>
                        <a:rPr lang="es-ES" sz="2600" i="1" spc="-50" dirty="0">
                          <a:solidFill>
                            <a:schemeClr val="tx2"/>
                          </a:solidFill>
                          <a:latin typeface="Cambria Math"/>
                          <a:cs typeface="Trebuchet MS"/>
                        </a:rPr>
                        <m:t>𝑥</m:t>
                      </m:r>
                      <m:r>
                        <a:rPr lang="es-ES" sz="2600" i="1" spc="-235" dirty="0">
                          <a:solidFill>
                            <a:schemeClr val="tx2"/>
                          </a:solidFill>
                          <a:latin typeface="Cambria Math"/>
                          <a:cs typeface="Trebuchet MS"/>
                        </a:rPr>
                        <m:t> </m:t>
                      </m:r>
                      <m:r>
                        <a:rPr lang="es-ES" sz="2600" i="1" spc="-135" baseline="31250" dirty="0">
                          <a:solidFill>
                            <a:schemeClr val="tx2"/>
                          </a:solidFill>
                          <a:latin typeface="Cambria Math"/>
                          <a:cs typeface="Verdana"/>
                        </a:rPr>
                        <m:t>2</m:t>
                      </m:r>
                      <m:r>
                        <a:rPr lang="es-ES" sz="2600" i="1" spc="15" baseline="31250" dirty="0">
                          <a:solidFill>
                            <a:schemeClr val="tx2"/>
                          </a:solidFill>
                          <a:latin typeface="Cambria Math"/>
                          <a:cs typeface="Verdana"/>
                        </a:rPr>
                        <m:t> </m:t>
                      </m:r>
                      <m:r>
                        <a:rPr lang="es-ES" sz="2600" i="1" spc="-75" dirty="0">
                          <a:solidFill>
                            <a:schemeClr val="tx2"/>
                          </a:solidFill>
                          <a:latin typeface="Cambria Math"/>
                          <a:cs typeface="DejaVu Sans"/>
                        </a:rPr>
                        <m:t>−</m:t>
                      </m:r>
                      <m:r>
                        <a:rPr lang="es-ES" sz="2600" i="1" spc="-114" dirty="0">
                          <a:solidFill>
                            <a:schemeClr val="tx2"/>
                          </a:solidFill>
                          <a:latin typeface="Cambria Math"/>
                          <a:cs typeface="DejaVu Sans"/>
                        </a:rPr>
                        <m:t> </m:t>
                      </m:r>
                      <m:r>
                        <a:rPr lang="es-ES" sz="2600" i="1" spc="-40" dirty="0">
                          <a:solidFill>
                            <a:schemeClr val="tx2"/>
                          </a:solidFill>
                          <a:latin typeface="Cambria Math"/>
                          <a:cs typeface="Trebuchet MS"/>
                        </a:rPr>
                        <m:t>𝑦</m:t>
                      </m:r>
                      <m:r>
                        <a:rPr lang="es-ES" sz="2600" i="1" spc="-215" dirty="0">
                          <a:solidFill>
                            <a:schemeClr val="tx2"/>
                          </a:solidFill>
                          <a:latin typeface="Cambria Math"/>
                          <a:cs typeface="Trebuchet MS"/>
                        </a:rPr>
                        <m:t> </m:t>
                      </m:r>
                      <m:r>
                        <a:rPr lang="es-ES" sz="2600" i="1" spc="-104" baseline="31250" dirty="0">
                          <a:solidFill>
                            <a:schemeClr val="tx2"/>
                          </a:solidFill>
                          <a:latin typeface="Cambria Math"/>
                          <a:cs typeface="Verdana"/>
                        </a:rPr>
                        <m:t>2</m:t>
                      </m:r>
                      <m:r>
                        <a:rPr lang="es-ES" sz="2600" i="1" spc="-70" dirty="0">
                          <a:solidFill>
                            <a:schemeClr val="tx2"/>
                          </a:solidFill>
                          <a:latin typeface="Cambria Math"/>
                          <a:cs typeface="Verdana"/>
                        </a:rPr>
                        <m:t>,</m:t>
                      </m:r>
                    </m:oMath>
                  </m:oMathPara>
                </a14:m>
                <a:endParaRPr lang="es-ES" sz="2600" dirty="0">
                  <a:solidFill>
                    <a:schemeClr val="tx2"/>
                  </a:solidFill>
                  <a:cs typeface="Verdana"/>
                </a:endParaRPr>
              </a:p>
              <a:p>
                <a:pPr marL="1012825" indent="0">
                  <a:lnSpc>
                    <a:spcPct val="100000"/>
                  </a:lnSpc>
                  <a:spcBef>
                    <a:spcPts val="334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600" i="1" spc="-40" dirty="0" smtClean="0">
                          <a:solidFill>
                            <a:schemeClr val="tx2"/>
                          </a:solidFill>
                          <a:latin typeface="Cambria Math"/>
                          <a:cs typeface="Trebuchet MS"/>
                        </a:rPr>
                        <m:t>𝑣</m:t>
                      </m:r>
                      <m:r>
                        <a:rPr lang="es-ES" sz="2600" i="1" spc="-220" dirty="0">
                          <a:solidFill>
                            <a:schemeClr val="tx2"/>
                          </a:solidFill>
                          <a:latin typeface="Cambria Math"/>
                          <a:cs typeface="Trebuchet MS"/>
                        </a:rPr>
                        <m:t> </m:t>
                      </m:r>
                      <m:r>
                        <a:rPr lang="es-ES" sz="2600" i="1" dirty="0">
                          <a:solidFill>
                            <a:schemeClr val="tx2"/>
                          </a:solidFill>
                          <a:latin typeface="Cambria Math"/>
                          <a:cs typeface="Arial"/>
                        </a:rPr>
                        <m:t>(</m:t>
                      </m:r>
                      <m:r>
                        <a:rPr lang="es-ES" sz="2600" i="1" dirty="0">
                          <a:solidFill>
                            <a:schemeClr val="tx2"/>
                          </a:solidFill>
                          <a:latin typeface="Cambria Math"/>
                          <a:cs typeface="Trebuchet MS"/>
                        </a:rPr>
                        <m:t>𝑥</m:t>
                      </m:r>
                      <m:r>
                        <a:rPr lang="es-ES" sz="2600" i="1" spc="-235" dirty="0">
                          <a:solidFill>
                            <a:schemeClr val="tx2"/>
                          </a:solidFill>
                          <a:latin typeface="Cambria Math"/>
                          <a:cs typeface="Trebuchet MS"/>
                        </a:rPr>
                        <m:t> </m:t>
                      </m:r>
                      <m:r>
                        <a:rPr lang="es-ES" sz="2600" i="1" spc="-100" dirty="0">
                          <a:solidFill>
                            <a:schemeClr val="tx2"/>
                          </a:solidFill>
                          <a:latin typeface="Cambria Math"/>
                          <a:cs typeface="Verdana"/>
                        </a:rPr>
                        <m:t>,</m:t>
                      </m:r>
                      <m:r>
                        <a:rPr lang="es-ES" sz="2600" i="1" spc="-204" dirty="0">
                          <a:solidFill>
                            <a:schemeClr val="tx2"/>
                          </a:solidFill>
                          <a:latin typeface="Cambria Math"/>
                          <a:cs typeface="Verdana"/>
                        </a:rPr>
                        <m:t> </m:t>
                      </m:r>
                      <m:r>
                        <a:rPr lang="es-ES" sz="2600" i="1" spc="-40" dirty="0">
                          <a:solidFill>
                            <a:schemeClr val="tx2"/>
                          </a:solidFill>
                          <a:latin typeface="Cambria Math"/>
                          <a:cs typeface="Trebuchet MS"/>
                        </a:rPr>
                        <m:t>𝑦</m:t>
                      </m:r>
                      <m:r>
                        <a:rPr lang="es-ES" sz="2600" i="1" spc="-215" dirty="0">
                          <a:solidFill>
                            <a:schemeClr val="tx2"/>
                          </a:solidFill>
                          <a:latin typeface="Cambria Math"/>
                          <a:cs typeface="Trebuchet MS"/>
                        </a:rPr>
                        <m:t> </m:t>
                      </m:r>
                      <m:r>
                        <a:rPr lang="es-ES" sz="2600" i="1" spc="55" dirty="0">
                          <a:solidFill>
                            <a:schemeClr val="tx2"/>
                          </a:solidFill>
                          <a:latin typeface="Cambria Math"/>
                          <a:cs typeface="Arial"/>
                        </a:rPr>
                        <m:t>)</m:t>
                      </m:r>
                      <m:r>
                        <a:rPr lang="es-ES" sz="2600" i="1" spc="-5" dirty="0">
                          <a:solidFill>
                            <a:schemeClr val="tx2"/>
                          </a:solidFill>
                          <a:latin typeface="Cambria Math"/>
                          <a:cs typeface="Arial"/>
                        </a:rPr>
                        <m:t> </m:t>
                      </m:r>
                      <m:r>
                        <a:rPr lang="es-ES" sz="2600" i="1" spc="204" dirty="0">
                          <a:solidFill>
                            <a:schemeClr val="tx2"/>
                          </a:solidFill>
                          <a:latin typeface="Cambria Math"/>
                          <a:cs typeface="Arial"/>
                        </a:rPr>
                        <m:t>=</m:t>
                      </m:r>
                      <m:r>
                        <a:rPr lang="es-ES" sz="2600" i="1" spc="-10" dirty="0">
                          <a:solidFill>
                            <a:schemeClr val="tx2"/>
                          </a:solidFill>
                          <a:latin typeface="Cambria Math"/>
                          <a:cs typeface="Arial"/>
                        </a:rPr>
                        <m:t> </m:t>
                      </m:r>
                      <m:r>
                        <a:rPr lang="es-ES" sz="2600" i="1" spc="-55" dirty="0">
                          <a:solidFill>
                            <a:schemeClr val="tx2"/>
                          </a:solidFill>
                          <a:latin typeface="Cambria Math"/>
                          <a:cs typeface="Arial"/>
                        </a:rPr>
                        <m:t>2</m:t>
                      </m:r>
                      <m:r>
                        <a:rPr lang="es-ES" sz="2600" i="1" spc="-55" dirty="0">
                          <a:solidFill>
                            <a:schemeClr val="tx2"/>
                          </a:solidFill>
                          <a:latin typeface="Cambria Math"/>
                          <a:cs typeface="Trebuchet MS"/>
                        </a:rPr>
                        <m:t>𝑥𝑦</m:t>
                      </m:r>
                      <m:r>
                        <a:rPr lang="es-ES" sz="2600" i="1" spc="-215" dirty="0">
                          <a:solidFill>
                            <a:schemeClr val="tx2"/>
                          </a:solidFill>
                          <a:latin typeface="Cambria Math"/>
                          <a:cs typeface="Trebuchet MS"/>
                        </a:rPr>
                        <m:t> </m:t>
                      </m:r>
                      <m:r>
                        <a:rPr lang="es-ES" sz="2600" i="1" spc="-100" dirty="0">
                          <a:solidFill>
                            <a:schemeClr val="tx2"/>
                          </a:solidFill>
                          <a:latin typeface="Cambria Math"/>
                          <a:cs typeface="Verdana"/>
                        </a:rPr>
                        <m:t>.</m:t>
                      </m:r>
                    </m:oMath>
                  </m:oMathPara>
                </a14:m>
                <a:endParaRPr lang="es-ES" sz="2600" dirty="0" smtClean="0">
                  <a:solidFill>
                    <a:schemeClr val="tx2"/>
                  </a:solidFill>
                  <a:cs typeface="Verdana"/>
                </a:endParaRPr>
              </a:p>
              <a:p>
                <a:pPr marL="1012825" indent="0">
                  <a:lnSpc>
                    <a:spcPct val="100000"/>
                  </a:lnSpc>
                  <a:spcBef>
                    <a:spcPts val="334"/>
                  </a:spcBef>
                  <a:buNone/>
                </a:pPr>
                <a:endParaRPr lang="es-ES" sz="2600" dirty="0" smtClean="0">
                  <a:cs typeface="Verdana"/>
                </a:endParaRPr>
              </a:p>
              <a:p>
                <a:pPr marL="0" indent="0">
                  <a:buNone/>
                </a:pPr>
                <a:endParaRPr lang="en-US" sz="2600" i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A76351EB-9639-4374-BB0D-1B602A82261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19054" y="764041"/>
                <a:ext cx="10284934" cy="1674360"/>
              </a:xfrm>
              <a:blipFill rotWithShape="1">
                <a:blip r:embed="rId2"/>
                <a:stretch>
                  <a:fillRect l="-1067" t="-5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580292" y="2441815"/>
                <a:ext cx="10223696" cy="91653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12700" marR="5080">
                  <a:lnSpc>
                    <a:spcPct val="102600"/>
                  </a:lnSpc>
                  <a:spcBef>
                    <a:spcPts val="55"/>
                  </a:spcBef>
                </a:pPr>
                <a:r>
                  <a:rPr lang="en-US" sz="2600" spc="-70" dirty="0" smtClean="0">
                    <a:cs typeface="Arial"/>
                  </a:rPr>
                  <a:t>As </a:t>
                </a:r>
                <a:r>
                  <a:rPr lang="en-US" sz="2600" spc="-85" dirty="0">
                    <a:cs typeface="Arial"/>
                  </a:rPr>
                  <a:t>discussed </a:t>
                </a:r>
                <a:r>
                  <a:rPr lang="en-US" sz="2600" spc="-30" dirty="0">
                    <a:cs typeface="Arial"/>
                  </a:rPr>
                  <a:t>the </a:t>
                </a:r>
                <a:r>
                  <a:rPr lang="en-US" sz="2600" spc="-20" dirty="0">
                    <a:cs typeface="Arial"/>
                  </a:rPr>
                  <a:t>function </a:t>
                </a:r>
                <a14:m>
                  <m:oMath xmlns:m="http://schemas.openxmlformats.org/officeDocument/2006/math">
                    <m:r>
                      <a:rPr lang="en-US" sz="2600" i="1" spc="-110" dirty="0" smtClean="0">
                        <a:latin typeface="Cambria Math"/>
                        <a:cs typeface="Trebuchet MS"/>
                      </a:rPr>
                      <m:t>𝑓</m:t>
                    </m:r>
                    <m:r>
                      <a:rPr lang="en-US" sz="2600" i="1" dirty="0">
                        <a:latin typeface="Cambria Math"/>
                        <a:cs typeface="Arial"/>
                      </a:rPr>
                      <m:t>(</m:t>
                    </m:r>
                    <m:r>
                      <a:rPr lang="en-US" sz="2600" i="1" dirty="0">
                        <a:latin typeface="Cambria Math"/>
                        <a:cs typeface="Trebuchet MS"/>
                      </a:rPr>
                      <m:t>𝑧</m:t>
                    </m:r>
                    <m:r>
                      <a:rPr lang="en-US" sz="2600" i="1" spc="55" dirty="0">
                        <a:latin typeface="Cambria Math"/>
                        <a:cs typeface="Arial"/>
                      </a:rPr>
                      <m:t>)</m:t>
                    </m:r>
                    <m:r>
                      <a:rPr lang="en-US" sz="2600" i="1" spc="204" dirty="0">
                        <a:latin typeface="Cambria Math"/>
                        <a:cs typeface="Arial"/>
                      </a:rPr>
                      <m:t>=</m:t>
                    </m:r>
                    <m:sSup>
                      <m:sSupPr>
                        <m:ctrlPr>
                          <a:rPr lang="en-US" sz="2600" i="1" spc="-50" dirty="0" smtClean="0">
                            <a:latin typeface="Cambria Math"/>
                            <a:cs typeface="Trebuchet MS"/>
                          </a:rPr>
                        </m:ctrlPr>
                      </m:sSupPr>
                      <m:e>
                        <m:r>
                          <a:rPr lang="en-US" sz="2600" b="0" i="1" spc="-50" dirty="0" smtClean="0">
                            <a:latin typeface="Cambria Math"/>
                            <a:cs typeface="Trebuchet MS"/>
                          </a:rPr>
                          <m:t>𝑧</m:t>
                        </m:r>
                      </m:e>
                      <m:sup>
                        <m:r>
                          <a:rPr lang="en-US" sz="2600" i="1" spc="-50" dirty="0" smtClean="0">
                            <a:latin typeface="Cambria Math"/>
                            <a:cs typeface="Trebuchet MS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600" i="1" spc="-70" dirty="0">
                    <a:cs typeface="Verdana"/>
                  </a:rPr>
                  <a:t>, </a:t>
                </a:r>
                <a:r>
                  <a:rPr lang="en-US" sz="2600" spc="-80" dirty="0">
                    <a:cs typeface="Arial"/>
                  </a:rPr>
                  <a:t>maps </a:t>
                </a:r>
                <a:r>
                  <a:rPr lang="en-US" sz="2600" spc="-30" dirty="0">
                    <a:cs typeface="Arial"/>
                  </a:rPr>
                  <a:t>the following  points </a:t>
                </a:r>
                <a:r>
                  <a:rPr lang="en-US" sz="2600" spc="-60" dirty="0">
                    <a:cs typeface="Arial"/>
                  </a:rPr>
                  <a:t>on </a:t>
                </a:r>
                <a:r>
                  <a:rPr lang="en-US" sz="2600" spc="-30" dirty="0">
                    <a:cs typeface="Arial"/>
                  </a:rPr>
                  <a:t>the </a:t>
                </a:r>
                <a:r>
                  <a:rPr lang="en-US" sz="2600" spc="-60" dirty="0" smtClean="0">
                    <a:cs typeface="Arial"/>
                  </a:rPr>
                  <a:t>complex </a:t>
                </a:r>
                <a:r>
                  <a:rPr lang="en-US" sz="2600" spc="-55" dirty="0" smtClean="0">
                    <a:cs typeface="Arial"/>
                  </a:rPr>
                  <a:t>plane</a:t>
                </a:r>
                <a:r>
                  <a:rPr lang="en-US" sz="2600" spc="-55" dirty="0">
                    <a:cs typeface="Arial"/>
                  </a:rPr>
                  <a:t>:</a:t>
                </a:r>
                <a:endParaRPr lang="en-US" sz="2600" dirty="0">
                  <a:cs typeface="Arial"/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292" y="2441007"/>
                <a:ext cx="10223696" cy="916533"/>
              </a:xfrm>
              <a:prstGeom prst="rect">
                <a:avLst/>
              </a:prstGeom>
              <a:blipFill rotWithShape="1">
                <a:blip r:embed="rId3"/>
                <a:stretch>
                  <a:fillRect l="-894" t="-7285" b="-125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/>
          <p:cNvSpPr/>
          <p:nvPr/>
        </p:nvSpPr>
        <p:spPr>
          <a:xfrm>
            <a:off x="555091" y="6094104"/>
            <a:ext cx="9622301" cy="5044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marR="5080">
              <a:lnSpc>
                <a:spcPct val="102600"/>
              </a:lnSpc>
              <a:spcBef>
                <a:spcPts val="55"/>
              </a:spcBef>
            </a:pPr>
            <a:r>
              <a:rPr lang="en-US" sz="2600" spc="-40" dirty="0">
                <a:cs typeface="Arial"/>
              </a:rPr>
              <a:t>which </a:t>
            </a:r>
            <a:r>
              <a:rPr lang="en-US" sz="2600" spc="-70" dirty="0">
                <a:cs typeface="Arial"/>
              </a:rPr>
              <a:t>can </a:t>
            </a:r>
            <a:r>
              <a:rPr lang="en-US" sz="2600" spc="-75" dirty="0">
                <a:cs typeface="Arial"/>
              </a:rPr>
              <a:t>be </a:t>
            </a:r>
            <a:r>
              <a:rPr lang="en-US" sz="2600" spc="-70" dirty="0">
                <a:cs typeface="Arial"/>
              </a:rPr>
              <a:t>viewed </a:t>
            </a:r>
            <a:r>
              <a:rPr lang="en-US" sz="2600" spc="-25" dirty="0">
                <a:cs typeface="Arial"/>
              </a:rPr>
              <a:t>from </a:t>
            </a:r>
            <a:r>
              <a:rPr lang="en-US" sz="2600" spc="-30" dirty="0">
                <a:cs typeface="Arial"/>
              </a:rPr>
              <a:t>the </a:t>
            </a:r>
            <a:r>
              <a:rPr lang="en-US" sz="2600" spc="-35" dirty="0">
                <a:cs typeface="Arial"/>
              </a:rPr>
              <a:t>multi-variables functions </a:t>
            </a:r>
            <a:r>
              <a:rPr lang="en-US" sz="2600" spc="-114" dirty="0">
                <a:cs typeface="Arial"/>
              </a:rPr>
              <a:t>as  </a:t>
            </a:r>
            <a:r>
              <a:rPr lang="en-US" sz="2600" spc="-40" dirty="0">
                <a:cs typeface="Arial"/>
              </a:rPr>
              <a:t>follows.</a:t>
            </a:r>
            <a:endParaRPr lang="en-US" sz="2600" dirty="0">
              <a:cs typeface="Arial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2005" y="3180133"/>
            <a:ext cx="2640040" cy="2746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981206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BCBB2DD-094D-419E-9B63-E481E650C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3832" y="133473"/>
            <a:ext cx="10369152" cy="616804"/>
          </a:xfrm>
        </p:spPr>
        <p:txBody>
          <a:bodyPr>
            <a:normAutofit fontScale="90000"/>
          </a:bodyPr>
          <a:lstStyle/>
          <a:p>
            <a:r>
              <a:rPr lang="en-US" b="1" spc="-50" dirty="0" smtClean="0">
                <a:solidFill>
                  <a:schemeClr val="tx2"/>
                </a:solidFill>
                <a:effectLst/>
                <a:latin typeface="+mn-lt"/>
                <a:cs typeface="Arial"/>
              </a:rPr>
              <a:t>How to Map </a:t>
            </a:r>
            <a:r>
              <a:rPr lang="en-US" b="1" spc="-60" dirty="0">
                <a:solidFill>
                  <a:schemeClr val="tx2"/>
                </a:solidFill>
                <a:effectLst/>
                <a:latin typeface="+mn-lt"/>
                <a:cs typeface="Arial"/>
              </a:rPr>
              <a:t>complex </a:t>
            </a:r>
            <a:r>
              <a:rPr lang="en-US" b="1" spc="-30" dirty="0">
                <a:solidFill>
                  <a:schemeClr val="tx2"/>
                </a:solidFill>
                <a:effectLst/>
                <a:latin typeface="+mn-lt"/>
                <a:cs typeface="Arial"/>
              </a:rPr>
              <a:t>points </a:t>
            </a:r>
            <a:r>
              <a:rPr lang="en-US" b="1" spc="10" dirty="0">
                <a:solidFill>
                  <a:schemeClr val="tx2"/>
                </a:solidFill>
                <a:effectLst/>
                <a:latin typeface="+mn-lt"/>
                <a:cs typeface="Arial"/>
              </a:rPr>
              <a:t>to </a:t>
            </a:r>
            <a:r>
              <a:rPr lang="en-US" b="1" spc="-60" dirty="0">
                <a:solidFill>
                  <a:schemeClr val="tx2"/>
                </a:solidFill>
                <a:effectLst/>
                <a:latin typeface="+mn-lt"/>
                <a:cs typeface="Arial"/>
              </a:rPr>
              <a:t>complex </a:t>
            </a:r>
            <a:r>
              <a:rPr lang="en-US" b="1" spc="-40" dirty="0">
                <a:solidFill>
                  <a:schemeClr val="tx2"/>
                </a:solidFill>
                <a:effectLst/>
                <a:latin typeface="+mn-lt"/>
                <a:cs typeface="Arial"/>
              </a:rPr>
              <a:t>points?</a:t>
            </a:r>
            <a:endParaRPr lang="en-US" b="1" dirty="0">
              <a:solidFill>
                <a:schemeClr val="tx2"/>
              </a:solidFill>
              <a:effectLst/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object 37"/>
              <p:cNvSpPr txBox="1"/>
              <p:nvPr/>
            </p:nvSpPr>
            <p:spPr>
              <a:xfrm>
                <a:off x="833754" y="1040341"/>
                <a:ext cx="9168619" cy="442429"/>
              </a:xfrm>
              <a:prstGeom prst="rect">
                <a:avLst/>
              </a:prstGeom>
            </p:spPr>
            <p:txBody>
              <a:bodyPr vert="horz" wrap="square" lIns="0" tIns="1143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9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1" i="1" spc="140" dirty="0" smtClean="0">
                          <a:solidFill>
                            <a:schemeClr val="tx1"/>
                          </a:solidFill>
                          <a:latin typeface="Cambria Math"/>
                          <a:cs typeface="Trebuchet MS"/>
                        </a:rPr>
                        <m:t> </m:t>
                      </m:r>
                      <m:r>
                        <a:rPr lang="en-US" sz="2800" i="1" spc="-75" dirty="0">
                          <a:solidFill>
                            <a:schemeClr val="tx1"/>
                          </a:solidFill>
                          <a:latin typeface="Cambria Math"/>
                          <a:cs typeface="Trebuchet MS"/>
                        </a:rPr>
                        <m:t>𝑤</m:t>
                      </m:r>
                      <m:r>
                        <a:rPr lang="en-US" sz="2800" i="1" spc="204" dirty="0">
                          <a:solidFill>
                            <a:schemeClr val="tx1"/>
                          </a:solidFill>
                          <a:latin typeface="Cambria Math"/>
                          <a:cs typeface="Arial"/>
                        </a:rPr>
                        <m:t>=</m:t>
                      </m:r>
                      <m:r>
                        <a:rPr lang="en-US" sz="2800" i="1" spc="-110" dirty="0">
                          <a:solidFill>
                            <a:schemeClr val="tx1"/>
                          </a:solidFill>
                          <a:latin typeface="Cambria Math"/>
                          <a:cs typeface="Trebuchet MS"/>
                        </a:rPr>
                        <m:t>𝑓</m:t>
                      </m:r>
                      <m:r>
                        <a:rPr lang="en-US" sz="2800" i="1" spc="-95" dirty="0">
                          <a:solidFill>
                            <a:schemeClr val="tx1"/>
                          </a:solidFill>
                          <a:latin typeface="Cambria Math"/>
                          <a:cs typeface="Trebuchet MS"/>
                        </a:rPr>
                        <m:t> </m:t>
                      </m:r>
                      <m:d>
                        <m:dPr>
                          <m:ctrlPr>
                            <a:rPr lang="ar-AE" sz="2800" i="1" dirty="0">
                              <a:solidFill>
                                <a:schemeClr val="tx1"/>
                              </a:solidFill>
                              <a:latin typeface="Cambria Math"/>
                              <a:cs typeface="Arial"/>
                            </a:rPr>
                          </m:ctrlPr>
                        </m:dPr>
                        <m:e>
                          <m:r>
                            <a:rPr lang="en-US" sz="2800" i="1" dirty="0">
                              <a:solidFill>
                                <a:schemeClr val="tx1"/>
                              </a:solidFill>
                              <a:latin typeface="Cambria Math"/>
                              <a:cs typeface="Trebuchet MS"/>
                            </a:rPr>
                            <m:t>𝑧</m:t>
                          </m:r>
                        </m:e>
                      </m:d>
                      <m:r>
                        <a:rPr lang="ar-AE" sz="2800" i="1" spc="204" dirty="0" smtClean="0">
                          <a:solidFill>
                            <a:schemeClr val="tx1"/>
                          </a:solidFill>
                          <a:latin typeface="Cambria Math"/>
                          <a:cs typeface="Arial"/>
                        </a:rPr>
                        <m:t>=</m:t>
                      </m:r>
                      <m:r>
                        <a:rPr lang="en-US" sz="2800" i="1" spc="-50" dirty="0">
                          <a:solidFill>
                            <a:schemeClr val="tx1"/>
                          </a:solidFill>
                          <a:latin typeface="Cambria Math"/>
                          <a:cs typeface="Trebuchet MS"/>
                        </a:rPr>
                        <m:t>𝑧</m:t>
                      </m:r>
                      <m:r>
                        <a:rPr lang="en-US" sz="2800" i="1" spc="-240" dirty="0">
                          <a:solidFill>
                            <a:schemeClr val="tx1"/>
                          </a:solidFill>
                          <a:latin typeface="Cambria Math"/>
                          <a:cs typeface="Trebuchet MS"/>
                        </a:rPr>
                        <m:t> </m:t>
                      </m:r>
                      <m:r>
                        <a:rPr lang="en-US" sz="2800" i="1" spc="-135" baseline="27777" dirty="0">
                          <a:solidFill>
                            <a:schemeClr val="tx1"/>
                          </a:solidFill>
                          <a:latin typeface="Cambria Math"/>
                          <a:cs typeface="Verdana"/>
                        </a:rPr>
                        <m:t>2</m:t>
                      </m:r>
                      <m:r>
                        <a:rPr lang="en-US" sz="2800" i="1" spc="204" dirty="0">
                          <a:solidFill>
                            <a:schemeClr val="tx1"/>
                          </a:solidFill>
                          <a:latin typeface="Cambria Math"/>
                          <a:cs typeface="Arial"/>
                        </a:rPr>
                        <m:t>=</m:t>
                      </m:r>
                      <m:d>
                        <m:dPr>
                          <m:ctrlPr>
                            <a:rPr lang="ar-AE" sz="2800" b="0" i="1" spc="-10" dirty="0" smtClean="0">
                              <a:solidFill>
                                <a:schemeClr val="tx1"/>
                              </a:solidFill>
                              <a:latin typeface="Cambria Math"/>
                              <a:cs typeface="Arial"/>
                            </a:rPr>
                          </m:ctrlPr>
                        </m:dPr>
                        <m:e>
                          <m:r>
                            <a:rPr lang="en-US" sz="2800" i="1" spc="-50" dirty="0">
                              <a:solidFill>
                                <a:schemeClr val="tx1"/>
                              </a:solidFill>
                              <a:latin typeface="Cambria Math"/>
                              <a:cs typeface="Trebuchet MS"/>
                            </a:rPr>
                            <m:t>𝑥</m:t>
                          </m:r>
                          <m:r>
                            <a:rPr lang="en-US" sz="2800" i="1" spc="-235" dirty="0">
                              <a:solidFill>
                                <a:schemeClr val="tx1"/>
                              </a:solidFill>
                              <a:latin typeface="Cambria Math"/>
                              <a:cs typeface="Trebuchet MS"/>
                            </a:rPr>
                            <m:t> </m:t>
                          </m:r>
                          <m:r>
                            <a:rPr lang="en-US" sz="2800" i="1" spc="-135" baseline="27777" dirty="0">
                              <a:solidFill>
                                <a:schemeClr val="tx1"/>
                              </a:solidFill>
                              <a:latin typeface="Cambria Math"/>
                              <a:cs typeface="Verdana"/>
                            </a:rPr>
                            <m:t>2</m:t>
                          </m:r>
                          <m:r>
                            <a:rPr lang="en-US" sz="2800" i="1" spc="-75" dirty="0">
                              <a:solidFill>
                                <a:schemeClr val="tx1"/>
                              </a:solidFill>
                              <a:latin typeface="Cambria Math"/>
                              <a:cs typeface="DejaVu Sans"/>
                            </a:rPr>
                            <m:t>−</m:t>
                          </m:r>
                          <m:r>
                            <a:rPr lang="en-US" sz="2800" i="1" spc="-40" dirty="0">
                              <a:solidFill>
                                <a:schemeClr val="tx1"/>
                              </a:solidFill>
                              <a:latin typeface="Cambria Math"/>
                              <a:cs typeface="Trebuchet MS"/>
                            </a:rPr>
                            <m:t>𝑦</m:t>
                          </m:r>
                          <m:r>
                            <a:rPr lang="en-US" sz="2800" i="1" spc="-220" dirty="0">
                              <a:solidFill>
                                <a:schemeClr val="tx1"/>
                              </a:solidFill>
                              <a:latin typeface="Cambria Math"/>
                              <a:cs typeface="Trebuchet MS"/>
                            </a:rPr>
                            <m:t> </m:t>
                          </m:r>
                          <m:r>
                            <a:rPr lang="en-US" sz="2800" i="1" spc="-135" baseline="27777" dirty="0">
                              <a:solidFill>
                                <a:schemeClr val="tx1"/>
                              </a:solidFill>
                              <a:latin typeface="Cambria Math"/>
                              <a:cs typeface="Verdana"/>
                            </a:rPr>
                            <m:t>2</m:t>
                          </m:r>
                          <m:r>
                            <a:rPr lang="en-US" sz="2800" i="1" spc="15" baseline="27777" dirty="0">
                              <a:solidFill>
                                <a:schemeClr val="tx1"/>
                              </a:solidFill>
                              <a:latin typeface="Cambria Math"/>
                              <a:cs typeface="Verdana"/>
                            </a:rPr>
                            <m:t> </m:t>
                          </m:r>
                        </m:e>
                      </m:d>
                      <m:r>
                        <a:rPr lang="ar-AE" sz="2800" b="0" i="1" spc="204" dirty="0" smtClean="0">
                          <a:solidFill>
                            <a:schemeClr val="tx1"/>
                          </a:solidFill>
                          <a:latin typeface="Cambria Math"/>
                          <a:cs typeface="Arial"/>
                        </a:rPr>
                        <m:t>+</m:t>
                      </m:r>
                      <m:r>
                        <a:rPr lang="en-US" sz="2800" b="0" i="1" spc="204" dirty="0" smtClean="0">
                          <a:solidFill>
                            <a:schemeClr val="tx1"/>
                          </a:solidFill>
                          <a:latin typeface="Cambria Math"/>
                          <a:cs typeface="Arial"/>
                        </a:rPr>
                        <m:t>𝑖</m:t>
                      </m:r>
                      <m:r>
                        <a:rPr lang="en-US" sz="2800" b="0" i="1" spc="204" dirty="0" smtClean="0">
                          <a:solidFill>
                            <a:schemeClr val="tx1"/>
                          </a:solidFill>
                          <a:latin typeface="Cambria Math"/>
                          <a:cs typeface="Arial"/>
                        </a:rPr>
                        <m:t>(</m:t>
                      </m:r>
                      <m:r>
                        <a:rPr lang="en-US" sz="2800" b="0" i="1" spc="204" dirty="0" smtClean="0">
                          <a:solidFill>
                            <a:schemeClr val="tx1"/>
                          </a:solidFill>
                          <a:latin typeface="Cambria Math"/>
                          <a:cs typeface="Arial"/>
                        </a:rPr>
                        <m:t>2</m:t>
                      </m:r>
                      <m:r>
                        <a:rPr lang="en-US" sz="2800" i="1" spc="-60" dirty="0">
                          <a:solidFill>
                            <a:schemeClr val="tx1"/>
                          </a:solidFill>
                          <a:latin typeface="Cambria Math"/>
                          <a:cs typeface="Trebuchet MS"/>
                        </a:rPr>
                        <m:t>𝑥𝑦</m:t>
                      </m:r>
                      <m:r>
                        <a:rPr lang="en-US" sz="2800" b="0" i="1" spc="-60" dirty="0" smtClean="0">
                          <a:solidFill>
                            <a:schemeClr val="tx1"/>
                          </a:solidFill>
                          <a:latin typeface="Cambria Math"/>
                          <a:cs typeface="Trebuchet MS"/>
                        </a:rPr>
                        <m:t>)=</m:t>
                      </m:r>
                      <m:r>
                        <a:rPr lang="en-US" sz="2800" b="0" i="1" spc="-60" dirty="0" smtClean="0">
                          <a:solidFill>
                            <a:schemeClr val="tx1"/>
                          </a:solidFill>
                          <a:latin typeface="Cambria Math"/>
                          <a:cs typeface="Trebuchet MS"/>
                        </a:rPr>
                        <m:t>𝑢</m:t>
                      </m:r>
                      <m:r>
                        <a:rPr lang="en-US" sz="2800" b="0" i="1" spc="-60" dirty="0" smtClean="0">
                          <a:solidFill>
                            <a:schemeClr val="tx1"/>
                          </a:solidFill>
                          <a:latin typeface="Cambria Math"/>
                          <a:cs typeface="Trebuchet MS"/>
                        </a:rPr>
                        <m:t>+</m:t>
                      </m:r>
                      <m:r>
                        <a:rPr lang="en-US" sz="2800" b="0" i="1" spc="-60" dirty="0" smtClean="0">
                          <a:solidFill>
                            <a:schemeClr val="tx1"/>
                          </a:solidFill>
                          <a:latin typeface="Cambria Math"/>
                          <a:cs typeface="Trebuchet MS"/>
                        </a:rPr>
                        <m:t>𝑖𝑣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Trebuchet MS"/>
                  <a:cs typeface="Trebuchet MS"/>
                </a:endParaRPr>
              </a:p>
            </p:txBody>
          </p:sp>
        </mc:Choice>
        <mc:Fallback xmlns="">
          <p:sp>
            <p:nvSpPr>
              <p:cNvPr id="8" name="object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750" y="1039533"/>
                <a:ext cx="9168619" cy="442429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10519550"/>
                  </p:ext>
                </p:extLst>
              </p:nvPr>
            </p:nvGraphicFramePr>
            <p:xfrm>
              <a:off x="949896" y="1700815"/>
              <a:ext cx="9168620" cy="468051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833724"/>
                    <a:gridCol w="1833724"/>
                    <a:gridCol w="1833724"/>
                    <a:gridCol w="1833724"/>
                    <a:gridCol w="1833724"/>
                  </a:tblGrid>
                  <a:tr h="81407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700" dirty="0" smtClean="0">
                                    <a:latin typeface="Cambria Math"/>
                                  </a:rPr>
                                  <m:t>𝑧</m:t>
                                </m:r>
                              </m:oMath>
                            </m:oMathPara>
                          </a14:m>
                          <a:endParaRPr lang="en-US" sz="27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82296" marR="82296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700" dirty="0" smtClean="0">
                                    <a:latin typeface="Cambria Math"/>
                                  </a:rPr>
                                  <m:t>(</m:t>
                                </m:r>
                                <m:r>
                                  <a:rPr lang="en-US" sz="2700" dirty="0" smtClean="0">
                                    <a:latin typeface="Cambria Math"/>
                                  </a:rPr>
                                  <m:t>𝑥</m:t>
                                </m:r>
                                <m:r>
                                  <a:rPr lang="en-US" sz="2700" spc="-240" dirty="0" smtClean="0">
                                    <a:latin typeface="Cambria Math"/>
                                  </a:rPr>
                                  <m:t> </m:t>
                                </m:r>
                                <m:r>
                                  <a:rPr lang="en-US" sz="2700" spc="-100" dirty="0" smtClean="0">
                                    <a:latin typeface="Cambria Math"/>
                                  </a:rPr>
                                  <m:t>,</m:t>
                                </m:r>
                                <m:r>
                                  <a:rPr lang="en-US" sz="2700" spc="-215" dirty="0" smtClean="0">
                                    <a:latin typeface="Cambria Math"/>
                                  </a:rPr>
                                  <m:t> </m:t>
                                </m:r>
                                <m:r>
                                  <a:rPr lang="en-US" sz="2700" spc="-40" dirty="0" smtClean="0">
                                    <a:latin typeface="Cambria Math"/>
                                  </a:rPr>
                                  <m:t>𝑦</m:t>
                                </m:r>
                                <m:r>
                                  <a:rPr lang="en-US" sz="2700" spc="-220" dirty="0" smtClean="0">
                                    <a:latin typeface="Cambria Math"/>
                                  </a:rPr>
                                  <m:t> </m:t>
                                </m:r>
                                <m:r>
                                  <a:rPr lang="en-US" sz="2700" spc="55" dirty="0" smtClean="0">
                                    <a:latin typeface="Cambria Math"/>
                                  </a:rPr>
                                  <m:t>)</m:t>
                                </m:r>
                                <m:r>
                                  <a:rPr lang="en-US" sz="2700" spc="40" dirty="0" smtClean="0">
                                    <a:latin typeface="Cambria Math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US" sz="27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82296" marR="82296"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700" spc="165" dirty="0" smtClean="0"/>
                            <a:t>→</a:t>
                          </a:r>
                          <a:endParaRPr lang="en-US" sz="2700" dirty="0" smtClean="0">
                            <a:solidFill>
                              <a:schemeClr val="bg1"/>
                            </a:solidFill>
                            <a:latin typeface="DejaVu Sans"/>
                            <a:cs typeface="DejaVu Sans"/>
                          </a:endParaRPr>
                        </a:p>
                      </a:txBody>
                      <a:tcPr marL="82296" marR="82296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700" dirty="0" smtClean="0">
                                    <a:latin typeface="Cambria Math"/>
                                  </a:rPr>
                                  <m:t>(</m:t>
                                </m:r>
                                <m:r>
                                  <a:rPr lang="en-US" sz="2700" dirty="0" smtClean="0">
                                    <a:latin typeface="Cambria Math"/>
                                  </a:rPr>
                                  <m:t>𝑢</m:t>
                                </m:r>
                                <m:r>
                                  <a:rPr lang="en-US" sz="2700" spc="-240" dirty="0" smtClean="0">
                                    <a:latin typeface="Cambria Math"/>
                                  </a:rPr>
                                  <m:t> </m:t>
                                </m:r>
                                <m:r>
                                  <a:rPr lang="en-US" sz="2700" spc="-100" dirty="0" smtClean="0">
                                    <a:latin typeface="Cambria Math"/>
                                  </a:rPr>
                                  <m:t>,</m:t>
                                </m:r>
                                <m:r>
                                  <a:rPr lang="en-US" sz="2700" spc="-215" dirty="0" smtClean="0">
                                    <a:latin typeface="Cambria Math"/>
                                  </a:rPr>
                                  <m:t> </m:t>
                                </m:r>
                                <m:r>
                                  <a:rPr lang="en-US" sz="2700" spc="-40" dirty="0" smtClean="0">
                                    <a:latin typeface="Cambria Math"/>
                                  </a:rPr>
                                  <m:t>𝑣</m:t>
                                </m:r>
                                <m:r>
                                  <a:rPr lang="en-US" sz="2700" spc="-220" dirty="0" smtClean="0">
                                    <a:latin typeface="Cambria Math"/>
                                  </a:rPr>
                                  <m:t> </m:t>
                                </m:r>
                                <m:r>
                                  <a:rPr lang="en-US" sz="2700" spc="55" dirty="0" smtClean="0">
                                    <a:latin typeface="Cambria Math"/>
                                  </a:rPr>
                                  <m:t>)</m:t>
                                </m:r>
                                <m:r>
                                  <a:rPr lang="en-US" sz="2700" spc="40" dirty="0" smtClean="0">
                                    <a:latin typeface="Cambria Math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US" sz="27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82296" marR="82296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700" spc="-75" dirty="0" smtClean="0">
                                    <a:latin typeface="Cambria Math"/>
                                  </a:rPr>
                                  <m:t>𝑤</m:t>
                                </m:r>
                                <m:r>
                                  <a:rPr lang="en-US" sz="2700" spc="85" dirty="0">
                                    <a:latin typeface="Cambria Math"/>
                                  </a:rPr>
                                  <m:t> </m:t>
                                </m:r>
                                <m:r>
                                  <a:rPr lang="en-US" sz="2700" spc="204" dirty="0">
                                    <a:latin typeface="Cambria Math"/>
                                  </a:rPr>
                                  <m:t>=</m:t>
                                </m:r>
                                <m:r>
                                  <a:rPr lang="en-US" sz="2700" spc="-10" dirty="0">
                                    <a:latin typeface="Cambria Math"/>
                                  </a:rPr>
                                  <m:t> </m:t>
                                </m:r>
                                <m:r>
                                  <a:rPr lang="en-US" sz="2700" spc="-50" dirty="0">
                                    <a:latin typeface="Cambria Math"/>
                                  </a:rPr>
                                  <m:t>𝑧</m:t>
                                </m:r>
                                <m:r>
                                  <a:rPr lang="en-US" sz="2700" spc="-240" dirty="0">
                                    <a:latin typeface="Cambria Math"/>
                                  </a:rPr>
                                  <m:t> </m:t>
                                </m:r>
                                <m:r>
                                  <a:rPr lang="en-US" sz="2700" spc="-135" baseline="27777" dirty="0">
                                    <a:latin typeface="Cambria Math"/>
                                  </a:rPr>
                                  <m:t>2</m:t>
                                </m:r>
                                <m:r>
                                  <a:rPr lang="en-US" sz="2700" spc="97" baseline="27777" dirty="0">
                                    <a:latin typeface="Cambria Math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US" sz="27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marL="82296" marR="82296" anchor="ctr"/>
                    </a:tc>
                  </a:tr>
                  <a:tr h="58262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100" dirty="0" smtClean="0">
                                    <a:latin typeface="Cambria Math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2100" dirty="0"/>
                        </a:p>
                      </a:txBody>
                      <a:tcPr marL="82296" marR="82296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100" dirty="0" smtClean="0">
                                    <a:latin typeface="Cambria Math"/>
                                  </a:rPr>
                                  <m:t>(</m:t>
                                </m:r>
                                <m:r>
                                  <a:rPr lang="en-US" sz="2100" dirty="0" smtClean="0">
                                    <a:latin typeface="Cambria Math"/>
                                  </a:rPr>
                                  <m:t>0</m:t>
                                </m:r>
                                <m:r>
                                  <a:rPr lang="en-US" sz="2100" dirty="0" smtClean="0">
                                    <a:latin typeface="Cambria Math"/>
                                  </a:rPr>
                                  <m:t>,</m:t>
                                </m:r>
                                <m:r>
                                  <a:rPr lang="en-US" sz="2100" dirty="0" smtClean="0">
                                    <a:latin typeface="Cambria Math"/>
                                  </a:rPr>
                                  <m:t>0</m:t>
                                </m:r>
                                <m:r>
                                  <a:rPr lang="en-US" sz="2100" dirty="0" smtClean="0">
                                    <a:latin typeface="Cambria Math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100" dirty="0"/>
                        </a:p>
                      </a:txBody>
                      <a:tcPr marL="82296" marR="82296"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100" spc="165" dirty="0" smtClean="0"/>
                            <a:t>→</a:t>
                          </a:r>
                          <a:endParaRPr lang="en-US" sz="2100" dirty="0" smtClean="0">
                            <a:latin typeface="DejaVu Sans"/>
                            <a:cs typeface="DejaVu Sans"/>
                          </a:endParaRPr>
                        </a:p>
                      </a:txBody>
                      <a:tcPr marL="82296" marR="82296"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100" dirty="0" smtClean="0">
                                    <a:latin typeface="Cambria Math"/>
                                  </a:rPr>
                                  <m:t>(</m:t>
                                </m:r>
                                <m:r>
                                  <a:rPr lang="en-US" sz="2100" dirty="0" smtClean="0">
                                    <a:latin typeface="Cambria Math"/>
                                  </a:rPr>
                                  <m:t>0</m:t>
                                </m:r>
                                <m:r>
                                  <a:rPr lang="en-US" sz="2100" dirty="0" smtClean="0">
                                    <a:latin typeface="Cambria Math"/>
                                  </a:rPr>
                                  <m:t>,</m:t>
                                </m:r>
                                <m:r>
                                  <a:rPr lang="en-US" sz="2100" dirty="0" smtClean="0">
                                    <a:latin typeface="Cambria Math"/>
                                  </a:rPr>
                                  <m:t>0</m:t>
                                </m:r>
                                <m:r>
                                  <a:rPr lang="en-US" sz="2100" dirty="0" smtClean="0">
                                    <a:latin typeface="Cambria Math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100" dirty="0"/>
                        </a:p>
                      </a:txBody>
                      <a:tcPr marL="82296" marR="82296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100" dirty="0" smtClean="0">
                                    <a:latin typeface="Cambria Math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2100" dirty="0"/>
                        </a:p>
                      </a:txBody>
                      <a:tcPr marL="82296" marR="82296" anchor="ctr"/>
                    </a:tc>
                  </a:tr>
                  <a:tr h="58262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100" dirty="0" smtClean="0">
                                    <a:latin typeface="Cambria Math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sz="2100" dirty="0"/>
                        </a:p>
                      </a:txBody>
                      <a:tcPr marL="82296" marR="82296"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100" dirty="0" smtClean="0">
                                    <a:latin typeface="Cambria Math"/>
                                  </a:rPr>
                                  <m:t>(</m:t>
                                </m:r>
                                <m:r>
                                  <a:rPr lang="en-US" sz="2100" dirty="0" smtClean="0">
                                    <a:latin typeface="Cambria Math"/>
                                  </a:rPr>
                                  <m:t>2</m:t>
                                </m:r>
                                <m:r>
                                  <a:rPr lang="en-US" sz="2100" dirty="0" smtClean="0">
                                    <a:latin typeface="Cambria Math"/>
                                  </a:rPr>
                                  <m:t>,</m:t>
                                </m:r>
                                <m:r>
                                  <a:rPr lang="en-US" sz="2100" dirty="0" smtClean="0">
                                    <a:latin typeface="Cambria Math"/>
                                  </a:rPr>
                                  <m:t>0</m:t>
                                </m:r>
                                <m:r>
                                  <a:rPr lang="en-US" sz="2100" dirty="0" smtClean="0">
                                    <a:latin typeface="Cambria Math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100" dirty="0"/>
                        </a:p>
                      </a:txBody>
                      <a:tcPr marL="82296" marR="82296"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100" spc="165" dirty="0" smtClean="0"/>
                            <a:t>→</a:t>
                          </a:r>
                          <a:endParaRPr lang="en-US" sz="2100" dirty="0" smtClean="0">
                            <a:latin typeface="DejaVu Sans"/>
                            <a:cs typeface="DejaVu Sans"/>
                          </a:endParaRPr>
                        </a:p>
                      </a:txBody>
                      <a:tcPr marL="82296" marR="82296"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100" dirty="0" smtClean="0">
                                    <a:latin typeface="Cambria Math"/>
                                  </a:rPr>
                                  <m:t>(</m:t>
                                </m:r>
                                <m:r>
                                  <a:rPr lang="en-US" sz="2100" dirty="0" smtClean="0">
                                    <a:latin typeface="Cambria Math"/>
                                  </a:rPr>
                                  <m:t>4</m:t>
                                </m:r>
                                <m:r>
                                  <a:rPr lang="en-US" sz="2100" dirty="0" smtClean="0">
                                    <a:latin typeface="Cambria Math"/>
                                  </a:rPr>
                                  <m:t>,</m:t>
                                </m:r>
                                <m:r>
                                  <a:rPr lang="en-US" sz="2100" dirty="0" smtClean="0">
                                    <a:latin typeface="Cambria Math"/>
                                  </a:rPr>
                                  <m:t>0</m:t>
                                </m:r>
                                <m:r>
                                  <a:rPr lang="en-US" sz="2100" dirty="0" smtClean="0">
                                    <a:latin typeface="Cambria Math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100" dirty="0"/>
                        </a:p>
                      </a:txBody>
                      <a:tcPr marL="82296" marR="82296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100" dirty="0" smtClean="0"/>
                            <a:t>4</a:t>
                          </a:r>
                          <a:endParaRPr lang="en-US" sz="2100" dirty="0"/>
                        </a:p>
                      </a:txBody>
                      <a:tcPr marL="82296" marR="82296" anchor="ctr"/>
                    </a:tc>
                  </a:tr>
                  <a:tr h="58262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100" dirty="0" smtClean="0">
                                    <a:latin typeface="Cambria Math"/>
                                  </a:rPr>
                                  <m:t>𝑖</m:t>
                                </m:r>
                              </m:oMath>
                            </m:oMathPara>
                          </a14:m>
                          <a:endParaRPr lang="en-US" sz="2100" dirty="0"/>
                        </a:p>
                      </a:txBody>
                      <a:tcPr marL="82296" marR="82296"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100" dirty="0" smtClean="0">
                                    <a:latin typeface="Cambria Math"/>
                                  </a:rPr>
                                  <m:t>(</m:t>
                                </m:r>
                                <m:r>
                                  <a:rPr lang="en-US" sz="2100" dirty="0" smtClean="0">
                                    <a:latin typeface="Cambria Math"/>
                                  </a:rPr>
                                  <m:t>0</m:t>
                                </m:r>
                                <m:r>
                                  <a:rPr lang="en-US" sz="2100" dirty="0" smtClean="0">
                                    <a:latin typeface="Cambria Math"/>
                                  </a:rPr>
                                  <m:t>,</m:t>
                                </m:r>
                                <m:r>
                                  <a:rPr lang="en-US" sz="2100" dirty="0" smtClean="0">
                                    <a:latin typeface="Cambria Math"/>
                                  </a:rPr>
                                  <m:t>1</m:t>
                                </m:r>
                                <m:r>
                                  <a:rPr lang="en-US" sz="2100" dirty="0" smtClean="0">
                                    <a:latin typeface="Cambria Math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100" dirty="0"/>
                        </a:p>
                      </a:txBody>
                      <a:tcPr marL="82296" marR="82296"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100" spc="165" dirty="0" smtClean="0"/>
                            <a:t>→</a:t>
                          </a:r>
                          <a:endParaRPr lang="en-US" sz="2100" dirty="0" smtClean="0">
                            <a:latin typeface="DejaVu Sans"/>
                            <a:cs typeface="DejaVu Sans"/>
                          </a:endParaRPr>
                        </a:p>
                      </a:txBody>
                      <a:tcPr marL="82296" marR="82296"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100" dirty="0" smtClean="0">
                                    <a:latin typeface="Cambria Math"/>
                                  </a:rPr>
                                  <m:t>(−</m:t>
                                </m:r>
                                <m:r>
                                  <a:rPr lang="en-US" sz="2100" dirty="0" smtClean="0">
                                    <a:latin typeface="Cambria Math"/>
                                  </a:rPr>
                                  <m:t>1</m:t>
                                </m:r>
                                <m:r>
                                  <a:rPr lang="en-US" sz="2100" dirty="0" smtClean="0">
                                    <a:latin typeface="Cambria Math"/>
                                  </a:rPr>
                                  <m:t>,</m:t>
                                </m:r>
                                <m:r>
                                  <a:rPr lang="en-US" sz="2100" dirty="0" smtClean="0">
                                    <a:latin typeface="Cambria Math"/>
                                  </a:rPr>
                                  <m:t>0</m:t>
                                </m:r>
                                <m:r>
                                  <a:rPr lang="en-US" sz="2100" dirty="0" smtClean="0">
                                    <a:latin typeface="Cambria Math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100" dirty="0"/>
                        </a:p>
                      </a:txBody>
                      <a:tcPr marL="82296" marR="82296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100" dirty="0" smtClean="0"/>
                            <a:t>-1</a:t>
                          </a:r>
                          <a:endParaRPr lang="en-US" sz="2100" dirty="0"/>
                        </a:p>
                      </a:txBody>
                      <a:tcPr marL="82296" marR="82296" anchor="ctr"/>
                    </a:tc>
                  </a:tr>
                  <a:tr h="58262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100" dirty="0" smtClean="0">
                                    <a:latin typeface="Cambria Math"/>
                                  </a:rPr>
                                  <m:t>−</m:t>
                                </m:r>
                                <m:r>
                                  <a:rPr lang="en-US" sz="2100" dirty="0" smtClean="0">
                                    <a:latin typeface="Cambria Math"/>
                                  </a:rPr>
                                  <m:t>𝑖</m:t>
                                </m:r>
                              </m:oMath>
                            </m:oMathPara>
                          </a14:m>
                          <a:endParaRPr lang="en-US" sz="2100" dirty="0"/>
                        </a:p>
                      </a:txBody>
                      <a:tcPr marL="82296" marR="82296"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100" dirty="0" smtClean="0">
                                    <a:latin typeface="Cambria Math"/>
                                  </a:rPr>
                                  <m:t>(</m:t>
                                </m:r>
                                <m:r>
                                  <a:rPr lang="en-US" sz="2100" dirty="0" smtClean="0">
                                    <a:latin typeface="Cambria Math"/>
                                  </a:rPr>
                                  <m:t>0</m:t>
                                </m:r>
                                <m:r>
                                  <a:rPr lang="en-US" sz="2100" dirty="0" smtClean="0">
                                    <a:latin typeface="Cambria Math"/>
                                  </a:rPr>
                                  <m:t>,−</m:t>
                                </m:r>
                                <m:r>
                                  <a:rPr lang="en-US" sz="2100" dirty="0" smtClean="0">
                                    <a:latin typeface="Cambria Math"/>
                                  </a:rPr>
                                  <m:t>1</m:t>
                                </m:r>
                                <m:r>
                                  <a:rPr lang="en-US" sz="2100" dirty="0" smtClean="0">
                                    <a:latin typeface="Cambria Math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100" dirty="0"/>
                        </a:p>
                      </a:txBody>
                      <a:tcPr marL="82296" marR="82296"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100" spc="165" dirty="0" smtClean="0"/>
                            <a:t>→</a:t>
                          </a:r>
                          <a:endParaRPr lang="en-US" sz="2100" dirty="0" smtClean="0">
                            <a:latin typeface="DejaVu Sans"/>
                            <a:cs typeface="DejaVu Sans"/>
                          </a:endParaRPr>
                        </a:p>
                      </a:txBody>
                      <a:tcPr marL="82296" marR="82296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100" dirty="0" smtClean="0">
                                    <a:latin typeface="Cambria Math"/>
                                  </a:rPr>
                                  <m:t>(−</m:t>
                                </m:r>
                                <m:r>
                                  <a:rPr lang="en-US" sz="2100" dirty="0" smtClean="0">
                                    <a:latin typeface="Cambria Math"/>
                                  </a:rPr>
                                  <m:t>1</m:t>
                                </m:r>
                                <m:r>
                                  <a:rPr lang="en-US" sz="2100" dirty="0" smtClean="0">
                                    <a:latin typeface="Cambria Math"/>
                                  </a:rPr>
                                  <m:t>,</m:t>
                                </m:r>
                                <m:r>
                                  <a:rPr lang="en-US" sz="2100" dirty="0" smtClean="0">
                                    <a:latin typeface="Cambria Math"/>
                                  </a:rPr>
                                  <m:t>0</m:t>
                                </m:r>
                                <m:r>
                                  <a:rPr lang="en-US" sz="2100" dirty="0" smtClean="0">
                                    <a:latin typeface="Cambria Math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100" dirty="0"/>
                        </a:p>
                      </a:txBody>
                      <a:tcPr marL="82296" marR="82296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100" dirty="0" smtClean="0"/>
                            <a:t>-1</a:t>
                          </a:r>
                          <a:endParaRPr lang="en-US" sz="2100" dirty="0"/>
                        </a:p>
                      </a:txBody>
                      <a:tcPr marL="82296" marR="82296" anchor="ctr"/>
                    </a:tc>
                  </a:tr>
                  <a:tr h="95334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2100" i="1" smtClean="0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100" smtClean="0">
                                        <a:latin typeface="Cambria Math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100" smtClean="0">
                                        <a:latin typeface="Cambria Math"/>
                                      </a:rPr>
                                      <m:t>𝑖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2100" dirty="0"/>
                        </a:p>
                      </a:txBody>
                      <a:tcPr marL="82296" marR="82296"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100" dirty="0" smtClean="0">
                                    <a:latin typeface="Cambria Math"/>
                                  </a:rPr>
                                  <m:t>(</m:t>
                                </m:r>
                                <m:r>
                                  <a:rPr lang="en-US" sz="2100" dirty="0" smtClean="0">
                                    <a:latin typeface="Cambria Math"/>
                                  </a:rPr>
                                  <m:t>0</m:t>
                                </m:r>
                                <m:r>
                                  <a:rPr lang="en-US" sz="2100" dirty="0" smtClean="0">
                                    <a:latin typeface="Cambria Math"/>
                                  </a:rPr>
                                  <m:t>,−</m:t>
                                </m:r>
                                <m:r>
                                  <a:rPr lang="en-US" sz="2100" dirty="0" smtClean="0">
                                    <a:latin typeface="Cambria Math"/>
                                  </a:rPr>
                                  <m:t>1</m:t>
                                </m:r>
                                <m:r>
                                  <a:rPr lang="en-US" sz="2100" dirty="0" smtClean="0">
                                    <a:latin typeface="Cambria Math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100" dirty="0"/>
                        </a:p>
                      </a:txBody>
                      <a:tcPr marL="82296" marR="82296"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100" spc="165" dirty="0" smtClean="0"/>
                            <a:t>→</a:t>
                          </a:r>
                          <a:endParaRPr lang="en-US" sz="2100" dirty="0" smtClean="0">
                            <a:latin typeface="DejaVu Sans"/>
                            <a:cs typeface="DejaVu Sans"/>
                          </a:endParaRPr>
                        </a:p>
                      </a:txBody>
                      <a:tcPr marL="82296" marR="82296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100" dirty="0" smtClean="0">
                                    <a:latin typeface="Cambria Math"/>
                                  </a:rPr>
                                  <m:t>(−</m:t>
                                </m:r>
                                <m:r>
                                  <a:rPr lang="en-US" sz="2100" dirty="0" smtClean="0">
                                    <a:latin typeface="Cambria Math"/>
                                  </a:rPr>
                                  <m:t>1</m:t>
                                </m:r>
                                <m:r>
                                  <a:rPr lang="en-US" sz="2100" dirty="0" smtClean="0">
                                    <a:latin typeface="Cambria Math"/>
                                  </a:rPr>
                                  <m:t>,</m:t>
                                </m:r>
                                <m:r>
                                  <a:rPr lang="en-US" sz="2100" dirty="0" smtClean="0">
                                    <a:latin typeface="Cambria Math"/>
                                  </a:rPr>
                                  <m:t>0</m:t>
                                </m:r>
                                <m:r>
                                  <a:rPr lang="en-US" sz="2100" dirty="0" smtClean="0">
                                    <a:latin typeface="Cambria Math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100" dirty="0"/>
                        </a:p>
                      </a:txBody>
                      <a:tcPr marL="82296" marR="82296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100" dirty="0" smtClean="0"/>
                            <a:t>-1</a:t>
                          </a:r>
                          <a:endParaRPr lang="en-US" sz="2100" dirty="0"/>
                        </a:p>
                      </a:txBody>
                      <a:tcPr marL="82296" marR="82296" anchor="ctr"/>
                    </a:tc>
                  </a:tr>
                  <a:tr h="58262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100" smtClean="0">
                                    <a:latin typeface="Cambria Math"/>
                                  </a:rPr>
                                  <m:t>1</m:t>
                                </m:r>
                                <m:r>
                                  <a:rPr lang="en-US" sz="2100" smtClean="0">
                                    <a:latin typeface="Cambria Math"/>
                                  </a:rPr>
                                  <m:t>+</m:t>
                                </m:r>
                                <m:r>
                                  <a:rPr lang="en-US" sz="2100" smtClean="0">
                                    <a:latin typeface="Cambria Math"/>
                                  </a:rPr>
                                  <m:t>𝑖</m:t>
                                </m:r>
                              </m:oMath>
                            </m:oMathPara>
                          </a14:m>
                          <a:endParaRPr lang="en-US" sz="2100" dirty="0"/>
                        </a:p>
                      </a:txBody>
                      <a:tcPr marL="82296" marR="82296"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100" dirty="0" smtClean="0">
                                    <a:latin typeface="Cambria Math"/>
                                  </a:rPr>
                                  <m:t>(</m:t>
                                </m:r>
                                <m:r>
                                  <a:rPr lang="en-US" sz="2100" dirty="0" smtClean="0">
                                    <a:latin typeface="Cambria Math"/>
                                  </a:rPr>
                                  <m:t>1</m:t>
                                </m:r>
                                <m:r>
                                  <a:rPr lang="en-US" sz="2100" dirty="0" smtClean="0">
                                    <a:latin typeface="Cambria Math"/>
                                  </a:rPr>
                                  <m:t>,</m:t>
                                </m:r>
                                <m:r>
                                  <a:rPr lang="en-US" sz="2100" dirty="0" smtClean="0">
                                    <a:latin typeface="Cambria Math"/>
                                  </a:rPr>
                                  <m:t>1</m:t>
                                </m:r>
                                <m:r>
                                  <a:rPr lang="en-US" sz="2100" dirty="0" smtClean="0">
                                    <a:latin typeface="Cambria Math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100" dirty="0"/>
                        </a:p>
                      </a:txBody>
                      <a:tcPr marL="82296" marR="82296"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100" spc="165" dirty="0" smtClean="0"/>
                            <a:t>→</a:t>
                          </a:r>
                          <a:endParaRPr lang="en-US" sz="2100" dirty="0" smtClean="0">
                            <a:latin typeface="DejaVu Sans"/>
                            <a:cs typeface="DejaVu Sans"/>
                          </a:endParaRPr>
                        </a:p>
                      </a:txBody>
                      <a:tcPr marL="82296" marR="82296"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100" dirty="0" smtClean="0">
                                    <a:latin typeface="Cambria Math"/>
                                  </a:rPr>
                                  <m:t>(</m:t>
                                </m:r>
                                <m:r>
                                  <a:rPr lang="en-US" sz="2100" dirty="0" smtClean="0">
                                    <a:latin typeface="Cambria Math"/>
                                  </a:rPr>
                                  <m:t>0</m:t>
                                </m:r>
                                <m:r>
                                  <a:rPr lang="en-US" sz="2100" dirty="0" smtClean="0">
                                    <a:latin typeface="Cambria Math"/>
                                  </a:rPr>
                                  <m:t>,</m:t>
                                </m:r>
                                <m:r>
                                  <a:rPr lang="en-US" sz="2100" dirty="0" smtClean="0">
                                    <a:latin typeface="Cambria Math"/>
                                  </a:rPr>
                                  <m:t>2</m:t>
                                </m:r>
                                <m:r>
                                  <a:rPr lang="en-US" sz="2100" dirty="0" smtClean="0">
                                    <a:latin typeface="Cambria Math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100" dirty="0"/>
                        </a:p>
                      </a:txBody>
                      <a:tcPr marL="82296" marR="82296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100" smtClean="0">
                                    <a:latin typeface="Cambria Math"/>
                                  </a:rPr>
                                  <m:t>2</m:t>
                                </m:r>
                                <m:r>
                                  <a:rPr lang="en-US" sz="2100" smtClean="0">
                                    <a:latin typeface="Cambria Math"/>
                                  </a:rPr>
                                  <m:t>𝑖</m:t>
                                </m:r>
                              </m:oMath>
                            </m:oMathPara>
                          </a14:m>
                          <a:endParaRPr lang="en-US" sz="2100" dirty="0"/>
                        </a:p>
                      </a:txBody>
                      <a:tcPr marL="82296" marR="82296" anchor="ctr"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10519550"/>
                  </p:ext>
                </p:extLst>
              </p:nvPr>
            </p:nvGraphicFramePr>
            <p:xfrm>
              <a:off x="949896" y="1700808"/>
              <a:ext cx="9168620" cy="468051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833724"/>
                    <a:gridCol w="1833724"/>
                    <a:gridCol w="1833724"/>
                    <a:gridCol w="1833724"/>
                    <a:gridCol w="1833724"/>
                  </a:tblGrid>
                  <a:tr h="81407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2296" marR="82296" anchor="ctr">
                        <a:blipFill rotWithShape="1">
                          <a:blip r:embed="rId3"/>
                          <a:stretch>
                            <a:fillRect l="-332" r="-399668" b="-47686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2296" marR="82296" anchor="ctr">
                        <a:blipFill rotWithShape="1">
                          <a:blip r:embed="rId3"/>
                          <a:stretch>
                            <a:fillRect l="-100332" r="-299668" b="-47686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700" spc="165" dirty="0" smtClean="0"/>
                            <a:t>→</a:t>
                          </a:r>
                          <a:endParaRPr lang="en-US" sz="2700" dirty="0" smtClean="0">
                            <a:solidFill>
                              <a:schemeClr val="bg1"/>
                            </a:solidFill>
                            <a:latin typeface="DejaVu Sans"/>
                            <a:cs typeface="DejaVu Sans"/>
                          </a:endParaRPr>
                        </a:p>
                      </a:txBody>
                      <a:tcPr marL="82296" marR="82296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2296" marR="82296" anchor="ctr">
                        <a:blipFill rotWithShape="1">
                          <a:blip r:embed="rId3"/>
                          <a:stretch>
                            <a:fillRect l="-300000" r="-100000" b="-47686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2296" marR="82296" anchor="ctr">
                        <a:blipFill rotWithShape="1">
                          <a:blip r:embed="rId3"/>
                          <a:stretch>
                            <a:fillRect l="-400000" b="-476866"/>
                          </a:stretch>
                        </a:blipFill>
                      </a:tcPr>
                    </a:tc>
                  </a:tr>
                  <a:tr h="58262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2296" marR="82296" anchor="ctr">
                        <a:blipFill rotWithShape="1">
                          <a:blip r:embed="rId3"/>
                          <a:stretch>
                            <a:fillRect l="-332" t="-141053" r="-399668" b="-57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2296" marR="82296" anchor="ctr">
                        <a:blipFill rotWithShape="1">
                          <a:blip r:embed="rId3"/>
                          <a:stretch>
                            <a:fillRect l="-100332" t="-141053" r="-299668" b="-57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100" spc="165" dirty="0" smtClean="0"/>
                            <a:t>→</a:t>
                          </a:r>
                          <a:endParaRPr lang="en-US" sz="2100" dirty="0" smtClean="0">
                            <a:latin typeface="DejaVu Sans"/>
                            <a:cs typeface="DejaVu Sans"/>
                          </a:endParaRPr>
                        </a:p>
                      </a:txBody>
                      <a:tcPr marL="82296" marR="82296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2296" marR="82296" anchor="ctr">
                        <a:blipFill rotWithShape="1">
                          <a:blip r:embed="rId3"/>
                          <a:stretch>
                            <a:fillRect l="-300000" t="-141053" r="-100000" b="-57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2296" marR="82296" anchor="ctr">
                        <a:blipFill rotWithShape="1">
                          <a:blip r:embed="rId3"/>
                          <a:stretch>
                            <a:fillRect l="-400000" t="-141053" b="-572632"/>
                          </a:stretch>
                        </a:blipFill>
                      </a:tcPr>
                    </a:tc>
                  </a:tr>
                  <a:tr h="58262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2296" marR="82296" anchor="ctr">
                        <a:blipFill rotWithShape="1">
                          <a:blip r:embed="rId3"/>
                          <a:stretch>
                            <a:fillRect l="-332" t="-238542" r="-399668" b="-46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2296" marR="82296" anchor="ctr">
                        <a:blipFill rotWithShape="1">
                          <a:blip r:embed="rId3"/>
                          <a:stretch>
                            <a:fillRect l="-100332" t="-238542" r="-299668" b="-46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100" spc="165" dirty="0" smtClean="0"/>
                            <a:t>→</a:t>
                          </a:r>
                          <a:endParaRPr lang="en-US" sz="2100" dirty="0" smtClean="0">
                            <a:latin typeface="DejaVu Sans"/>
                            <a:cs typeface="DejaVu Sans"/>
                          </a:endParaRPr>
                        </a:p>
                      </a:txBody>
                      <a:tcPr marL="82296" marR="82296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2296" marR="82296" anchor="ctr">
                        <a:blipFill rotWithShape="1">
                          <a:blip r:embed="rId3"/>
                          <a:stretch>
                            <a:fillRect l="-300000" t="-238542" r="-100000" b="-46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100" dirty="0" smtClean="0"/>
                            <a:t>4</a:t>
                          </a:r>
                          <a:endParaRPr lang="en-US" sz="2100" dirty="0"/>
                        </a:p>
                      </a:txBody>
                      <a:tcPr marL="82296" marR="82296" anchor="ctr"/>
                    </a:tc>
                  </a:tr>
                  <a:tr h="58262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2296" marR="82296" anchor="ctr">
                        <a:blipFill rotWithShape="1">
                          <a:blip r:embed="rId3"/>
                          <a:stretch>
                            <a:fillRect l="-332" t="-342105" r="-399668" b="-371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2296" marR="82296" anchor="ctr">
                        <a:blipFill rotWithShape="1">
                          <a:blip r:embed="rId3"/>
                          <a:stretch>
                            <a:fillRect l="-100332" t="-342105" r="-299668" b="-371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100" spc="165" dirty="0" smtClean="0"/>
                            <a:t>→</a:t>
                          </a:r>
                          <a:endParaRPr lang="en-US" sz="2100" dirty="0" smtClean="0">
                            <a:latin typeface="DejaVu Sans"/>
                            <a:cs typeface="DejaVu Sans"/>
                          </a:endParaRPr>
                        </a:p>
                      </a:txBody>
                      <a:tcPr marL="82296" marR="82296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2296" marR="82296" anchor="ctr">
                        <a:blipFill rotWithShape="1">
                          <a:blip r:embed="rId3"/>
                          <a:stretch>
                            <a:fillRect l="-300000" t="-342105" r="-100000" b="-371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100" dirty="0" smtClean="0"/>
                            <a:t>-1</a:t>
                          </a:r>
                          <a:endParaRPr lang="en-US" sz="2100" dirty="0"/>
                        </a:p>
                      </a:txBody>
                      <a:tcPr marL="82296" marR="82296" anchor="ctr"/>
                    </a:tc>
                  </a:tr>
                  <a:tr h="58262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2296" marR="82296" anchor="ctr">
                        <a:blipFill rotWithShape="1">
                          <a:blip r:embed="rId3"/>
                          <a:stretch>
                            <a:fillRect l="-332" t="-437500" r="-399668" b="-2677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2296" marR="82296" anchor="ctr">
                        <a:blipFill rotWithShape="1">
                          <a:blip r:embed="rId3"/>
                          <a:stretch>
                            <a:fillRect l="-100332" t="-437500" r="-299668" b="-2677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100" spc="165" dirty="0" smtClean="0"/>
                            <a:t>→</a:t>
                          </a:r>
                          <a:endParaRPr lang="en-US" sz="2100" dirty="0" smtClean="0">
                            <a:latin typeface="DejaVu Sans"/>
                            <a:cs typeface="DejaVu Sans"/>
                          </a:endParaRPr>
                        </a:p>
                      </a:txBody>
                      <a:tcPr marL="82296" marR="82296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2296" marR="82296" anchor="ctr">
                        <a:blipFill rotWithShape="1">
                          <a:blip r:embed="rId3"/>
                          <a:stretch>
                            <a:fillRect l="-300000" t="-437500" r="-100000" b="-2677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100" dirty="0" smtClean="0"/>
                            <a:t>-1</a:t>
                          </a:r>
                          <a:endParaRPr lang="en-US" sz="2100" dirty="0"/>
                        </a:p>
                      </a:txBody>
                      <a:tcPr marL="82296" marR="82296" anchor="ctr"/>
                    </a:tc>
                  </a:tr>
                  <a:tr h="95334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2296" marR="82296" anchor="ctr">
                        <a:blipFill rotWithShape="1">
                          <a:blip r:embed="rId3"/>
                          <a:stretch>
                            <a:fillRect l="-332" t="-330769" r="-399668" b="-647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2296" marR="82296" anchor="ctr">
                        <a:blipFill rotWithShape="1">
                          <a:blip r:embed="rId3"/>
                          <a:stretch>
                            <a:fillRect l="-100332" t="-330769" r="-299668" b="-647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100" spc="165" dirty="0" smtClean="0"/>
                            <a:t>→</a:t>
                          </a:r>
                          <a:endParaRPr lang="en-US" sz="2100" dirty="0" smtClean="0">
                            <a:latin typeface="DejaVu Sans"/>
                            <a:cs typeface="DejaVu Sans"/>
                          </a:endParaRPr>
                        </a:p>
                      </a:txBody>
                      <a:tcPr marL="82296" marR="82296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2296" marR="82296" anchor="ctr">
                        <a:blipFill rotWithShape="1">
                          <a:blip r:embed="rId3"/>
                          <a:stretch>
                            <a:fillRect l="-300000" t="-330769" r="-100000" b="-647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100" dirty="0" smtClean="0"/>
                            <a:t>-1</a:t>
                          </a:r>
                          <a:endParaRPr lang="en-US" sz="2100" dirty="0"/>
                        </a:p>
                      </a:txBody>
                      <a:tcPr marL="82296" marR="82296" anchor="ctr"/>
                    </a:tc>
                  </a:tr>
                  <a:tr h="58262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2296" marR="82296" anchor="ctr">
                        <a:blipFill rotWithShape="1">
                          <a:blip r:embed="rId3"/>
                          <a:stretch>
                            <a:fillRect l="-332" t="-700000" r="-399668" b="-52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2296" marR="82296" anchor="ctr">
                        <a:blipFill rotWithShape="1">
                          <a:blip r:embed="rId3"/>
                          <a:stretch>
                            <a:fillRect l="-100332" t="-700000" r="-299668" b="-52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100" spc="165" dirty="0" smtClean="0"/>
                            <a:t>→</a:t>
                          </a:r>
                          <a:endParaRPr lang="en-US" sz="2100" dirty="0" smtClean="0">
                            <a:latin typeface="DejaVu Sans"/>
                            <a:cs typeface="DejaVu Sans"/>
                          </a:endParaRPr>
                        </a:p>
                      </a:txBody>
                      <a:tcPr marL="82296" marR="82296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2296" marR="82296" anchor="ctr">
                        <a:blipFill rotWithShape="1">
                          <a:blip r:embed="rId3"/>
                          <a:stretch>
                            <a:fillRect l="-300000" t="-700000" r="-100000" b="-52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2296" marR="82296" anchor="ctr">
                        <a:blipFill rotWithShape="1">
                          <a:blip r:embed="rId3"/>
                          <a:stretch>
                            <a:fillRect l="-400000" t="-700000" b="-5208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7380247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BCBB2DD-094D-419E-9B63-E481E650C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111" y="276482"/>
            <a:ext cx="9464040" cy="546466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tx2"/>
                </a:solidFill>
                <a:effectLst/>
                <a:latin typeface="+mn-lt"/>
              </a:rPr>
              <a:t>2.2 Complex Functions as Mappings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="" xmlns:a16="http://schemas.microsoft.com/office/drawing/2014/main" id="{A76351EB-9639-4374-BB0D-1B602A82261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29817" y="836712"/>
                <a:ext cx="10585176" cy="5845034"/>
              </a:xfrm>
            </p:spPr>
            <p:txBody>
              <a:bodyPr>
                <a:noAutofit/>
              </a:bodyPr>
              <a:lstStyle/>
              <a:p>
                <a:pPr algn="just">
                  <a:lnSpc>
                    <a:spcPct val="120000"/>
                  </a:lnSpc>
                </a:pPr>
                <a:r>
                  <a:rPr lang="en-US" sz="2400" dirty="0" smtClean="0"/>
                  <a:t>Properties of a real-valued function of a real variable are often exhibited by the graph of the function. But when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/>
                      </a:rPr>
                      <m:t>𝑤</m:t>
                    </m:r>
                    <m:r>
                      <a:rPr lang="en-US" sz="2400" i="1" dirty="0" smtClean="0">
                        <a:latin typeface="Cambria Math"/>
                      </a:rPr>
                      <m:t>=</m:t>
                    </m:r>
                    <m:r>
                      <a:rPr lang="en-US" sz="2400" i="1" dirty="0" smtClean="0">
                        <a:latin typeface="Cambria Math"/>
                      </a:rPr>
                      <m:t>𝑓</m:t>
                    </m:r>
                    <m:r>
                      <a:rPr lang="en-US" sz="2400" i="1" dirty="0" smtClean="0">
                        <a:latin typeface="Cambria Math"/>
                      </a:rPr>
                      <m:t>(</m:t>
                    </m:r>
                    <m:r>
                      <a:rPr lang="en-US" sz="2400" i="1" dirty="0" smtClean="0">
                        <a:latin typeface="Cambria Math"/>
                      </a:rPr>
                      <m:t>𝑧</m:t>
                    </m:r>
                    <m:r>
                      <a:rPr lang="en-US" sz="2400" i="1" dirty="0" smtClean="0">
                        <a:latin typeface="Cambria Math"/>
                      </a:rPr>
                      <m:t>), </m:t>
                    </m:r>
                  </m:oMath>
                </a14:m>
                <a:r>
                  <a:rPr lang="en-US" sz="2400" dirty="0"/>
                  <a:t>where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/>
                      </a:rPr>
                      <m:t>𝑧</m:t>
                    </m:r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/>
                      </a:rPr>
                      <m:t>𝑤</m:t>
                    </m:r>
                  </m:oMath>
                </a14:m>
                <a:r>
                  <a:rPr lang="en-US" sz="2400" dirty="0"/>
                  <a:t> are complex, no such convenient graphical representation is available because each of the numbers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/>
                      </a:rPr>
                      <m:t>𝑧</m:t>
                    </m:r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/>
                      </a:rPr>
                      <m:t>𝑤</m:t>
                    </m:r>
                  </m:oMath>
                </a14:m>
                <a:r>
                  <a:rPr lang="en-US" sz="2400" dirty="0"/>
                  <a:t> is located in a plane rather than a line</a:t>
                </a:r>
                <a:r>
                  <a:rPr lang="en-US" sz="2400" dirty="0" smtClean="0"/>
                  <a:t>.</a:t>
                </a:r>
              </a:p>
              <a:p>
                <a:pPr algn="just">
                  <a:lnSpc>
                    <a:spcPct val="120000"/>
                  </a:lnSpc>
                </a:pPr>
                <a:endParaRPr lang="en-US" sz="200" dirty="0" smtClean="0"/>
              </a:p>
              <a:p>
                <a:pPr algn="just">
                  <a:lnSpc>
                    <a:spcPct val="120000"/>
                  </a:lnSpc>
                </a:pPr>
                <a:r>
                  <a:rPr lang="en-US" sz="2400" dirty="0" smtClean="0"/>
                  <a:t>The </a:t>
                </a:r>
                <a:r>
                  <a:rPr lang="en-US" sz="2400" dirty="0"/>
                  <a:t>concept of a complex mapping provides an alternative </a:t>
                </a:r>
                <a:r>
                  <a:rPr lang="en-US" sz="2400" dirty="0" smtClean="0"/>
                  <a:t>way of giving a </a:t>
                </a:r>
                <a:r>
                  <a:rPr lang="en-US" sz="2400" dirty="0"/>
                  <a:t>geometric representation of a complex function.</a:t>
                </a:r>
                <a:r>
                  <a:rPr lang="en-US" sz="2400" dirty="0" smtClean="0"/>
                  <a:t> </a:t>
                </a:r>
              </a:p>
              <a:p>
                <a:pPr algn="just">
                  <a:lnSpc>
                    <a:spcPct val="120000"/>
                  </a:lnSpc>
                </a:pPr>
                <a:endParaRPr lang="en-US" sz="200" dirty="0" smtClean="0"/>
              </a:p>
              <a:p>
                <a:pPr algn="just">
                  <a:lnSpc>
                    <a:spcPct val="120000"/>
                  </a:lnSpc>
                </a:pPr>
                <a:r>
                  <a:rPr lang="en-US" sz="2400" dirty="0" smtClean="0"/>
                  <a:t>The </a:t>
                </a:r>
                <a:r>
                  <a:rPr lang="en-US" sz="2400" dirty="0"/>
                  <a:t>basic idea is this. </a:t>
                </a:r>
                <a:r>
                  <a:rPr lang="en-US" sz="2400" dirty="0" smtClean="0"/>
                  <a:t>Every complex </a:t>
                </a:r>
                <a:r>
                  <a:rPr lang="en-US" sz="2400" dirty="0"/>
                  <a:t>function describes a correspondence between points </a:t>
                </a:r>
                <a:r>
                  <a:rPr lang="en-US" sz="2400" dirty="0" smtClean="0"/>
                  <a:t>in two </a:t>
                </a:r>
                <a:r>
                  <a:rPr lang="en-US" sz="2400" dirty="0"/>
                  <a:t>copies of the complex plane. </a:t>
                </a:r>
                <a:r>
                  <a:rPr lang="en-US" sz="2400" dirty="0" smtClean="0"/>
                  <a:t>Specifically</a:t>
                </a:r>
                <a:r>
                  <a:rPr lang="en-US" sz="2400" dirty="0"/>
                  <a:t>, the point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/>
                      </a:rPr>
                      <m:t>𝑧</m:t>
                    </m:r>
                    <m:r>
                      <a:rPr lang="en-US" sz="2400" i="1" dirty="0">
                        <a:latin typeface="Cambria Math"/>
                      </a:rPr>
                      <m:t>=(</m:t>
                    </m:r>
                    <m:r>
                      <a:rPr lang="en-US" sz="2400" i="1" dirty="0" err="1">
                        <a:latin typeface="Cambria Math"/>
                      </a:rPr>
                      <m:t>𝑥</m:t>
                    </m:r>
                    <m:r>
                      <a:rPr lang="en-US" sz="2400" i="1" dirty="0" err="1">
                        <a:latin typeface="Cambria Math"/>
                      </a:rPr>
                      <m:t>,</m:t>
                    </m:r>
                    <m:r>
                      <a:rPr lang="en-US" sz="2400" i="1" dirty="0" err="1">
                        <a:latin typeface="Cambria Math"/>
                      </a:rPr>
                      <m:t>𝑦</m:t>
                    </m:r>
                    <m:r>
                      <a:rPr lang="en-US" sz="2400" i="1" dirty="0">
                        <a:latin typeface="Cambria Math"/>
                      </a:rPr>
                      <m:t>)</m:t>
                    </m:r>
                  </m:oMath>
                </a14:m>
                <a:r>
                  <a:rPr lang="en-US" sz="2400" i="1" dirty="0"/>
                  <a:t> </a:t>
                </a:r>
                <a:r>
                  <a:rPr lang="en-US" sz="2400" dirty="0"/>
                  <a:t>in the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/>
                      </a:rPr>
                      <m:t>𝑧</m:t>
                    </m:r>
                  </m:oMath>
                </a14:m>
                <a:r>
                  <a:rPr lang="en-US" sz="2400" dirty="0"/>
                  <a:t>-plane is associated with </a:t>
                </a:r>
                <a:r>
                  <a:rPr lang="en-US" sz="2400" dirty="0" smtClean="0"/>
                  <a:t>the unique </a:t>
                </a:r>
                <a:r>
                  <a:rPr lang="en-US" sz="2400" dirty="0"/>
                  <a:t>point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/>
                      </a:rPr>
                      <m:t>𝑤</m:t>
                    </m:r>
                    <m:r>
                      <a:rPr lang="en-US" sz="2400" i="1" dirty="0">
                        <a:latin typeface="Cambria Math"/>
                      </a:rPr>
                      <m:t>=</m:t>
                    </m:r>
                    <m:r>
                      <a:rPr lang="en-US" sz="2400" i="1" dirty="0">
                        <a:latin typeface="Cambria Math"/>
                      </a:rPr>
                      <m:t>𝑓</m:t>
                    </m:r>
                    <m:r>
                      <a:rPr lang="en-US" sz="2400" i="1" dirty="0">
                        <a:latin typeface="Cambria Math"/>
                      </a:rPr>
                      <m:t>(</m:t>
                    </m:r>
                    <m:r>
                      <a:rPr lang="en-US" sz="2400" i="1" dirty="0">
                        <a:latin typeface="Cambria Math"/>
                      </a:rPr>
                      <m:t>𝑧</m:t>
                    </m:r>
                    <m:r>
                      <a:rPr lang="en-US" sz="2400" i="1" dirty="0">
                        <a:latin typeface="Cambria Math"/>
                      </a:rPr>
                      <m:t>)=(</m:t>
                    </m:r>
                    <m:r>
                      <a:rPr lang="en-US" sz="2400" i="1" dirty="0" err="1">
                        <a:latin typeface="Cambria Math"/>
                      </a:rPr>
                      <m:t>𝑢</m:t>
                    </m:r>
                    <m:r>
                      <a:rPr lang="en-US" sz="2400" i="1" dirty="0" err="1">
                        <a:latin typeface="Cambria Math"/>
                      </a:rPr>
                      <m:t>,</m:t>
                    </m:r>
                    <m:r>
                      <a:rPr lang="en-US" sz="2400" i="1" dirty="0" err="1">
                        <a:latin typeface="Cambria Math"/>
                      </a:rPr>
                      <m:t>𝑣</m:t>
                    </m:r>
                    <m:r>
                      <a:rPr lang="en-US" sz="2400" i="1" dirty="0">
                        <a:latin typeface="Cambria Math"/>
                      </a:rPr>
                      <m:t>)</m:t>
                    </m:r>
                  </m:oMath>
                </a14:m>
                <a:r>
                  <a:rPr lang="en-US" sz="2400" dirty="0" smtClean="0"/>
                  <a:t> </a:t>
                </a:r>
                <a:r>
                  <a:rPr lang="en-US" sz="2400" dirty="0"/>
                  <a:t>in the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/>
                      </a:rPr>
                      <m:t>𝑤</m:t>
                    </m:r>
                    <m:r>
                      <a:rPr lang="en-US" sz="2400" i="1" dirty="0" smtClean="0">
                        <a:latin typeface="Cambria Math"/>
                      </a:rPr>
                      <m:t>−</m:t>
                    </m:r>
                  </m:oMath>
                </a14:m>
                <a:r>
                  <a:rPr lang="en-US" sz="2400" dirty="0"/>
                  <a:t>plane. We use the alternative term </a:t>
                </a:r>
                <a:r>
                  <a:rPr lang="en-US" sz="2400" b="1" dirty="0"/>
                  <a:t>complex mapping </a:t>
                </a:r>
                <a:r>
                  <a:rPr lang="en-US" sz="2400" dirty="0" smtClean="0"/>
                  <a:t>in place </a:t>
                </a:r>
                <a:r>
                  <a:rPr lang="en-US" sz="2400" dirty="0"/>
                  <a:t>of “complex function” when considering the function as this correspondence </a:t>
                </a:r>
                <a:r>
                  <a:rPr lang="en-US" sz="2400" dirty="0" smtClean="0"/>
                  <a:t>between points </a:t>
                </a:r>
                <a:r>
                  <a:rPr lang="en-US" sz="2400" dirty="0"/>
                  <a:t>in the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/>
                      </a:rPr>
                      <m:t>𝑧</m:t>
                    </m:r>
                    <m:r>
                      <a:rPr lang="en-US" sz="2400" i="1" dirty="0" smtClean="0">
                        <a:latin typeface="Cambria Math"/>
                      </a:rPr>
                      <m:t>−</m:t>
                    </m:r>
                  </m:oMath>
                </a14:m>
                <a:r>
                  <a:rPr lang="en-US" sz="2400" dirty="0"/>
                  <a:t>plane and points in the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/>
                      </a:rPr>
                      <m:t>𝑤</m:t>
                    </m:r>
                    <m:r>
                      <a:rPr lang="en-US" sz="2400" i="1" dirty="0" smtClean="0">
                        <a:latin typeface="Cambria Math"/>
                      </a:rPr>
                      <m:t>−</m:t>
                    </m:r>
                  </m:oMath>
                </a14:m>
                <a:r>
                  <a:rPr lang="en-US" sz="2400" dirty="0" smtClean="0"/>
                  <a:t>plane.</a:t>
                </a:r>
              </a:p>
              <a:p>
                <a:pPr marL="0" indent="0" algn="just">
                  <a:lnSpc>
                    <a:spcPct val="120000"/>
                  </a:lnSpc>
                  <a:buNone/>
                </a:pPr>
                <a:endParaRPr lang="en-US" sz="2400" i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A76351EB-9639-4374-BB0D-1B602A82261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9816" y="836712"/>
                <a:ext cx="10585176" cy="5845034"/>
              </a:xfrm>
              <a:blipFill rotWithShape="1">
                <a:blip r:embed="rId2"/>
                <a:stretch>
                  <a:fillRect l="-806" t="-104" r="-8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824317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BCBB2DD-094D-419E-9B63-E481E650C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111" y="336104"/>
            <a:ext cx="9464040" cy="78864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tx2"/>
                </a:solidFill>
                <a:effectLst/>
                <a:latin typeface="+mn-lt"/>
              </a:rPr>
              <a:t>2.2 Complex Functions as Mappings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="" xmlns:a16="http://schemas.microsoft.com/office/drawing/2014/main" id="{A76351EB-9639-4374-BB0D-1B602A82261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30220" y="1124744"/>
                <a:ext cx="10375255" cy="5616624"/>
              </a:xfrm>
            </p:spPr>
            <p:txBody>
              <a:bodyPr>
                <a:noAutofit/>
              </a:bodyPr>
              <a:lstStyle/>
              <a:p>
                <a:pPr algn="just">
                  <a:lnSpc>
                    <a:spcPct val="120000"/>
                  </a:lnSpc>
                </a:pPr>
                <a:r>
                  <a:rPr lang="en-US" sz="2400" dirty="0" smtClean="0"/>
                  <a:t>In </a:t>
                </a:r>
                <a:r>
                  <a:rPr lang="en-US" sz="2400" dirty="0"/>
                  <a:t>order to create a geometric representation of a complex mapping, </a:t>
                </a:r>
                <a:r>
                  <a:rPr lang="en-US" sz="2400" dirty="0" smtClean="0"/>
                  <a:t>we begin </a:t>
                </a:r>
                <a:r>
                  <a:rPr lang="en-US" sz="2400" dirty="0"/>
                  <a:t>with two copies of the complex plane, the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/>
                      </a:rPr>
                      <m:t>𝑧</m:t>
                    </m:r>
                    <m:r>
                      <a:rPr lang="en-US" sz="2400" i="1" dirty="0" smtClean="0">
                        <a:latin typeface="Cambria Math"/>
                      </a:rPr>
                      <m:t>−</m:t>
                    </m:r>
                  </m:oMath>
                </a14:m>
                <a:r>
                  <a:rPr lang="en-US" sz="2400" dirty="0"/>
                  <a:t>plane and the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/>
                      </a:rPr>
                      <m:t>𝑤</m:t>
                    </m:r>
                    <m:r>
                      <a:rPr lang="en-US" sz="2400" i="1" dirty="0" smtClean="0">
                        <a:latin typeface="Cambria Math"/>
                      </a:rPr>
                      <m:t>−</m:t>
                    </m:r>
                  </m:oMath>
                </a14:m>
                <a:r>
                  <a:rPr lang="en-US" sz="2400" dirty="0"/>
                  <a:t>plane</a:t>
                </a:r>
                <a:r>
                  <a:rPr lang="en-US" sz="2400" dirty="0" smtClean="0"/>
                  <a:t>, drawn </a:t>
                </a:r>
                <a:r>
                  <a:rPr lang="en-US" sz="2400" dirty="0"/>
                  <a:t>either side-by-side or one above the other. </a:t>
                </a:r>
                <a:r>
                  <a:rPr lang="en-US" sz="2400" dirty="0" smtClean="0"/>
                  <a:t>A </a:t>
                </a:r>
                <a:r>
                  <a:rPr lang="en-US" sz="2400" dirty="0"/>
                  <a:t>complex mapping </a:t>
                </a:r>
                <a:r>
                  <a:rPr lang="en-US" sz="2400" dirty="0" smtClean="0"/>
                  <a:t>is represented by drawing </a:t>
                </a:r>
                <a:r>
                  <a:rPr lang="en-US" sz="2400" dirty="0"/>
                  <a:t>a set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/>
                      </a:rPr>
                      <m:t>𝑆</m:t>
                    </m:r>
                  </m:oMath>
                </a14:m>
                <a:r>
                  <a:rPr lang="en-US" sz="2400" i="1" dirty="0"/>
                  <a:t> </a:t>
                </a:r>
                <a:r>
                  <a:rPr lang="en-US" sz="2400" dirty="0"/>
                  <a:t>of points in the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/>
                      </a:rPr>
                      <m:t>𝑧</m:t>
                    </m:r>
                    <m:r>
                      <a:rPr lang="en-US" sz="2400" i="1" dirty="0" smtClean="0">
                        <a:latin typeface="Cambria Math"/>
                      </a:rPr>
                      <m:t>−</m:t>
                    </m:r>
                  </m:oMath>
                </a14:m>
                <a:r>
                  <a:rPr lang="en-US" sz="2400" dirty="0"/>
                  <a:t>plane and the </a:t>
                </a:r>
                <a:r>
                  <a:rPr lang="en-US" sz="2400" dirty="0" smtClean="0"/>
                  <a:t>corresponding set </a:t>
                </a:r>
                <a:r>
                  <a:rPr lang="en-US" sz="2400" dirty="0"/>
                  <a:t>of </a:t>
                </a:r>
                <a:r>
                  <a:rPr lang="en-US" sz="2400" dirty="0" smtClean="0"/>
                  <a:t>images </a:t>
                </a:r>
                <a:r>
                  <a:rPr lang="en-US" sz="2400" dirty="0"/>
                  <a:t>of the points in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/>
                      </a:rPr>
                      <m:t>𝑆</m:t>
                    </m:r>
                  </m:oMath>
                </a14:m>
                <a:r>
                  <a:rPr lang="en-US" sz="2400" i="1" dirty="0"/>
                  <a:t> </a:t>
                </a:r>
                <a:r>
                  <a:rPr lang="en-US" sz="2400" dirty="0"/>
                  <a:t>under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/>
                      </a:rPr>
                      <m:t>𝑓</m:t>
                    </m:r>
                  </m:oMath>
                </a14:m>
                <a:r>
                  <a:rPr lang="en-US" sz="2400" i="1" dirty="0"/>
                  <a:t> </a:t>
                </a:r>
                <a:r>
                  <a:rPr lang="en-US" sz="2400" dirty="0"/>
                  <a:t>in the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/>
                      </a:rPr>
                      <m:t>𝑤</m:t>
                    </m:r>
                    <m:r>
                      <a:rPr lang="en-US" sz="2400" i="1" dirty="0" smtClean="0">
                        <a:latin typeface="Cambria Math"/>
                      </a:rPr>
                      <m:t>−</m:t>
                    </m:r>
                  </m:oMath>
                </a14:m>
                <a:r>
                  <a:rPr lang="en-US" sz="2400" dirty="0"/>
                  <a:t>plane</a:t>
                </a:r>
                <a:r>
                  <a:rPr lang="en-US" sz="2400" dirty="0" smtClean="0"/>
                  <a:t>. </a:t>
                </a:r>
                <a:r>
                  <a:rPr lang="en-US" sz="2400" dirty="0"/>
                  <a:t>we denote set of images </a:t>
                </a:r>
                <a:r>
                  <a:rPr lang="en-US" sz="2400" dirty="0" smtClean="0"/>
                  <a:t>by </a:t>
                </a:r>
                <a:r>
                  <a:rPr lang="en-US" sz="2400" dirty="0"/>
                  <a:t>the symbol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dirty="0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sz="2400" i="1" dirty="0">
                            <a:latin typeface="Cambria Math"/>
                          </a:rPr>
                          <m:t>𝑆</m:t>
                        </m:r>
                      </m:e>
                      <m:sup>
                        <m:r>
                          <a:rPr lang="en-US" sz="2400" b="0" i="0" dirty="0" smtClean="0">
                            <a:latin typeface="Cambria Math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2400" dirty="0" smtClean="0"/>
                  <a:t>. </a:t>
                </a:r>
              </a:p>
              <a:p>
                <a:pPr algn="just">
                  <a:lnSpc>
                    <a:spcPct val="120000"/>
                  </a:lnSpc>
                </a:pPr>
                <a:r>
                  <a:rPr lang="en-US" sz="2400" dirty="0" smtClean="0"/>
                  <a:t>For a simple complex </a:t>
                </a:r>
                <a:r>
                  <a:rPr lang="en-US" sz="2400" dirty="0"/>
                  <a:t>function, the manner in which the complex plane is mapped </a:t>
                </a:r>
                <a:r>
                  <a:rPr lang="en-US" sz="2400" dirty="0" smtClean="0"/>
                  <a:t>might be </a:t>
                </a:r>
                <a:r>
                  <a:rPr lang="en-US" sz="2400" dirty="0"/>
                  <a:t>evident after analyzing the image of a single set, but for most functions </a:t>
                </a:r>
                <a:r>
                  <a:rPr lang="en-US" sz="2400" dirty="0" smtClean="0"/>
                  <a:t>an understanding </a:t>
                </a:r>
                <a:r>
                  <a:rPr lang="en-US" sz="2400" dirty="0"/>
                  <a:t>of the mapping is obtained </a:t>
                </a:r>
                <a:r>
                  <a:rPr lang="en-US" sz="2400" dirty="0" smtClean="0"/>
                  <a:t>only after </a:t>
                </a:r>
                <a:r>
                  <a:rPr lang="en-US" sz="2400" dirty="0"/>
                  <a:t>looking at the images of </a:t>
                </a:r>
                <a:r>
                  <a:rPr lang="en-US" sz="2400" dirty="0" smtClean="0"/>
                  <a:t>a variety of </a:t>
                </a:r>
                <a:r>
                  <a:rPr lang="en-US" sz="2400" dirty="0"/>
                  <a:t>sets.</a:t>
                </a:r>
              </a:p>
              <a:p>
                <a:pPr marL="0" indent="0" algn="just">
                  <a:lnSpc>
                    <a:spcPct val="120000"/>
                  </a:lnSpc>
                  <a:buNone/>
                </a:pPr>
                <a:endParaRPr lang="en-US" sz="2400" i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A76351EB-9639-4374-BB0D-1B602A82261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9816" y="1124744"/>
                <a:ext cx="10375255" cy="5616624"/>
              </a:xfrm>
              <a:blipFill rotWithShape="1">
                <a:blip r:embed="rId2"/>
                <a:stretch>
                  <a:fillRect l="-823" t="-109" r="-8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206218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Line 4"/>
          <p:cNvSpPr>
            <a:spLocks noChangeShapeType="1"/>
          </p:cNvSpPr>
          <p:nvPr/>
        </p:nvSpPr>
        <p:spPr bwMode="auto">
          <a:xfrm>
            <a:off x="321880" y="1648906"/>
            <a:ext cx="281178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arrow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" name="Line 5"/>
          <p:cNvSpPr>
            <a:spLocks noChangeShapeType="1"/>
          </p:cNvSpPr>
          <p:nvPr/>
        </p:nvSpPr>
        <p:spPr bwMode="auto">
          <a:xfrm>
            <a:off x="4236051" y="1648906"/>
            <a:ext cx="246888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arrow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" name="AutoShape 6"/>
          <p:cNvSpPr>
            <a:spLocks/>
          </p:cNvSpPr>
          <p:nvPr/>
        </p:nvSpPr>
        <p:spPr bwMode="auto">
          <a:xfrm rot="5400000">
            <a:off x="1438211" y="1286956"/>
            <a:ext cx="304800" cy="1028700"/>
          </a:xfrm>
          <a:prstGeom prst="rightBrace">
            <a:avLst>
              <a:gd name="adj1" fmla="val 31250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" name="AutoShape 7"/>
          <p:cNvSpPr>
            <a:spLocks/>
          </p:cNvSpPr>
          <p:nvPr/>
        </p:nvSpPr>
        <p:spPr bwMode="auto">
          <a:xfrm rot="5400000">
            <a:off x="5318091" y="1115506"/>
            <a:ext cx="304800" cy="1371600"/>
          </a:xfrm>
          <a:prstGeom prst="rightBrace">
            <a:avLst>
              <a:gd name="adj1" fmla="val 41667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 Box 8"/>
              <p:cNvSpPr txBox="1">
                <a:spLocks noChangeArrowheads="1"/>
              </p:cNvSpPr>
              <p:nvPr/>
            </p:nvSpPr>
            <p:spPr bwMode="auto">
              <a:xfrm>
                <a:off x="1029041" y="1954516"/>
                <a:ext cx="1184363" cy="46166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2400" dirty="0" smtClean="0">
                    <a:sym typeface="Symbol" pitchFamily="18" charset="2"/>
                  </a:rPr>
                  <a:t>Dom(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/>
                        <a:sym typeface="Symbol" pitchFamily="18" charset="2"/>
                      </a:rPr>
                      <m:t>𝑓</m:t>
                    </m:r>
                  </m:oMath>
                </a14:m>
                <a:r>
                  <a:rPr lang="en-US" sz="2400" dirty="0" smtClean="0">
                    <a:sym typeface="Symbol" pitchFamily="18" charset="2"/>
                  </a:rPr>
                  <a:t>)</a:t>
                </a:r>
                <a:endParaRPr lang="en-US" sz="2400" dirty="0"/>
              </a:p>
            </p:txBody>
          </p:sp>
        </mc:Choice>
        <mc:Fallback xmlns="">
          <p:sp>
            <p:nvSpPr>
              <p:cNvPr id="9" name="Text 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143375" y="1953707"/>
                <a:ext cx="1145891" cy="461665"/>
              </a:xfrm>
              <a:prstGeom prst="rect">
                <a:avLst/>
              </a:prstGeom>
              <a:blipFill rotWithShape="1">
                <a:blip r:embed="rId2"/>
                <a:stretch>
                  <a:fillRect l="-8511" t="-10526" r="-6915" b="-28947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 Box 9"/>
              <p:cNvSpPr txBox="1">
                <a:spLocks noChangeArrowheads="1"/>
              </p:cNvSpPr>
              <p:nvPr/>
            </p:nvSpPr>
            <p:spPr bwMode="auto">
              <a:xfrm>
                <a:off x="4821348" y="1876083"/>
                <a:ext cx="1482383" cy="46166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sz="2400" dirty="0" smtClean="0">
                    <a:sym typeface="Symbol" pitchFamily="18" charset="2"/>
                  </a:rPr>
                  <a:t>Range (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/>
                        <a:sym typeface="Symbol" pitchFamily="18" charset="2"/>
                      </a:rPr>
                      <m:t>𝑓</m:t>
                    </m:r>
                  </m:oMath>
                </a14:m>
                <a:r>
                  <a:rPr lang="en-US" sz="2400" dirty="0" smtClean="0">
                    <a:sym typeface="Symbol" pitchFamily="18" charset="2"/>
                  </a:rPr>
                  <a:t>)</a:t>
                </a:r>
                <a:endParaRPr lang="en-US" sz="2400" dirty="0">
                  <a:sym typeface="Symbol" pitchFamily="18" charset="2"/>
                </a:endParaRPr>
              </a:p>
            </p:txBody>
          </p:sp>
        </mc:Choice>
        <mc:Fallback xmlns="">
          <p:sp>
            <p:nvSpPr>
              <p:cNvPr id="10" name="Text 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357049" y="1875274"/>
                <a:ext cx="1647092" cy="461665"/>
              </a:xfrm>
              <a:prstGeom prst="rect">
                <a:avLst/>
              </a:prstGeom>
              <a:blipFill rotWithShape="1">
                <a:blip r:embed="rId3"/>
                <a:stretch>
                  <a:fillRect l="-5926" t="-10667" b="-30667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Freeform 11"/>
          <p:cNvSpPr>
            <a:spLocks/>
          </p:cNvSpPr>
          <p:nvPr/>
        </p:nvSpPr>
        <p:spPr bwMode="auto">
          <a:xfrm>
            <a:off x="1419161" y="505906"/>
            <a:ext cx="4114800" cy="1066800"/>
          </a:xfrm>
          <a:custGeom>
            <a:avLst/>
            <a:gdLst>
              <a:gd name="T0" fmla="*/ 0 w 2880"/>
              <a:gd name="T1" fmla="*/ 672 h 672"/>
              <a:gd name="T2" fmla="*/ 1536 w 2880"/>
              <a:gd name="T3" fmla="*/ 0 h 672"/>
              <a:gd name="T4" fmla="*/ 2880 w 2880"/>
              <a:gd name="T5" fmla="*/ 672 h 6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880" h="672">
                <a:moveTo>
                  <a:pt x="0" y="672"/>
                </a:moveTo>
                <a:cubicBezTo>
                  <a:pt x="528" y="336"/>
                  <a:pt x="1056" y="0"/>
                  <a:pt x="1536" y="0"/>
                </a:cubicBezTo>
                <a:cubicBezTo>
                  <a:pt x="2016" y="0"/>
                  <a:pt x="2656" y="560"/>
                  <a:pt x="2880" y="672"/>
                </a:cubicBezTo>
              </a:path>
            </a:pathLst>
          </a:custGeom>
          <a:noFill/>
          <a:ln w="28575" cmpd="sng">
            <a:solidFill>
              <a:schemeClr val="tx1"/>
            </a:solidFill>
            <a:round/>
            <a:headEnd type="none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 Box 12"/>
              <p:cNvSpPr txBox="1">
                <a:spLocks noChangeArrowheads="1"/>
              </p:cNvSpPr>
              <p:nvPr/>
            </p:nvSpPr>
            <p:spPr bwMode="auto">
              <a:xfrm>
                <a:off x="3407981" y="506715"/>
                <a:ext cx="548640" cy="51911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latin typeface="Cambria Math"/>
                        </a:rPr>
                        <m:t>𝑓</m:t>
                      </m:r>
                    </m:oMath>
                  </m:oMathPara>
                </a14:m>
                <a:endParaRPr lang="en-US" sz="2800" i="1" dirty="0"/>
              </a:p>
            </p:txBody>
          </p:sp>
        </mc:Choice>
        <mc:Fallback xmlns="">
          <p:sp>
            <p:nvSpPr>
              <p:cNvPr id="12" name="Text 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786645" y="505906"/>
                <a:ext cx="609600" cy="519113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Line 3"/>
          <p:cNvSpPr>
            <a:spLocks noChangeShapeType="1"/>
          </p:cNvSpPr>
          <p:nvPr/>
        </p:nvSpPr>
        <p:spPr bwMode="auto">
          <a:xfrm>
            <a:off x="4578951" y="4536930"/>
            <a:ext cx="267462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" name="Line 4"/>
          <p:cNvSpPr>
            <a:spLocks noChangeShapeType="1"/>
          </p:cNvSpPr>
          <p:nvPr/>
        </p:nvSpPr>
        <p:spPr bwMode="auto">
          <a:xfrm>
            <a:off x="5813391" y="3012930"/>
            <a:ext cx="0" cy="2971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" name="Line 5"/>
          <p:cNvSpPr>
            <a:spLocks noChangeShapeType="1"/>
          </p:cNvSpPr>
          <p:nvPr/>
        </p:nvSpPr>
        <p:spPr bwMode="auto">
          <a:xfrm>
            <a:off x="7870791" y="4536930"/>
            <a:ext cx="267462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" name="Line 6"/>
          <p:cNvSpPr>
            <a:spLocks noChangeShapeType="1"/>
          </p:cNvSpPr>
          <p:nvPr/>
        </p:nvSpPr>
        <p:spPr bwMode="auto">
          <a:xfrm>
            <a:off x="9105231" y="3012930"/>
            <a:ext cx="0" cy="2971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" name="Freeform 7"/>
          <p:cNvSpPr>
            <a:spLocks/>
          </p:cNvSpPr>
          <p:nvPr/>
        </p:nvSpPr>
        <p:spPr bwMode="auto">
          <a:xfrm>
            <a:off x="5093301" y="3724130"/>
            <a:ext cx="1600200" cy="1625600"/>
          </a:xfrm>
          <a:custGeom>
            <a:avLst/>
            <a:gdLst>
              <a:gd name="T0" fmla="*/ 456 w 1120"/>
              <a:gd name="T1" fmla="*/ 32 h 1024"/>
              <a:gd name="T2" fmla="*/ 288 w 1120"/>
              <a:gd name="T3" fmla="*/ 280 h 1024"/>
              <a:gd name="T4" fmla="*/ 264 w 1120"/>
              <a:gd name="T5" fmla="*/ 288 h 1024"/>
              <a:gd name="T6" fmla="*/ 104 w 1120"/>
              <a:gd name="T7" fmla="*/ 304 h 1024"/>
              <a:gd name="T8" fmla="*/ 0 w 1120"/>
              <a:gd name="T9" fmla="*/ 464 h 1024"/>
              <a:gd name="T10" fmla="*/ 16 w 1120"/>
              <a:gd name="T11" fmla="*/ 704 h 1024"/>
              <a:gd name="T12" fmla="*/ 120 w 1120"/>
              <a:gd name="T13" fmla="*/ 768 h 1024"/>
              <a:gd name="T14" fmla="*/ 184 w 1120"/>
              <a:gd name="T15" fmla="*/ 816 h 1024"/>
              <a:gd name="T16" fmla="*/ 400 w 1120"/>
              <a:gd name="T17" fmla="*/ 856 h 1024"/>
              <a:gd name="T18" fmla="*/ 544 w 1120"/>
              <a:gd name="T19" fmla="*/ 928 h 1024"/>
              <a:gd name="T20" fmla="*/ 616 w 1120"/>
              <a:gd name="T21" fmla="*/ 976 h 1024"/>
              <a:gd name="T22" fmla="*/ 696 w 1120"/>
              <a:gd name="T23" fmla="*/ 1024 h 1024"/>
              <a:gd name="T24" fmla="*/ 800 w 1120"/>
              <a:gd name="T25" fmla="*/ 1016 h 1024"/>
              <a:gd name="T26" fmla="*/ 904 w 1120"/>
              <a:gd name="T27" fmla="*/ 944 h 1024"/>
              <a:gd name="T28" fmla="*/ 1088 w 1120"/>
              <a:gd name="T29" fmla="*/ 720 h 1024"/>
              <a:gd name="T30" fmla="*/ 1120 w 1120"/>
              <a:gd name="T31" fmla="*/ 568 h 1024"/>
              <a:gd name="T32" fmla="*/ 1088 w 1120"/>
              <a:gd name="T33" fmla="*/ 200 h 1024"/>
              <a:gd name="T34" fmla="*/ 1056 w 1120"/>
              <a:gd name="T35" fmla="*/ 64 h 1024"/>
              <a:gd name="T36" fmla="*/ 1048 w 1120"/>
              <a:gd name="T37" fmla="*/ 40 h 1024"/>
              <a:gd name="T38" fmla="*/ 968 w 1120"/>
              <a:gd name="T39" fmla="*/ 16 h 1024"/>
              <a:gd name="T40" fmla="*/ 896 w 1120"/>
              <a:gd name="T41" fmla="*/ 24 h 1024"/>
              <a:gd name="T42" fmla="*/ 784 w 1120"/>
              <a:gd name="T43" fmla="*/ 120 h 1024"/>
              <a:gd name="T44" fmla="*/ 608 w 1120"/>
              <a:gd name="T45" fmla="*/ 88 h 1024"/>
              <a:gd name="T46" fmla="*/ 568 w 1120"/>
              <a:gd name="T47" fmla="*/ 48 h 1024"/>
              <a:gd name="T48" fmla="*/ 552 w 1120"/>
              <a:gd name="T49" fmla="*/ 24 h 1024"/>
              <a:gd name="T50" fmla="*/ 504 w 1120"/>
              <a:gd name="T51" fmla="*/ 8 h 1024"/>
              <a:gd name="T52" fmla="*/ 456 w 1120"/>
              <a:gd name="T53" fmla="*/ 32 h 10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120" h="1024">
                <a:moveTo>
                  <a:pt x="456" y="32"/>
                </a:moveTo>
                <a:cubicBezTo>
                  <a:pt x="410" y="124"/>
                  <a:pt x="350" y="197"/>
                  <a:pt x="288" y="280"/>
                </a:cubicBezTo>
                <a:cubicBezTo>
                  <a:pt x="283" y="287"/>
                  <a:pt x="272" y="287"/>
                  <a:pt x="264" y="288"/>
                </a:cubicBezTo>
                <a:cubicBezTo>
                  <a:pt x="211" y="295"/>
                  <a:pt x="157" y="299"/>
                  <a:pt x="104" y="304"/>
                </a:cubicBezTo>
                <a:cubicBezTo>
                  <a:pt x="52" y="339"/>
                  <a:pt x="19" y="406"/>
                  <a:pt x="0" y="464"/>
                </a:cubicBezTo>
                <a:cubicBezTo>
                  <a:pt x="5" y="544"/>
                  <a:pt x="4" y="625"/>
                  <a:pt x="16" y="704"/>
                </a:cubicBezTo>
                <a:cubicBezTo>
                  <a:pt x="21" y="739"/>
                  <a:pt x="97" y="754"/>
                  <a:pt x="120" y="768"/>
                </a:cubicBezTo>
                <a:cubicBezTo>
                  <a:pt x="143" y="782"/>
                  <a:pt x="158" y="810"/>
                  <a:pt x="184" y="816"/>
                </a:cubicBezTo>
                <a:cubicBezTo>
                  <a:pt x="255" y="834"/>
                  <a:pt x="330" y="833"/>
                  <a:pt x="400" y="856"/>
                </a:cubicBezTo>
                <a:cubicBezTo>
                  <a:pt x="451" y="873"/>
                  <a:pt x="499" y="898"/>
                  <a:pt x="544" y="928"/>
                </a:cubicBezTo>
                <a:cubicBezTo>
                  <a:pt x="569" y="945"/>
                  <a:pt x="587" y="966"/>
                  <a:pt x="616" y="976"/>
                </a:cubicBezTo>
                <a:cubicBezTo>
                  <a:pt x="643" y="1003"/>
                  <a:pt x="666" y="1004"/>
                  <a:pt x="696" y="1024"/>
                </a:cubicBezTo>
                <a:cubicBezTo>
                  <a:pt x="731" y="1021"/>
                  <a:pt x="766" y="1022"/>
                  <a:pt x="800" y="1016"/>
                </a:cubicBezTo>
                <a:cubicBezTo>
                  <a:pt x="845" y="1008"/>
                  <a:pt x="861" y="958"/>
                  <a:pt x="904" y="944"/>
                </a:cubicBezTo>
                <a:cubicBezTo>
                  <a:pt x="1005" y="869"/>
                  <a:pt x="1015" y="811"/>
                  <a:pt x="1088" y="720"/>
                </a:cubicBezTo>
                <a:cubicBezTo>
                  <a:pt x="1105" y="668"/>
                  <a:pt x="1113" y="624"/>
                  <a:pt x="1120" y="568"/>
                </a:cubicBezTo>
                <a:cubicBezTo>
                  <a:pt x="1114" y="376"/>
                  <a:pt x="1114" y="344"/>
                  <a:pt x="1088" y="200"/>
                </a:cubicBezTo>
                <a:cubicBezTo>
                  <a:pt x="1079" y="152"/>
                  <a:pt x="1071" y="110"/>
                  <a:pt x="1056" y="64"/>
                </a:cubicBezTo>
                <a:cubicBezTo>
                  <a:pt x="1053" y="56"/>
                  <a:pt x="1056" y="43"/>
                  <a:pt x="1048" y="40"/>
                </a:cubicBezTo>
                <a:cubicBezTo>
                  <a:pt x="1021" y="31"/>
                  <a:pt x="995" y="25"/>
                  <a:pt x="968" y="16"/>
                </a:cubicBezTo>
                <a:cubicBezTo>
                  <a:pt x="944" y="19"/>
                  <a:pt x="919" y="16"/>
                  <a:pt x="896" y="24"/>
                </a:cubicBezTo>
                <a:cubicBezTo>
                  <a:pt x="845" y="41"/>
                  <a:pt x="825" y="92"/>
                  <a:pt x="784" y="120"/>
                </a:cubicBezTo>
                <a:cubicBezTo>
                  <a:pt x="697" y="115"/>
                  <a:pt x="667" y="127"/>
                  <a:pt x="608" y="88"/>
                </a:cubicBezTo>
                <a:cubicBezTo>
                  <a:pt x="565" y="24"/>
                  <a:pt x="621" y="101"/>
                  <a:pt x="568" y="48"/>
                </a:cubicBezTo>
                <a:cubicBezTo>
                  <a:pt x="561" y="41"/>
                  <a:pt x="560" y="29"/>
                  <a:pt x="552" y="24"/>
                </a:cubicBezTo>
                <a:cubicBezTo>
                  <a:pt x="538" y="15"/>
                  <a:pt x="504" y="8"/>
                  <a:pt x="504" y="8"/>
                </a:cubicBezTo>
                <a:cubicBezTo>
                  <a:pt x="451" y="17"/>
                  <a:pt x="456" y="0"/>
                  <a:pt x="456" y="32"/>
                </a:cubicBezTo>
                <a:close/>
              </a:path>
            </a:pathLst>
          </a:custGeom>
          <a:solidFill>
            <a:schemeClr val="accent1">
              <a:alpha val="50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" name="Freeform 8"/>
          <p:cNvSpPr>
            <a:spLocks/>
          </p:cNvSpPr>
          <p:nvPr/>
        </p:nvSpPr>
        <p:spPr bwMode="auto">
          <a:xfrm>
            <a:off x="8236551" y="3653501"/>
            <a:ext cx="1965960" cy="2003425"/>
          </a:xfrm>
          <a:custGeom>
            <a:avLst/>
            <a:gdLst>
              <a:gd name="T0" fmla="*/ 432 w 1376"/>
              <a:gd name="T1" fmla="*/ 181 h 1262"/>
              <a:gd name="T2" fmla="*/ 408 w 1376"/>
              <a:gd name="T3" fmla="*/ 205 h 1262"/>
              <a:gd name="T4" fmla="*/ 400 w 1376"/>
              <a:gd name="T5" fmla="*/ 237 h 1262"/>
              <a:gd name="T6" fmla="*/ 136 w 1376"/>
              <a:gd name="T7" fmla="*/ 301 h 1262"/>
              <a:gd name="T8" fmla="*/ 0 w 1376"/>
              <a:gd name="T9" fmla="*/ 549 h 1262"/>
              <a:gd name="T10" fmla="*/ 16 w 1376"/>
              <a:gd name="T11" fmla="*/ 677 h 1262"/>
              <a:gd name="T12" fmla="*/ 80 w 1376"/>
              <a:gd name="T13" fmla="*/ 757 h 1262"/>
              <a:gd name="T14" fmla="*/ 152 w 1376"/>
              <a:gd name="T15" fmla="*/ 949 h 1262"/>
              <a:gd name="T16" fmla="*/ 392 w 1376"/>
              <a:gd name="T17" fmla="*/ 981 h 1262"/>
              <a:gd name="T18" fmla="*/ 544 w 1376"/>
              <a:gd name="T19" fmla="*/ 1133 h 1262"/>
              <a:gd name="T20" fmla="*/ 616 w 1376"/>
              <a:gd name="T21" fmla="*/ 1181 h 1262"/>
              <a:gd name="T22" fmla="*/ 752 w 1376"/>
              <a:gd name="T23" fmla="*/ 1261 h 1262"/>
              <a:gd name="T24" fmla="*/ 800 w 1376"/>
              <a:gd name="T25" fmla="*/ 1253 h 1262"/>
              <a:gd name="T26" fmla="*/ 824 w 1376"/>
              <a:gd name="T27" fmla="*/ 1213 h 1262"/>
              <a:gd name="T28" fmla="*/ 848 w 1376"/>
              <a:gd name="T29" fmla="*/ 1197 h 1262"/>
              <a:gd name="T30" fmla="*/ 896 w 1376"/>
              <a:gd name="T31" fmla="*/ 1085 h 1262"/>
              <a:gd name="T32" fmla="*/ 912 w 1376"/>
              <a:gd name="T33" fmla="*/ 925 h 1262"/>
              <a:gd name="T34" fmla="*/ 928 w 1376"/>
              <a:gd name="T35" fmla="*/ 877 h 1262"/>
              <a:gd name="T36" fmla="*/ 944 w 1376"/>
              <a:gd name="T37" fmla="*/ 789 h 1262"/>
              <a:gd name="T38" fmla="*/ 1160 w 1376"/>
              <a:gd name="T39" fmla="*/ 701 h 1262"/>
              <a:gd name="T40" fmla="*/ 1336 w 1376"/>
              <a:gd name="T41" fmla="*/ 589 h 1262"/>
              <a:gd name="T42" fmla="*/ 1376 w 1376"/>
              <a:gd name="T43" fmla="*/ 509 h 1262"/>
              <a:gd name="T44" fmla="*/ 1312 w 1376"/>
              <a:gd name="T45" fmla="*/ 469 h 1262"/>
              <a:gd name="T46" fmla="*/ 1288 w 1376"/>
              <a:gd name="T47" fmla="*/ 461 h 1262"/>
              <a:gd name="T48" fmla="*/ 1160 w 1376"/>
              <a:gd name="T49" fmla="*/ 469 h 1262"/>
              <a:gd name="T50" fmla="*/ 1096 w 1376"/>
              <a:gd name="T51" fmla="*/ 517 h 1262"/>
              <a:gd name="T52" fmla="*/ 968 w 1376"/>
              <a:gd name="T53" fmla="*/ 677 h 1262"/>
              <a:gd name="T54" fmla="*/ 888 w 1376"/>
              <a:gd name="T55" fmla="*/ 597 h 1262"/>
              <a:gd name="T56" fmla="*/ 856 w 1376"/>
              <a:gd name="T57" fmla="*/ 541 h 1262"/>
              <a:gd name="T58" fmla="*/ 832 w 1376"/>
              <a:gd name="T59" fmla="*/ 469 h 1262"/>
              <a:gd name="T60" fmla="*/ 840 w 1376"/>
              <a:gd name="T61" fmla="*/ 309 h 1262"/>
              <a:gd name="T62" fmla="*/ 872 w 1376"/>
              <a:gd name="T63" fmla="*/ 237 h 1262"/>
              <a:gd name="T64" fmla="*/ 944 w 1376"/>
              <a:gd name="T65" fmla="*/ 77 h 1262"/>
              <a:gd name="T66" fmla="*/ 872 w 1376"/>
              <a:gd name="T67" fmla="*/ 21 h 1262"/>
              <a:gd name="T68" fmla="*/ 672 w 1376"/>
              <a:gd name="T69" fmla="*/ 37 h 1262"/>
              <a:gd name="T70" fmla="*/ 656 w 1376"/>
              <a:gd name="T71" fmla="*/ 61 h 1262"/>
              <a:gd name="T72" fmla="*/ 568 w 1376"/>
              <a:gd name="T73" fmla="*/ 125 h 1262"/>
              <a:gd name="T74" fmla="*/ 496 w 1376"/>
              <a:gd name="T75" fmla="*/ 205 h 1262"/>
              <a:gd name="T76" fmla="*/ 432 w 1376"/>
              <a:gd name="T77" fmla="*/ 181 h 12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1376" h="1262">
                <a:moveTo>
                  <a:pt x="432" y="181"/>
                </a:moveTo>
                <a:cubicBezTo>
                  <a:pt x="424" y="189"/>
                  <a:pt x="414" y="195"/>
                  <a:pt x="408" y="205"/>
                </a:cubicBezTo>
                <a:cubicBezTo>
                  <a:pt x="403" y="215"/>
                  <a:pt x="407" y="229"/>
                  <a:pt x="400" y="237"/>
                </a:cubicBezTo>
                <a:cubicBezTo>
                  <a:pt x="345" y="300"/>
                  <a:pt x="206" y="296"/>
                  <a:pt x="136" y="301"/>
                </a:cubicBezTo>
                <a:cubicBezTo>
                  <a:pt x="62" y="360"/>
                  <a:pt x="23" y="458"/>
                  <a:pt x="0" y="549"/>
                </a:cubicBezTo>
                <a:cubicBezTo>
                  <a:pt x="5" y="592"/>
                  <a:pt x="5" y="635"/>
                  <a:pt x="16" y="677"/>
                </a:cubicBezTo>
                <a:cubicBezTo>
                  <a:pt x="18" y="684"/>
                  <a:pt x="71" y="743"/>
                  <a:pt x="80" y="757"/>
                </a:cubicBezTo>
                <a:cubicBezTo>
                  <a:pt x="73" y="888"/>
                  <a:pt x="32" y="929"/>
                  <a:pt x="152" y="949"/>
                </a:cubicBezTo>
                <a:cubicBezTo>
                  <a:pt x="229" y="980"/>
                  <a:pt x="311" y="968"/>
                  <a:pt x="392" y="981"/>
                </a:cubicBezTo>
                <a:cubicBezTo>
                  <a:pt x="424" y="1045"/>
                  <a:pt x="480" y="1101"/>
                  <a:pt x="544" y="1133"/>
                </a:cubicBezTo>
                <a:cubicBezTo>
                  <a:pt x="567" y="1167"/>
                  <a:pt x="583" y="1158"/>
                  <a:pt x="616" y="1181"/>
                </a:cubicBezTo>
                <a:cubicBezTo>
                  <a:pt x="670" y="1220"/>
                  <a:pt x="684" y="1244"/>
                  <a:pt x="752" y="1261"/>
                </a:cubicBezTo>
                <a:cubicBezTo>
                  <a:pt x="768" y="1258"/>
                  <a:pt x="787" y="1262"/>
                  <a:pt x="800" y="1253"/>
                </a:cubicBezTo>
                <a:cubicBezTo>
                  <a:pt x="813" y="1244"/>
                  <a:pt x="814" y="1225"/>
                  <a:pt x="824" y="1213"/>
                </a:cubicBezTo>
                <a:cubicBezTo>
                  <a:pt x="830" y="1206"/>
                  <a:pt x="840" y="1202"/>
                  <a:pt x="848" y="1197"/>
                </a:cubicBezTo>
                <a:cubicBezTo>
                  <a:pt x="866" y="1161"/>
                  <a:pt x="896" y="1085"/>
                  <a:pt x="896" y="1085"/>
                </a:cubicBezTo>
                <a:cubicBezTo>
                  <a:pt x="904" y="1032"/>
                  <a:pt x="904" y="978"/>
                  <a:pt x="912" y="925"/>
                </a:cubicBezTo>
                <a:cubicBezTo>
                  <a:pt x="915" y="908"/>
                  <a:pt x="928" y="877"/>
                  <a:pt x="928" y="877"/>
                </a:cubicBezTo>
                <a:cubicBezTo>
                  <a:pt x="928" y="874"/>
                  <a:pt x="933" y="806"/>
                  <a:pt x="944" y="789"/>
                </a:cubicBezTo>
                <a:cubicBezTo>
                  <a:pt x="988" y="723"/>
                  <a:pt x="1088" y="713"/>
                  <a:pt x="1160" y="701"/>
                </a:cubicBezTo>
                <a:cubicBezTo>
                  <a:pt x="1222" y="676"/>
                  <a:pt x="1297" y="647"/>
                  <a:pt x="1336" y="589"/>
                </a:cubicBezTo>
                <a:cubicBezTo>
                  <a:pt x="1353" y="563"/>
                  <a:pt x="1362" y="537"/>
                  <a:pt x="1376" y="509"/>
                </a:cubicBezTo>
                <a:cubicBezTo>
                  <a:pt x="1351" y="471"/>
                  <a:pt x="1369" y="488"/>
                  <a:pt x="1312" y="469"/>
                </a:cubicBezTo>
                <a:cubicBezTo>
                  <a:pt x="1304" y="466"/>
                  <a:pt x="1288" y="461"/>
                  <a:pt x="1288" y="461"/>
                </a:cubicBezTo>
                <a:cubicBezTo>
                  <a:pt x="1245" y="464"/>
                  <a:pt x="1202" y="463"/>
                  <a:pt x="1160" y="469"/>
                </a:cubicBezTo>
                <a:cubicBezTo>
                  <a:pt x="1136" y="473"/>
                  <a:pt x="1110" y="501"/>
                  <a:pt x="1096" y="517"/>
                </a:cubicBezTo>
                <a:cubicBezTo>
                  <a:pt x="1059" y="562"/>
                  <a:pt x="1014" y="646"/>
                  <a:pt x="968" y="677"/>
                </a:cubicBezTo>
                <a:cubicBezTo>
                  <a:pt x="936" y="656"/>
                  <a:pt x="916" y="625"/>
                  <a:pt x="888" y="597"/>
                </a:cubicBezTo>
                <a:cubicBezTo>
                  <a:pt x="869" y="539"/>
                  <a:pt x="896" y="614"/>
                  <a:pt x="856" y="541"/>
                </a:cubicBezTo>
                <a:cubicBezTo>
                  <a:pt x="842" y="516"/>
                  <a:pt x="839" y="495"/>
                  <a:pt x="832" y="469"/>
                </a:cubicBezTo>
                <a:cubicBezTo>
                  <a:pt x="835" y="416"/>
                  <a:pt x="834" y="362"/>
                  <a:pt x="840" y="309"/>
                </a:cubicBezTo>
                <a:cubicBezTo>
                  <a:pt x="845" y="265"/>
                  <a:pt x="855" y="267"/>
                  <a:pt x="872" y="237"/>
                </a:cubicBezTo>
                <a:cubicBezTo>
                  <a:pt x="900" y="187"/>
                  <a:pt x="926" y="131"/>
                  <a:pt x="944" y="77"/>
                </a:cubicBezTo>
                <a:cubicBezTo>
                  <a:pt x="921" y="19"/>
                  <a:pt x="925" y="39"/>
                  <a:pt x="872" y="21"/>
                </a:cubicBezTo>
                <a:cubicBezTo>
                  <a:pt x="805" y="24"/>
                  <a:pt x="728" y="0"/>
                  <a:pt x="672" y="37"/>
                </a:cubicBezTo>
                <a:cubicBezTo>
                  <a:pt x="664" y="42"/>
                  <a:pt x="663" y="54"/>
                  <a:pt x="656" y="61"/>
                </a:cubicBezTo>
                <a:cubicBezTo>
                  <a:pt x="628" y="89"/>
                  <a:pt x="593" y="95"/>
                  <a:pt x="568" y="125"/>
                </a:cubicBezTo>
                <a:cubicBezTo>
                  <a:pt x="543" y="155"/>
                  <a:pt x="549" y="199"/>
                  <a:pt x="496" y="205"/>
                </a:cubicBezTo>
                <a:cubicBezTo>
                  <a:pt x="413" y="214"/>
                  <a:pt x="418" y="236"/>
                  <a:pt x="432" y="181"/>
                </a:cubicBezTo>
                <a:close/>
              </a:path>
            </a:pathLst>
          </a:custGeom>
          <a:solidFill>
            <a:schemeClr val="accent1">
              <a:alpha val="50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 Box 9"/>
              <p:cNvSpPr txBox="1">
                <a:spLocks noChangeArrowheads="1"/>
              </p:cNvSpPr>
              <p:nvPr/>
            </p:nvSpPr>
            <p:spPr bwMode="auto">
              <a:xfrm>
                <a:off x="7047831" y="4384530"/>
                <a:ext cx="476092" cy="52322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latin typeface="Cambria Math"/>
                        </a:rPr>
                        <m:t>𝑥</m:t>
                      </m:r>
                    </m:oMath>
                  </m:oMathPara>
                </a14:m>
                <a:endParaRPr lang="en-US" sz="2800" i="1" dirty="0"/>
              </a:p>
            </p:txBody>
          </p:sp>
        </mc:Choice>
        <mc:Fallback xmlns="">
          <p:sp>
            <p:nvSpPr>
              <p:cNvPr id="19" name="Text 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047831" y="4384530"/>
                <a:ext cx="476092" cy="523220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 Box 10"/>
              <p:cNvSpPr txBox="1">
                <a:spLocks noChangeArrowheads="1"/>
              </p:cNvSpPr>
              <p:nvPr/>
            </p:nvSpPr>
            <p:spPr bwMode="auto">
              <a:xfrm>
                <a:off x="10339671" y="4384530"/>
                <a:ext cx="490326" cy="52322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latin typeface="Cambria Math"/>
                        </a:rPr>
                        <m:t>𝑢</m:t>
                      </m:r>
                    </m:oMath>
                  </m:oMathPara>
                </a14:m>
                <a:endParaRPr lang="en-US" sz="2800" i="1" dirty="0"/>
              </a:p>
            </p:txBody>
          </p:sp>
        </mc:Choice>
        <mc:Fallback xmlns="">
          <p:sp>
            <p:nvSpPr>
              <p:cNvPr id="20" name="Text 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339671" y="4384530"/>
                <a:ext cx="490326" cy="523220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 Box 11"/>
              <p:cNvSpPr txBox="1">
                <a:spLocks noChangeArrowheads="1"/>
              </p:cNvSpPr>
              <p:nvPr/>
            </p:nvSpPr>
            <p:spPr bwMode="auto">
              <a:xfrm>
                <a:off x="5206447" y="2825466"/>
                <a:ext cx="480966" cy="52322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latin typeface="Cambria Math"/>
                        </a:rPr>
                        <m:t>𝑦</m:t>
                      </m:r>
                    </m:oMath>
                  </m:oMathPara>
                </a14:m>
                <a:endParaRPr lang="en-US" sz="2800" i="1" dirty="0"/>
              </a:p>
            </p:txBody>
          </p:sp>
        </mc:Choice>
        <mc:Fallback xmlns="">
          <p:sp>
            <p:nvSpPr>
              <p:cNvPr id="21" name="Text 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784941" y="2825466"/>
                <a:ext cx="472950" cy="523220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 Box 12"/>
              <p:cNvSpPr txBox="1">
                <a:spLocks noChangeArrowheads="1"/>
              </p:cNvSpPr>
              <p:nvPr/>
            </p:nvSpPr>
            <p:spPr bwMode="auto">
              <a:xfrm>
                <a:off x="8978347" y="2784330"/>
                <a:ext cx="480516" cy="52322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latin typeface="Cambria Math"/>
                        </a:rPr>
                        <m:t>𝑣</m:t>
                      </m:r>
                    </m:oMath>
                  </m:oMathPara>
                </a14:m>
                <a:endParaRPr lang="en-US" sz="2800" i="1" dirty="0"/>
              </a:p>
            </p:txBody>
          </p:sp>
        </mc:Choice>
        <mc:Fallback xmlns="">
          <p:sp>
            <p:nvSpPr>
              <p:cNvPr id="22" name="Text 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975941" y="2784330"/>
                <a:ext cx="472502" cy="523220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 Box 13"/>
              <p:cNvSpPr txBox="1">
                <a:spLocks noChangeArrowheads="1"/>
              </p:cNvSpPr>
              <p:nvPr/>
            </p:nvSpPr>
            <p:spPr bwMode="auto">
              <a:xfrm>
                <a:off x="5093301" y="6061739"/>
                <a:ext cx="1337310" cy="46166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/>
                      </a:rPr>
                      <m:t>𝑧</m:t>
                    </m:r>
                    <m:r>
                      <a:rPr lang="en-US" sz="2400" i="1" dirty="0" smtClean="0">
                        <a:latin typeface="Cambria Math"/>
                      </a:rPr>
                      <m:t>−</m:t>
                    </m:r>
                  </m:oMath>
                </a14:m>
                <a:r>
                  <a:rPr lang="en-US" sz="2400" i="1" dirty="0"/>
                  <a:t>plane</a:t>
                </a:r>
              </a:p>
            </p:txBody>
          </p:sp>
        </mc:Choice>
        <mc:Fallback xmlns="">
          <p:sp>
            <p:nvSpPr>
              <p:cNvPr id="23" name="Text 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093301" y="6060931"/>
                <a:ext cx="1337310" cy="461665"/>
              </a:xfrm>
              <a:prstGeom prst="rect">
                <a:avLst/>
              </a:prstGeom>
              <a:blipFill rotWithShape="1">
                <a:blip r:embed="rId9"/>
                <a:stretch>
                  <a:fillRect t="-10526" r="-4566" b="-28947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 Box 14"/>
              <p:cNvSpPr txBox="1">
                <a:spLocks noChangeArrowheads="1"/>
              </p:cNvSpPr>
              <p:nvPr/>
            </p:nvSpPr>
            <p:spPr bwMode="auto">
              <a:xfrm>
                <a:off x="8625171" y="6061739"/>
                <a:ext cx="1577340" cy="46166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/>
                      </a:rPr>
                      <m:t>𝑤</m:t>
                    </m:r>
                    <m:r>
                      <a:rPr lang="en-US" sz="2400" i="1" dirty="0" smtClean="0">
                        <a:latin typeface="Cambria Math"/>
                      </a:rPr>
                      <m:t>−</m:t>
                    </m:r>
                  </m:oMath>
                </a14:m>
                <a:r>
                  <a:rPr lang="en-US" sz="2400" i="1" dirty="0"/>
                  <a:t>plane</a:t>
                </a:r>
              </a:p>
            </p:txBody>
          </p:sp>
        </mc:Choice>
        <mc:Fallback xmlns="">
          <p:sp>
            <p:nvSpPr>
              <p:cNvPr id="24" name="Text 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625171" y="6060931"/>
                <a:ext cx="1577340" cy="461665"/>
              </a:xfrm>
              <a:prstGeom prst="rect">
                <a:avLst/>
              </a:prstGeom>
              <a:blipFill rotWithShape="1">
                <a:blip r:embed="rId10"/>
                <a:stretch>
                  <a:fillRect t="-10526" b="-28947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Line 15"/>
          <p:cNvSpPr>
            <a:spLocks noChangeShapeType="1"/>
          </p:cNvSpPr>
          <p:nvPr/>
        </p:nvSpPr>
        <p:spPr bwMode="auto">
          <a:xfrm flipH="1" flipV="1">
            <a:off x="6293451" y="4917930"/>
            <a:ext cx="411480" cy="6096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" name="Text Box 16"/>
          <p:cNvSpPr txBox="1">
            <a:spLocks noChangeArrowheads="1"/>
          </p:cNvSpPr>
          <p:nvPr/>
        </p:nvSpPr>
        <p:spPr bwMode="auto">
          <a:xfrm>
            <a:off x="6704931" y="5221952"/>
            <a:ext cx="1439818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 dirty="0"/>
              <a:t>domain of</a:t>
            </a:r>
            <a:br>
              <a:rPr lang="en-US" sz="2400" dirty="0"/>
            </a:br>
            <a:r>
              <a:rPr lang="en-US" sz="2400" dirty="0"/>
              <a:t>definition</a:t>
            </a:r>
          </a:p>
        </p:txBody>
      </p:sp>
      <p:sp>
        <p:nvSpPr>
          <p:cNvPr id="27" name="Line 17"/>
          <p:cNvSpPr>
            <a:spLocks noChangeShapeType="1"/>
          </p:cNvSpPr>
          <p:nvPr/>
        </p:nvSpPr>
        <p:spPr bwMode="auto">
          <a:xfrm flipH="1" flipV="1">
            <a:off x="9379551" y="5298930"/>
            <a:ext cx="480060" cy="304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" name="Text Box 18"/>
          <p:cNvSpPr txBox="1">
            <a:spLocks noChangeArrowheads="1"/>
          </p:cNvSpPr>
          <p:nvPr/>
        </p:nvSpPr>
        <p:spPr bwMode="auto">
          <a:xfrm>
            <a:off x="9928195" y="5375939"/>
            <a:ext cx="86754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 dirty="0"/>
              <a:t>range</a:t>
            </a:r>
          </a:p>
        </p:txBody>
      </p:sp>
      <p:sp>
        <p:nvSpPr>
          <p:cNvPr id="29" name="Freeform 19"/>
          <p:cNvSpPr>
            <a:spLocks/>
          </p:cNvSpPr>
          <p:nvPr/>
        </p:nvSpPr>
        <p:spPr bwMode="auto">
          <a:xfrm>
            <a:off x="6087711" y="3597130"/>
            <a:ext cx="2743200" cy="711200"/>
          </a:xfrm>
          <a:custGeom>
            <a:avLst/>
            <a:gdLst>
              <a:gd name="T0" fmla="*/ 0 w 1920"/>
              <a:gd name="T1" fmla="*/ 352 h 448"/>
              <a:gd name="T2" fmla="*/ 912 w 1920"/>
              <a:gd name="T3" fmla="*/ 16 h 448"/>
              <a:gd name="T4" fmla="*/ 1920 w 1920"/>
              <a:gd name="T5" fmla="*/ 448 h 4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920" h="448">
                <a:moveTo>
                  <a:pt x="0" y="352"/>
                </a:moveTo>
                <a:cubicBezTo>
                  <a:pt x="296" y="176"/>
                  <a:pt x="592" y="0"/>
                  <a:pt x="912" y="16"/>
                </a:cubicBezTo>
                <a:cubicBezTo>
                  <a:pt x="1232" y="32"/>
                  <a:pt x="1752" y="376"/>
                  <a:pt x="1920" y="448"/>
                </a:cubicBezTo>
              </a:path>
            </a:pathLst>
          </a:custGeom>
          <a:noFill/>
          <a:ln w="19050" cmpd="sng">
            <a:solidFill>
              <a:schemeClr val="tx1"/>
            </a:solidFill>
            <a:round/>
            <a:headEnd type="none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 Box 20"/>
              <p:cNvSpPr txBox="1">
                <a:spLocks noChangeArrowheads="1"/>
              </p:cNvSpPr>
              <p:nvPr/>
            </p:nvSpPr>
            <p:spPr bwMode="auto">
              <a:xfrm>
                <a:off x="6704931" y="3089130"/>
                <a:ext cx="1920240" cy="52322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latin typeface="Cambria Math"/>
                        </a:rPr>
                        <m:t>𝑤</m:t>
                      </m:r>
                      <m:r>
                        <a:rPr lang="en-US" sz="2800" b="0" i="1" dirty="0" smtClean="0">
                          <a:latin typeface="Cambria Math"/>
                        </a:rPr>
                        <m:t>=</m:t>
                      </m:r>
                      <m:r>
                        <a:rPr lang="en-US" sz="2800" i="1" dirty="0" smtClean="0">
                          <a:latin typeface="Cambria Math"/>
                        </a:rPr>
                        <m:t>𝑓</m:t>
                      </m:r>
                      <m:r>
                        <a:rPr lang="en-US" sz="2800" i="1" dirty="0" smtClean="0">
                          <a:latin typeface="Cambria Math"/>
                        </a:rPr>
                        <m:t>(</m:t>
                      </m:r>
                      <m:r>
                        <a:rPr lang="en-US" sz="2800" i="1" dirty="0" smtClean="0">
                          <a:latin typeface="Cambria Math"/>
                        </a:rPr>
                        <m:t>𝑧</m:t>
                      </m:r>
                      <m:r>
                        <a:rPr lang="en-US" sz="2800" i="1" dirty="0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2800" i="1" dirty="0"/>
              </a:p>
            </p:txBody>
          </p:sp>
        </mc:Choice>
        <mc:Fallback xmlns="">
          <p:sp>
            <p:nvSpPr>
              <p:cNvPr id="30" name="Text 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704931" y="3089130"/>
                <a:ext cx="1920240" cy="523220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/>
              <p:cNvSpPr/>
              <p:nvPr/>
            </p:nvSpPr>
            <p:spPr>
              <a:xfrm>
                <a:off x="6704931" y="254476"/>
                <a:ext cx="4102528" cy="15696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 smtClean="0"/>
                  <a:t>Graph of a real-valued function  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𝑓</m:t>
                    </m:r>
                  </m:oMath>
                </a14:m>
                <a:r>
                  <a:rPr lang="en-US" i="1" dirty="0"/>
                  <a:t> </a:t>
                </a:r>
                <a:r>
                  <a:rPr lang="en-US" dirty="0"/>
                  <a:t>is defined to be the </a:t>
                </a:r>
                <a:r>
                  <a:rPr lang="en-US" dirty="0" smtClean="0"/>
                  <a:t>set of </a:t>
                </a:r>
                <a:r>
                  <a:rPr lang="en-US" dirty="0"/>
                  <a:t>all points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(</m:t>
                    </m:r>
                    <m:r>
                      <a:rPr lang="en-US" i="1" dirty="0" smtClean="0">
                        <a:latin typeface="Cambria Math"/>
                      </a:rPr>
                      <m:t>𝑥</m:t>
                    </m:r>
                    <m:r>
                      <a:rPr lang="en-US" i="1" dirty="0" smtClean="0">
                        <a:latin typeface="Cambria Math"/>
                      </a:rPr>
                      <m:t>, </m:t>
                    </m:r>
                    <m:r>
                      <a:rPr lang="en-US" i="1" dirty="0" smtClean="0">
                        <a:latin typeface="Cambria Math"/>
                      </a:rPr>
                      <m:t>𝑓</m:t>
                    </m:r>
                    <m:r>
                      <a:rPr lang="en-US" i="1" dirty="0" smtClean="0">
                        <a:latin typeface="Cambria Math"/>
                      </a:rPr>
                      <m:t>(</m:t>
                    </m:r>
                    <m:r>
                      <a:rPr lang="en-US" i="1" dirty="0" smtClean="0">
                        <a:latin typeface="Cambria Math"/>
                      </a:rPr>
                      <m:t>𝑥</m:t>
                    </m:r>
                    <m:r>
                      <a:rPr lang="en-US" i="1" dirty="0" smtClean="0">
                        <a:latin typeface="Cambria Math"/>
                      </a:rPr>
                      <m:t>)) </m:t>
                    </m:r>
                  </m:oMath>
                </a14:m>
                <a:r>
                  <a:rPr lang="en-US" dirty="0"/>
                  <a:t>in the two-dimensional Cartesian plane.</a:t>
                </a:r>
              </a:p>
            </p:txBody>
          </p:sp>
        </mc:Choice>
        <mc:Fallback xmlns="">
          <p:sp>
            <p:nvSpPr>
              <p:cNvPr id="32" name="Rectangle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4931" y="254476"/>
                <a:ext cx="4102528" cy="1569660"/>
              </a:xfrm>
              <a:prstGeom prst="rect">
                <a:avLst/>
              </a:prstGeom>
              <a:blipFill rotWithShape="1">
                <a:blip r:embed="rId12"/>
                <a:stretch>
                  <a:fillRect l="-2377" t="-3113" r="-5795" b="-81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/>
              <p:cNvSpPr/>
              <p:nvPr/>
            </p:nvSpPr>
            <p:spPr>
              <a:xfrm>
                <a:off x="120548" y="3600872"/>
                <a:ext cx="4436970" cy="256993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n-US" sz="2300" dirty="0"/>
                  <a:t>I</a:t>
                </a:r>
                <a:r>
                  <a:rPr lang="en-US" sz="2300" dirty="0" smtClean="0"/>
                  <a:t>f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latin typeface="Cambria Math"/>
                      </a:rPr>
                      <m:t>𝑤</m:t>
                    </m:r>
                    <m:r>
                      <a:rPr lang="en-US" sz="2300" i="1" dirty="0" smtClean="0">
                        <a:latin typeface="Cambria Math"/>
                      </a:rPr>
                      <m:t>=</m:t>
                    </m:r>
                    <m:r>
                      <a:rPr lang="en-US" sz="2300" i="1" dirty="0" smtClean="0">
                        <a:latin typeface="Cambria Math"/>
                      </a:rPr>
                      <m:t>𝑓</m:t>
                    </m:r>
                    <m:r>
                      <a:rPr lang="en-US" sz="2300" i="1" dirty="0" smtClean="0">
                        <a:latin typeface="Cambria Math"/>
                      </a:rPr>
                      <m:t>(</m:t>
                    </m:r>
                    <m:r>
                      <a:rPr lang="en-US" sz="2300" i="1" dirty="0" smtClean="0">
                        <a:latin typeface="Cambria Math"/>
                      </a:rPr>
                      <m:t>𝑧</m:t>
                    </m:r>
                    <m:r>
                      <a:rPr lang="en-US" sz="2300" i="1" dirty="0" smtClean="0">
                        <a:latin typeface="Cambria Math"/>
                      </a:rPr>
                      <m:t>) </m:t>
                    </m:r>
                  </m:oMath>
                </a14:m>
                <a:r>
                  <a:rPr lang="en-US" sz="2300" dirty="0"/>
                  <a:t>is </a:t>
                </a:r>
                <a:r>
                  <a:rPr lang="en-US" sz="2300" dirty="0" smtClean="0"/>
                  <a:t>a complex </a:t>
                </a:r>
                <a:r>
                  <a:rPr lang="en-US" sz="2300" dirty="0"/>
                  <a:t>function, then both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latin typeface="Cambria Math"/>
                      </a:rPr>
                      <m:t>𝑧</m:t>
                    </m:r>
                  </m:oMath>
                </a14:m>
                <a:r>
                  <a:rPr lang="en-US" sz="2300" i="1" dirty="0"/>
                  <a:t> </a:t>
                </a:r>
                <a:r>
                  <a:rPr lang="en-US" sz="2300" dirty="0"/>
                  <a:t>and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latin typeface="Cambria Math"/>
                      </a:rPr>
                      <m:t>𝑤</m:t>
                    </m:r>
                  </m:oMath>
                </a14:m>
                <a:r>
                  <a:rPr lang="en-US" sz="2300" i="1" dirty="0"/>
                  <a:t> </a:t>
                </a:r>
                <a:r>
                  <a:rPr lang="en-US" sz="2300" dirty="0"/>
                  <a:t>lie in a complex plane. It follows </a:t>
                </a:r>
                <a:r>
                  <a:rPr lang="en-US" sz="2300" dirty="0" smtClean="0"/>
                  <a:t>that the </a:t>
                </a:r>
                <a:r>
                  <a:rPr lang="en-US" sz="2300" dirty="0"/>
                  <a:t>set of all points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latin typeface="Cambria Math"/>
                      </a:rPr>
                      <m:t>(</m:t>
                    </m:r>
                    <m:r>
                      <a:rPr lang="en-US" sz="2300" i="1" dirty="0" smtClean="0">
                        <a:latin typeface="Cambria Math"/>
                      </a:rPr>
                      <m:t>𝑧</m:t>
                    </m:r>
                    <m:r>
                      <a:rPr lang="en-US" sz="2300" i="1" dirty="0" smtClean="0">
                        <a:latin typeface="Cambria Math"/>
                      </a:rPr>
                      <m:t>, </m:t>
                    </m:r>
                    <m:r>
                      <a:rPr lang="en-US" sz="2300" i="1" dirty="0" smtClean="0">
                        <a:latin typeface="Cambria Math"/>
                      </a:rPr>
                      <m:t>𝑓</m:t>
                    </m:r>
                    <m:r>
                      <a:rPr lang="en-US" sz="2300" i="1" dirty="0" smtClean="0">
                        <a:latin typeface="Cambria Math"/>
                      </a:rPr>
                      <m:t>(</m:t>
                    </m:r>
                    <m:r>
                      <a:rPr lang="en-US" sz="2300" i="1" dirty="0" smtClean="0">
                        <a:latin typeface="Cambria Math"/>
                      </a:rPr>
                      <m:t>𝑧</m:t>
                    </m:r>
                    <m:r>
                      <a:rPr lang="en-US" sz="2300" i="1" dirty="0" smtClean="0">
                        <a:latin typeface="Cambria Math"/>
                      </a:rPr>
                      <m:t>)) </m:t>
                    </m:r>
                  </m:oMath>
                </a14:m>
                <a:r>
                  <a:rPr lang="en-US" sz="2300" dirty="0"/>
                  <a:t>lies in four-dimensional space (two </a:t>
                </a:r>
                <a:r>
                  <a:rPr lang="en-US" sz="2300" dirty="0" smtClean="0"/>
                  <a:t>dimensions from </a:t>
                </a:r>
                <a:r>
                  <a:rPr lang="en-US" sz="2300" dirty="0"/>
                  <a:t>the input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latin typeface="Cambria Math"/>
                      </a:rPr>
                      <m:t>𝑧</m:t>
                    </m:r>
                  </m:oMath>
                </a14:m>
                <a:r>
                  <a:rPr lang="en-US" sz="2300" i="1" dirty="0"/>
                  <a:t> </a:t>
                </a:r>
                <a:r>
                  <a:rPr lang="en-US" sz="2300" dirty="0"/>
                  <a:t>and two dimensions from the output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latin typeface="Cambria Math"/>
                      </a:rPr>
                      <m:t>𝑤</m:t>
                    </m:r>
                  </m:oMath>
                </a14:m>
                <a:r>
                  <a:rPr lang="en-US" sz="2300" dirty="0"/>
                  <a:t>).</a:t>
                </a:r>
              </a:p>
            </p:txBody>
          </p:sp>
        </mc:Choice>
        <mc:Fallback xmlns="">
          <p:sp>
            <p:nvSpPr>
              <p:cNvPr id="33" name="Rectangle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546" y="3600468"/>
                <a:ext cx="4436970" cy="2569934"/>
              </a:xfrm>
              <a:prstGeom prst="rect">
                <a:avLst/>
              </a:prstGeom>
              <a:blipFill rotWithShape="1">
                <a:blip r:embed="rId13"/>
                <a:stretch>
                  <a:fillRect l="-2060" t="-1900" r="-1923" b="-42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028597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BCBB2DD-094D-419E-9B63-E481E650C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240" y="188640"/>
            <a:ext cx="9464040" cy="719770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chemeClr val="tx2"/>
                </a:solidFill>
                <a:latin typeface="+mn-lt"/>
              </a:rPr>
              <a:t>Example:</a:t>
            </a:r>
            <a:endParaRPr lang="en-US" b="1" dirty="0">
              <a:solidFill>
                <a:schemeClr val="tx2"/>
              </a:solidFill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="" xmlns:a16="http://schemas.microsoft.com/office/drawing/2014/main" id="{A76351EB-9639-4374-BB0D-1B602A82261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01824" y="2276872"/>
                <a:ext cx="10369152" cy="4464496"/>
              </a:xfrm>
            </p:spPr>
            <p:txBody>
              <a:bodyPr>
                <a:noAutofit/>
              </a:bodyPr>
              <a:lstStyle/>
              <a:p>
                <a:pPr marL="0" indent="0" algn="just">
                  <a:buNone/>
                </a:pPr>
                <a:r>
                  <a:rPr lang="en-US" sz="2600" b="1" dirty="0" smtClean="0">
                    <a:solidFill>
                      <a:schemeClr val="tx2"/>
                    </a:solidFill>
                  </a:rPr>
                  <a:t>Solution: </a:t>
                </a:r>
              </a:p>
              <a:p>
                <a:pPr marL="0" indent="0" algn="just">
                  <a:buNone/>
                </a:pPr>
                <a:r>
                  <a:rPr lang="en-US" sz="2600" dirty="0" smtClean="0"/>
                  <a:t>Let </a:t>
                </a:r>
                <a14:m>
                  <m:oMath xmlns:m="http://schemas.openxmlformats.org/officeDocument/2006/math">
                    <m:r>
                      <a:rPr lang="en-US" sz="2600" i="1" dirty="0" smtClean="0">
                        <a:latin typeface="Cambria Math"/>
                      </a:rPr>
                      <m:t>𝑆</m:t>
                    </m:r>
                  </m:oMath>
                </a14:m>
                <a:r>
                  <a:rPr lang="en-US" sz="2600" i="1" dirty="0"/>
                  <a:t> </a:t>
                </a:r>
                <a:r>
                  <a:rPr lang="en-US" sz="2600" dirty="0"/>
                  <a:t>be the half-plane consisting of all complex points </a:t>
                </a:r>
                <a14:m>
                  <m:oMath xmlns:m="http://schemas.openxmlformats.org/officeDocument/2006/math">
                    <m:r>
                      <a:rPr lang="en-US" sz="2600" i="1" dirty="0" smtClean="0">
                        <a:latin typeface="Cambria Math"/>
                      </a:rPr>
                      <m:t>𝑧</m:t>
                    </m:r>
                    <m:r>
                      <a:rPr lang="en-US" sz="2600" i="1" dirty="0" smtClean="0">
                        <a:latin typeface="Cambria Math"/>
                      </a:rPr>
                      <m:t> </m:t>
                    </m:r>
                  </m:oMath>
                </a14:m>
                <a:r>
                  <a:rPr lang="en-US" sz="2600" dirty="0" smtClean="0"/>
                  <a:t>with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 i="0" dirty="0" smtClean="0">
                        <a:latin typeface="Cambria Math"/>
                      </a:rPr>
                      <m:t>Re</m:t>
                    </m:r>
                    <m:r>
                      <a:rPr lang="en-US" sz="2600" i="1" dirty="0" smtClean="0">
                        <a:latin typeface="Cambria Math"/>
                      </a:rPr>
                      <m:t>(</m:t>
                    </m:r>
                    <m:r>
                      <a:rPr lang="en-US" sz="2600" i="1" dirty="0" smtClean="0">
                        <a:latin typeface="Cambria Math"/>
                      </a:rPr>
                      <m:t>𝑧</m:t>
                    </m:r>
                    <m:r>
                      <a:rPr lang="en-US" sz="2600" i="1" dirty="0" smtClean="0">
                        <a:latin typeface="Cambria Math"/>
                      </a:rPr>
                      <m:t>)≥</m:t>
                    </m:r>
                    <m:r>
                      <a:rPr lang="en-US" sz="2600" i="1" dirty="0" smtClean="0">
                        <a:latin typeface="Cambria Math"/>
                      </a:rPr>
                      <m:t>2</m:t>
                    </m:r>
                  </m:oMath>
                </a14:m>
                <a:r>
                  <a:rPr lang="en-US" sz="2600" dirty="0"/>
                  <a:t>. </a:t>
                </a:r>
                <a:r>
                  <a:rPr lang="en-US" sz="2600" dirty="0" smtClean="0"/>
                  <a:t>Consider </a:t>
                </a:r>
                <a:r>
                  <a:rPr lang="en-US" sz="2600" dirty="0"/>
                  <a:t>first the </a:t>
                </a:r>
                <a:r>
                  <a:rPr lang="en-US" sz="2600" dirty="0" smtClean="0"/>
                  <a:t>vertical boundary line </a:t>
                </a:r>
                <a14:m>
                  <m:oMath xmlns:m="http://schemas.openxmlformats.org/officeDocument/2006/math">
                    <m:r>
                      <a:rPr lang="en-US" sz="2600" i="1" dirty="0" smtClean="0">
                        <a:latin typeface="Cambria Math"/>
                      </a:rPr>
                      <m:t>𝑥</m:t>
                    </m:r>
                    <m:r>
                      <a:rPr lang="en-US" sz="2600" i="1" dirty="0" smtClean="0">
                        <a:latin typeface="Cambria Math"/>
                      </a:rPr>
                      <m:t>=</m:t>
                    </m:r>
                    <m:r>
                      <a:rPr lang="en-US" sz="2600" i="1" dirty="0" smtClean="0">
                        <a:latin typeface="Cambria Math"/>
                      </a:rPr>
                      <m:t>2</m:t>
                    </m:r>
                  </m:oMath>
                </a14:m>
                <a:r>
                  <a:rPr lang="en-US" sz="2600" dirty="0"/>
                  <a:t> of </a:t>
                </a:r>
                <a14:m>
                  <m:oMath xmlns:m="http://schemas.openxmlformats.org/officeDocument/2006/math">
                    <m:r>
                      <a:rPr lang="en-US" sz="2600" i="1" dirty="0" smtClean="0">
                        <a:latin typeface="Cambria Math"/>
                      </a:rPr>
                      <m:t>𝑆</m:t>
                    </m:r>
                  </m:oMath>
                </a14:m>
                <a:r>
                  <a:rPr lang="en-US" sz="2600" dirty="0"/>
                  <a:t>. For </a:t>
                </a:r>
                <a:r>
                  <a:rPr lang="en-US" sz="2600" dirty="0" smtClean="0"/>
                  <a:t>any point </a:t>
                </a:r>
                <a14:m>
                  <m:oMath xmlns:m="http://schemas.openxmlformats.org/officeDocument/2006/math">
                    <m:r>
                      <a:rPr lang="en-US" sz="2600" i="1" dirty="0" smtClean="0">
                        <a:latin typeface="Cambria Math"/>
                      </a:rPr>
                      <m:t>𝑧</m:t>
                    </m:r>
                  </m:oMath>
                </a14:m>
                <a:r>
                  <a:rPr lang="en-US" sz="2600" i="1" dirty="0"/>
                  <a:t> </a:t>
                </a:r>
                <a:r>
                  <a:rPr lang="en-US" sz="2600" dirty="0" smtClean="0"/>
                  <a:t>on this </a:t>
                </a:r>
                <a:r>
                  <a:rPr lang="en-US" sz="2600" dirty="0"/>
                  <a:t>line we </a:t>
                </a:r>
                <a:r>
                  <a:rPr lang="en-US" sz="2600" dirty="0" smtClean="0"/>
                  <a:t>have  </a:t>
                </a:r>
                <a14:m>
                  <m:oMath xmlns:m="http://schemas.openxmlformats.org/officeDocument/2006/math">
                    <m:r>
                      <a:rPr lang="en-US" sz="2600" i="1" dirty="0" smtClean="0">
                        <a:latin typeface="Cambria Math"/>
                      </a:rPr>
                      <m:t>𝑧</m:t>
                    </m:r>
                    <m:r>
                      <a:rPr lang="en-US" sz="2600" i="1" dirty="0" smtClean="0">
                        <a:latin typeface="Cambria Math"/>
                      </a:rPr>
                      <m:t>=</m:t>
                    </m:r>
                    <m:r>
                      <a:rPr lang="en-US" sz="2600" i="1" dirty="0" smtClean="0">
                        <a:latin typeface="Cambria Math"/>
                      </a:rPr>
                      <m:t>2</m:t>
                    </m:r>
                    <m:r>
                      <a:rPr lang="en-US" sz="2600" i="1" dirty="0" smtClean="0">
                        <a:latin typeface="Cambria Math"/>
                      </a:rPr>
                      <m:t>+</m:t>
                    </m:r>
                    <m:r>
                      <a:rPr lang="en-US" sz="2600" i="1" dirty="0" smtClean="0">
                        <a:latin typeface="Cambria Math"/>
                      </a:rPr>
                      <m:t>𝑖𝑦</m:t>
                    </m:r>
                  </m:oMath>
                </a14:m>
                <a:r>
                  <a:rPr lang="en-US" sz="2600" i="1" dirty="0"/>
                  <a:t> </a:t>
                </a:r>
                <a:r>
                  <a:rPr lang="en-US" sz="2600" dirty="0"/>
                  <a:t>where </a:t>
                </a:r>
                <a14:m>
                  <m:oMath xmlns:m="http://schemas.openxmlformats.org/officeDocument/2006/math">
                    <m:r>
                      <a:rPr lang="en-US" sz="2600" i="1" dirty="0" smtClean="0">
                        <a:latin typeface="Cambria Math"/>
                      </a:rPr>
                      <m:t>−∞&lt;</m:t>
                    </m:r>
                    <m:r>
                      <a:rPr lang="en-US" sz="2600" i="1" dirty="0" smtClean="0">
                        <a:latin typeface="Cambria Math"/>
                      </a:rPr>
                      <m:t>𝑦</m:t>
                    </m:r>
                    <m:r>
                      <a:rPr lang="en-US" sz="2600" i="1" dirty="0" smtClean="0">
                        <a:latin typeface="Cambria Math"/>
                      </a:rPr>
                      <m:t>&lt;∞</m:t>
                    </m:r>
                  </m:oMath>
                </a14:m>
                <a:r>
                  <a:rPr lang="en-US" sz="2600" dirty="0"/>
                  <a:t>. </a:t>
                </a:r>
                <a:r>
                  <a:rPr lang="en-US" sz="2600" dirty="0" smtClean="0"/>
                  <a:t>The </a:t>
                </a:r>
                <a:r>
                  <a:rPr lang="en-US" sz="2600" dirty="0"/>
                  <a:t>value of </a:t>
                </a:r>
                <a14:m>
                  <m:oMath xmlns:m="http://schemas.openxmlformats.org/officeDocument/2006/math">
                    <m:r>
                      <a:rPr lang="en-US" sz="2600" i="1" dirty="0" smtClean="0">
                        <a:latin typeface="Cambria Math"/>
                      </a:rPr>
                      <m:t>𝑓</m:t>
                    </m:r>
                    <m:d>
                      <m:dPr>
                        <m:ctrlPr>
                          <a:rPr lang="en-US" sz="2600" i="1" dirty="0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sz="2600" i="1" dirty="0" smtClean="0">
                            <a:latin typeface="Cambria Math"/>
                          </a:rPr>
                          <m:t>𝑧</m:t>
                        </m:r>
                      </m:e>
                    </m:d>
                  </m:oMath>
                </a14:m>
                <a:r>
                  <a:rPr lang="en-US" sz="2600" i="1" dirty="0" smtClean="0"/>
                  <a:t> </a:t>
                </a:r>
                <a:r>
                  <a:rPr lang="en-US" sz="2600" dirty="0" smtClean="0"/>
                  <a:t>at </a:t>
                </a:r>
                <a:r>
                  <a:rPr lang="en-US" sz="2600" dirty="0"/>
                  <a:t>a point on this line </a:t>
                </a:r>
                <a:r>
                  <a:rPr lang="en-US" sz="2600" dirty="0" smtClean="0"/>
                  <a:t>is:</a:t>
                </a:r>
              </a:p>
              <a:p>
                <a:pPr marL="0" indent="0" algn="ctr">
                  <a:buNone/>
                </a:pPr>
                <a:r>
                  <a:rPr lang="en-US" sz="2600" dirty="0" smtClean="0"/>
                  <a:t> </a:t>
                </a:r>
                <a14:m>
                  <m:oMath xmlns:m="http://schemas.openxmlformats.org/officeDocument/2006/math">
                    <m:r>
                      <a:rPr lang="en-US" sz="2600" i="1" dirty="0" smtClean="0">
                        <a:solidFill>
                          <a:schemeClr val="tx2"/>
                        </a:solidFill>
                        <a:latin typeface="Cambria Math"/>
                      </a:rPr>
                      <m:t>𝑤</m:t>
                    </m:r>
                    <m:r>
                      <a:rPr lang="en-US" sz="2600" i="1" dirty="0" smtClean="0">
                        <a:solidFill>
                          <a:schemeClr val="tx2"/>
                        </a:solidFill>
                        <a:latin typeface="Cambria Math"/>
                      </a:rPr>
                      <m:t>=−</m:t>
                    </m:r>
                    <m:r>
                      <a:rPr lang="en-US" sz="2600" i="1" dirty="0">
                        <a:solidFill>
                          <a:schemeClr val="tx2"/>
                        </a:solidFill>
                        <a:latin typeface="Cambria Math"/>
                      </a:rPr>
                      <m:t>𝑦</m:t>
                    </m:r>
                    <m:r>
                      <a:rPr lang="en-US" sz="2600" i="1" dirty="0">
                        <a:solidFill>
                          <a:schemeClr val="tx2"/>
                        </a:solidFill>
                        <a:latin typeface="Cambria Math"/>
                      </a:rPr>
                      <m:t> + </m:t>
                    </m:r>
                    <m:r>
                      <a:rPr lang="en-US" sz="2600" i="1" dirty="0">
                        <a:solidFill>
                          <a:schemeClr val="tx2"/>
                        </a:solidFill>
                        <a:latin typeface="Cambria Math"/>
                      </a:rPr>
                      <m:t>2</m:t>
                    </m:r>
                    <m:r>
                      <a:rPr lang="en-US" sz="2600" i="1" dirty="0">
                        <a:solidFill>
                          <a:schemeClr val="tx2"/>
                        </a:solidFill>
                        <a:latin typeface="Cambria Math"/>
                      </a:rPr>
                      <m:t>𝑖</m:t>
                    </m:r>
                  </m:oMath>
                </a14:m>
                <a:r>
                  <a:rPr lang="en-US" sz="2600" dirty="0"/>
                  <a:t>. </a:t>
                </a:r>
                <a:endParaRPr lang="en-US" sz="2600" dirty="0" smtClean="0"/>
              </a:p>
              <a:p>
                <a:pPr marL="0" indent="0" algn="just">
                  <a:buNone/>
                </a:pPr>
                <a:r>
                  <a:rPr lang="en-US" sz="2600" dirty="0" smtClean="0"/>
                  <a:t>Because the set </a:t>
                </a:r>
                <a:r>
                  <a:rPr lang="en-US" sz="2600" dirty="0"/>
                  <a:t>of points </a:t>
                </a:r>
                <a14:m>
                  <m:oMath xmlns:m="http://schemas.openxmlformats.org/officeDocument/2006/math">
                    <m:r>
                      <a:rPr lang="en-US" sz="2600" i="1" dirty="0" smtClean="0">
                        <a:latin typeface="Cambria Math"/>
                      </a:rPr>
                      <m:t>𝑤</m:t>
                    </m:r>
                    <m:r>
                      <a:rPr lang="en-US" sz="2600" i="1" dirty="0" smtClean="0">
                        <a:latin typeface="Cambria Math"/>
                      </a:rPr>
                      <m:t>=−</m:t>
                    </m:r>
                    <m:r>
                      <a:rPr lang="en-US" sz="2600" i="1" dirty="0" smtClean="0">
                        <a:latin typeface="Cambria Math"/>
                      </a:rPr>
                      <m:t>𝑦</m:t>
                    </m:r>
                    <m:r>
                      <a:rPr lang="en-US" sz="2600" i="1" dirty="0" smtClean="0">
                        <a:latin typeface="Cambria Math"/>
                      </a:rPr>
                      <m:t> + </m:t>
                    </m:r>
                    <m:r>
                      <a:rPr lang="en-US" sz="2600" i="1" dirty="0" smtClean="0">
                        <a:latin typeface="Cambria Math"/>
                      </a:rPr>
                      <m:t>2</m:t>
                    </m:r>
                    <m:r>
                      <a:rPr lang="en-US" sz="2600" i="1" dirty="0" smtClean="0">
                        <a:latin typeface="Cambria Math"/>
                      </a:rPr>
                      <m:t>𝑖</m:t>
                    </m:r>
                    <m:r>
                      <a:rPr lang="en-US" sz="2600" i="1" dirty="0" smtClean="0">
                        <a:latin typeface="Cambria Math"/>
                      </a:rPr>
                      <m:t>, −∞&lt;</m:t>
                    </m:r>
                    <m:r>
                      <a:rPr lang="en-US" sz="2600" i="1" dirty="0" smtClean="0">
                        <a:latin typeface="Cambria Math"/>
                      </a:rPr>
                      <m:t>𝑦</m:t>
                    </m:r>
                    <m:r>
                      <a:rPr lang="en-US" sz="2600" i="1" dirty="0" smtClean="0">
                        <a:latin typeface="Cambria Math"/>
                      </a:rPr>
                      <m:t>&lt;∞</m:t>
                    </m:r>
                  </m:oMath>
                </a14:m>
                <a:r>
                  <a:rPr lang="en-US" sz="2600" dirty="0"/>
                  <a:t>, is the line </a:t>
                </a:r>
                <a14:m>
                  <m:oMath xmlns:m="http://schemas.openxmlformats.org/officeDocument/2006/math">
                    <m:r>
                      <a:rPr lang="en-US" sz="2600" i="1" dirty="0" smtClean="0">
                        <a:latin typeface="Cambria Math"/>
                      </a:rPr>
                      <m:t>𝑣</m:t>
                    </m:r>
                    <m:r>
                      <a:rPr lang="en-US" sz="2600" i="1" dirty="0" smtClean="0">
                        <a:latin typeface="Cambria Math"/>
                      </a:rPr>
                      <m:t>=</m:t>
                    </m:r>
                    <m:r>
                      <a:rPr lang="en-US" sz="2600" i="1" dirty="0" smtClean="0">
                        <a:latin typeface="Cambria Math"/>
                      </a:rPr>
                      <m:t>2</m:t>
                    </m:r>
                  </m:oMath>
                </a14:m>
                <a:r>
                  <a:rPr lang="en-US" sz="2600" dirty="0"/>
                  <a:t> in the </a:t>
                </a:r>
                <a14:m>
                  <m:oMath xmlns:m="http://schemas.openxmlformats.org/officeDocument/2006/math">
                    <m:r>
                      <a:rPr lang="en-US" sz="2600" i="1" dirty="0" smtClean="0">
                        <a:latin typeface="Cambria Math"/>
                      </a:rPr>
                      <m:t>𝑤</m:t>
                    </m:r>
                    <m:r>
                      <a:rPr lang="en-US" sz="2600" i="1" dirty="0" smtClean="0">
                        <a:latin typeface="Cambria Math"/>
                      </a:rPr>
                      <m:t>−</m:t>
                    </m:r>
                  </m:oMath>
                </a14:m>
                <a:r>
                  <a:rPr lang="en-US" sz="2600" dirty="0"/>
                  <a:t>plane</a:t>
                </a:r>
                <a:r>
                  <a:rPr lang="en-US" sz="2600" dirty="0" smtClean="0"/>
                  <a:t>, we </a:t>
                </a:r>
                <a:r>
                  <a:rPr lang="en-US" sz="2600" dirty="0"/>
                  <a:t>conclude that the </a:t>
                </a:r>
                <a:r>
                  <a:rPr lang="en-US" sz="2600" dirty="0" smtClean="0">
                    <a:solidFill>
                      <a:schemeClr val="tx2"/>
                    </a:solidFill>
                  </a:rPr>
                  <a:t>vertical line </a:t>
                </a:r>
                <a14:m>
                  <m:oMath xmlns:m="http://schemas.openxmlformats.org/officeDocument/2006/math">
                    <m:r>
                      <a:rPr lang="en-US" sz="2600" i="1" dirty="0" smtClean="0">
                        <a:solidFill>
                          <a:schemeClr val="tx2"/>
                        </a:solidFill>
                        <a:latin typeface="Cambria Math"/>
                      </a:rPr>
                      <m:t>𝑥</m:t>
                    </m:r>
                    <m:r>
                      <a:rPr lang="en-US" sz="2600" i="1" dirty="0" smtClean="0">
                        <a:solidFill>
                          <a:schemeClr val="tx2"/>
                        </a:solidFill>
                        <a:latin typeface="Cambria Math"/>
                      </a:rPr>
                      <m:t>=</m:t>
                    </m:r>
                    <m:r>
                      <a:rPr lang="en-US" sz="2600" i="1" dirty="0" smtClean="0">
                        <a:solidFill>
                          <a:schemeClr val="tx2"/>
                        </a:solidFill>
                        <a:latin typeface="Cambria Math"/>
                      </a:rPr>
                      <m:t>2</m:t>
                    </m:r>
                  </m:oMath>
                </a14:m>
                <a:r>
                  <a:rPr lang="en-US" sz="2600" dirty="0" smtClean="0">
                    <a:solidFill>
                      <a:schemeClr val="tx2"/>
                    </a:solidFill>
                  </a:rPr>
                  <a:t> </a:t>
                </a:r>
                <a:r>
                  <a:rPr lang="en-US" sz="2600" dirty="0">
                    <a:solidFill>
                      <a:schemeClr val="tx2"/>
                    </a:solidFill>
                  </a:rPr>
                  <a:t>in the </a:t>
                </a:r>
                <a14:m>
                  <m:oMath xmlns:m="http://schemas.openxmlformats.org/officeDocument/2006/math">
                    <m:r>
                      <a:rPr lang="en-US" sz="2600" i="1" dirty="0" smtClean="0">
                        <a:solidFill>
                          <a:schemeClr val="tx2"/>
                        </a:solidFill>
                        <a:latin typeface="Cambria Math"/>
                      </a:rPr>
                      <m:t>𝑧</m:t>
                    </m:r>
                    <m:r>
                      <a:rPr lang="en-US" sz="2600" i="1" dirty="0" smtClean="0">
                        <a:solidFill>
                          <a:schemeClr val="tx2"/>
                        </a:solidFill>
                        <a:latin typeface="Cambria Math"/>
                      </a:rPr>
                      <m:t>−</m:t>
                    </m:r>
                  </m:oMath>
                </a14:m>
                <a:r>
                  <a:rPr lang="en-US" sz="2600" dirty="0">
                    <a:solidFill>
                      <a:schemeClr val="tx2"/>
                    </a:solidFill>
                  </a:rPr>
                  <a:t>plane is mapped onto </a:t>
                </a:r>
                <a:r>
                  <a:rPr lang="en-US" sz="2600" dirty="0" smtClean="0">
                    <a:solidFill>
                      <a:schemeClr val="tx2"/>
                    </a:solidFill>
                  </a:rPr>
                  <a:t>the horizontal </a:t>
                </a:r>
                <a:r>
                  <a:rPr lang="en-US" sz="2600" dirty="0">
                    <a:solidFill>
                      <a:schemeClr val="tx2"/>
                    </a:solidFill>
                  </a:rPr>
                  <a:t>line </a:t>
                </a:r>
                <a14:m>
                  <m:oMath xmlns:m="http://schemas.openxmlformats.org/officeDocument/2006/math">
                    <m:r>
                      <a:rPr lang="en-US" sz="2600" i="1" dirty="0" smtClean="0">
                        <a:solidFill>
                          <a:schemeClr val="tx2"/>
                        </a:solidFill>
                        <a:latin typeface="Cambria Math"/>
                      </a:rPr>
                      <m:t>𝑣</m:t>
                    </m:r>
                    <m:r>
                      <a:rPr lang="en-US" sz="2600" i="1" dirty="0" smtClean="0">
                        <a:solidFill>
                          <a:schemeClr val="tx2"/>
                        </a:solidFill>
                        <a:latin typeface="Cambria Math"/>
                      </a:rPr>
                      <m:t>=</m:t>
                    </m:r>
                    <m:r>
                      <a:rPr lang="en-US" sz="2600" i="1" dirty="0" smtClean="0">
                        <a:solidFill>
                          <a:schemeClr val="tx2"/>
                        </a:solidFill>
                        <a:latin typeface="Cambria Math"/>
                      </a:rPr>
                      <m:t>2</m:t>
                    </m:r>
                  </m:oMath>
                </a14:m>
                <a:r>
                  <a:rPr lang="en-US" sz="2600" dirty="0">
                    <a:solidFill>
                      <a:schemeClr val="tx2"/>
                    </a:solidFill>
                  </a:rPr>
                  <a:t> in the </a:t>
                </a:r>
                <a14:m>
                  <m:oMath xmlns:m="http://schemas.openxmlformats.org/officeDocument/2006/math">
                    <m:r>
                      <a:rPr lang="en-US" sz="2600" i="1" dirty="0" smtClean="0">
                        <a:solidFill>
                          <a:schemeClr val="tx2"/>
                        </a:solidFill>
                        <a:latin typeface="Cambria Math"/>
                      </a:rPr>
                      <m:t>𝑤</m:t>
                    </m:r>
                    <m:r>
                      <a:rPr lang="en-US" sz="2600" i="1" dirty="0" smtClean="0">
                        <a:solidFill>
                          <a:schemeClr val="tx2"/>
                        </a:solidFill>
                        <a:latin typeface="Cambria Math"/>
                      </a:rPr>
                      <m:t>−</m:t>
                    </m:r>
                  </m:oMath>
                </a14:m>
                <a:r>
                  <a:rPr lang="en-US" sz="2600" dirty="0">
                    <a:solidFill>
                      <a:schemeClr val="tx2"/>
                    </a:solidFill>
                  </a:rPr>
                  <a:t>plane</a:t>
                </a:r>
                <a:r>
                  <a:rPr lang="en-US" sz="2600" dirty="0"/>
                  <a:t> </a:t>
                </a:r>
                <a:r>
                  <a:rPr lang="en-US" sz="2600" dirty="0" smtClean="0"/>
                  <a:t>by the </a:t>
                </a:r>
                <a:r>
                  <a:rPr lang="en-US" sz="2600" dirty="0"/>
                  <a:t>mapping </a:t>
                </a:r>
                <a14:m>
                  <m:oMath xmlns:m="http://schemas.openxmlformats.org/officeDocument/2006/math">
                    <m:r>
                      <a:rPr lang="en-US" sz="2600" i="1" dirty="0" smtClean="0">
                        <a:latin typeface="Cambria Math"/>
                      </a:rPr>
                      <m:t>𝑤</m:t>
                    </m:r>
                    <m:r>
                      <a:rPr lang="en-US" sz="2600" i="1" dirty="0" smtClean="0">
                        <a:latin typeface="Cambria Math"/>
                      </a:rPr>
                      <m:t>=</m:t>
                    </m:r>
                    <m:r>
                      <a:rPr lang="en-US" sz="2600" i="1" dirty="0" err="1">
                        <a:latin typeface="Cambria Math"/>
                      </a:rPr>
                      <m:t>𝑖𝑧</m:t>
                    </m:r>
                  </m:oMath>
                </a14:m>
                <a:r>
                  <a:rPr lang="en-US" sz="2600" dirty="0"/>
                  <a:t>. </a:t>
                </a:r>
                <a:endParaRPr lang="en-US" sz="2600" dirty="0" smtClean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A76351EB-9639-4374-BB0D-1B602A82261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1824" y="2276872"/>
                <a:ext cx="10369152" cy="4464496"/>
              </a:xfrm>
              <a:blipFill rotWithShape="1">
                <a:blip r:embed="rId2"/>
                <a:stretch>
                  <a:fillRect l="-1059" t="-1093" r="-11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301824" y="1124744"/>
                <a:ext cx="10369152" cy="923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700" dirty="0">
                    <a:latin typeface="+mn-lt"/>
                  </a:rPr>
                  <a:t>Find the image of the half-plane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700" dirty="0">
                        <a:latin typeface="Cambria Math"/>
                      </a:rPr>
                      <m:t>Re</m:t>
                    </m:r>
                    <m:r>
                      <a:rPr lang="en-US" sz="2700" i="1" dirty="0">
                        <a:latin typeface="Cambria Math"/>
                      </a:rPr>
                      <m:t>(</m:t>
                    </m:r>
                    <m:r>
                      <a:rPr lang="en-US" sz="2700" i="1" dirty="0">
                        <a:latin typeface="Cambria Math"/>
                      </a:rPr>
                      <m:t>𝑧</m:t>
                    </m:r>
                    <m:r>
                      <a:rPr lang="en-US" sz="2700" i="1" dirty="0">
                        <a:latin typeface="Cambria Math"/>
                      </a:rPr>
                      <m:t>)≥</m:t>
                    </m:r>
                    <m:r>
                      <a:rPr lang="en-US" sz="2700" i="1" dirty="0">
                        <a:latin typeface="Cambria Math"/>
                      </a:rPr>
                      <m:t>2</m:t>
                    </m:r>
                    <m:r>
                      <a:rPr lang="en-US" sz="2700" i="1" dirty="0">
                        <a:latin typeface="Cambria Math"/>
                      </a:rPr>
                      <m:t> </m:t>
                    </m:r>
                  </m:oMath>
                </a14:m>
                <a:r>
                  <a:rPr lang="en-US" sz="2700" dirty="0">
                    <a:latin typeface="+mn-lt"/>
                  </a:rPr>
                  <a:t>under the complex mapping </a:t>
                </a:r>
                <a14:m>
                  <m:oMath xmlns:m="http://schemas.openxmlformats.org/officeDocument/2006/math">
                    <m:r>
                      <a:rPr lang="en-US" sz="2700" i="1" dirty="0">
                        <a:latin typeface="Cambria Math"/>
                      </a:rPr>
                      <m:t>𝑤</m:t>
                    </m:r>
                    <m:r>
                      <a:rPr lang="en-US" sz="2700" i="1" dirty="0">
                        <a:latin typeface="Cambria Math"/>
                      </a:rPr>
                      <m:t>=</m:t>
                    </m:r>
                    <m:r>
                      <a:rPr lang="en-US" sz="2700" i="1" dirty="0">
                        <a:latin typeface="Cambria Math"/>
                      </a:rPr>
                      <m:t>𝑓</m:t>
                    </m:r>
                    <m:d>
                      <m:dPr>
                        <m:ctrlPr>
                          <a:rPr lang="en-US" sz="2700" i="1" dirty="0">
                            <a:latin typeface="Cambria Math"/>
                          </a:rPr>
                        </m:ctrlPr>
                      </m:dPr>
                      <m:e>
                        <m:r>
                          <a:rPr lang="en-US" sz="2700" i="1" dirty="0">
                            <a:latin typeface="Cambria Math"/>
                          </a:rPr>
                          <m:t>𝑧</m:t>
                        </m:r>
                      </m:e>
                    </m:d>
                    <m:r>
                      <a:rPr lang="en-US" sz="2700" i="1" dirty="0">
                        <a:latin typeface="Cambria Math"/>
                      </a:rPr>
                      <m:t>=</m:t>
                    </m:r>
                    <m:r>
                      <a:rPr lang="en-US" sz="2700" i="1" dirty="0">
                        <a:latin typeface="Cambria Math"/>
                      </a:rPr>
                      <m:t>𝑖𝑧</m:t>
                    </m:r>
                    <m:r>
                      <a:rPr lang="en-US" sz="2700" i="1" dirty="0">
                        <a:latin typeface="Cambria Math"/>
                      </a:rPr>
                      <m:t> </m:t>
                    </m:r>
                  </m:oMath>
                </a14:m>
                <a:r>
                  <a:rPr lang="en-US" sz="2700" dirty="0">
                    <a:latin typeface="+mn-lt"/>
                  </a:rPr>
                  <a:t> and represent the mapping graphically.</a:t>
                </a: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824" y="1124744"/>
                <a:ext cx="10369152" cy="923330"/>
              </a:xfrm>
              <a:prstGeom prst="rect">
                <a:avLst/>
              </a:prstGeom>
              <a:blipFill rotWithShape="1">
                <a:blip r:embed="rId3"/>
                <a:stretch>
                  <a:fillRect l="-1118" t="-5298" b="-16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658569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BCBB2DD-094D-419E-9B63-E481E650C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5840" y="188640"/>
            <a:ext cx="9464040" cy="610090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chemeClr val="tx2"/>
                </a:solidFill>
                <a:latin typeface="+mn-lt"/>
              </a:rPr>
              <a:t>Example:</a:t>
            </a:r>
            <a:endParaRPr lang="en-US" b="1" dirty="0">
              <a:solidFill>
                <a:schemeClr val="tx2"/>
              </a:solidFill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="" xmlns:a16="http://schemas.microsoft.com/office/drawing/2014/main" id="{A76351EB-9639-4374-BB0D-1B602A82261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73834" y="836712"/>
                <a:ext cx="10441160" cy="5357436"/>
              </a:xfrm>
            </p:spPr>
            <p:txBody>
              <a:bodyPr>
                <a:noAutofit/>
              </a:bodyPr>
              <a:lstStyle/>
              <a:p>
                <a:pPr marL="0" indent="0" algn="just">
                  <a:buNone/>
                </a:pPr>
                <a:r>
                  <a:rPr lang="en-US" sz="2600" b="1" dirty="0" smtClean="0">
                    <a:solidFill>
                      <a:schemeClr val="tx2"/>
                    </a:solidFill>
                  </a:rPr>
                  <a:t>Solution:</a:t>
                </a:r>
                <a:r>
                  <a:rPr lang="en-US" sz="2600" b="1" dirty="0" smtClean="0"/>
                  <a:t> </a:t>
                </a:r>
              </a:p>
              <a:p>
                <a:pPr marL="0" indent="0" algn="just">
                  <a:buNone/>
                </a:pPr>
                <a:r>
                  <a:rPr lang="en-US" sz="2600" dirty="0" smtClean="0"/>
                  <a:t>Now </a:t>
                </a:r>
                <a:r>
                  <a:rPr lang="en-US" sz="2600" dirty="0"/>
                  <a:t>consider the entire half-plane </a:t>
                </a:r>
                <a14:m>
                  <m:oMath xmlns:m="http://schemas.openxmlformats.org/officeDocument/2006/math">
                    <m:r>
                      <a:rPr lang="en-US" sz="2600" i="1" dirty="0" smtClean="0">
                        <a:latin typeface="Cambria Math"/>
                      </a:rPr>
                      <m:t>𝑆</m:t>
                    </m:r>
                  </m:oMath>
                </a14:m>
                <a:r>
                  <a:rPr lang="en-US" sz="2600" dirty="0" smtClean="0"/>
                  <a:t>. This set </a:t>
                </a:r>
                <a:r>
                  <a:rPr lang="en-US" sz="2600" dirty="0"/>
                  <a:t>can be described </a:t>
                </a:r>
                <a:r>
                  <a:rPr lang="en-US" sz="2600" dirty="0" smtClean="0"/>
                  <a:t>by the </a:t>
                </a:r>
                <a:r>
                  <a:rPr lang="en-US" sz="2600" dirty="0"/>
                  <a:t>two simultaneous inequalities,</a:t>
                </a:r>
                <a:r>
                  <a:rPr lang="en-US" sz="2600" dirty="0" smtClean="0"/>
                  <a:t> </a:t>
                </a:r>
              </a:p>
              <a:p>
                <a:pPr marL="0" indent="0" algn="just">
                  <a:buNone/>
                </a:pPr>
                <a:endParaRPr lang="en-US" sz="1050" i="1" dirty="0" smtClean="0">
                  <a:latin typeface="Cambria Math"/>
                </a:endParaRPr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i="1" dirty="0" smtClean="0">
                          <a:latin typeface="Cambria Math"/>
                        </a:rPr>
                        <m:t>𝑥</m:t>
                      </m:r>
                      <m:r>
                        <a:rPr lang="en-US" sz="2600" i="1" dirty="0" smtClean="0">
                          <a:latin typeface="Cambria Math"/>
                        </a:rPr>
                        <m:t>≥</m:t>
                      </m:r>
                      <m:r>
                        <a:rPr lang="en-US" sz="2600" i="1" dirty="0" smtClean="0">
                          <a:latin typeface="Cambria Math"/>
                        </a:rPr>
                        <m:t>2</m:t>
                      </m:r>
                      <m:r>
                        <a:rPr lang="en-US" sz="2600" i="1" dirty="0" smtClean="0">
                          <a:latin typeface="Cambria Math"/>
                        </a:rPr>
                        <m:t>    </m:t>
                      </m:r>
                      <m:r>
                        <m:rPr>
                          <m:sty m:val="p"/>
                        </m:rPr>
                        <a:rPr lang="en-US" sz="2600" i="0" dirty="0" smtClean="0">
                          <a:latin typeface="Cambria Math"/>
                        </a:rPr>
                        <m:t>and</m:t>
                      </m:r>
                      <m:r>
                        <a:rPr lang="en-US" sz="2600" b="0" i="0" dirty="0" smtClean="0">
                          <a:latin typeface="Cambria Math"/>
                        </a:rPr>
                        <m:t>   </m:t>
                      </m:r>
                      <m:r>
                        <a:rPr lang="en-US" sz="2600" i="1" dirty="0" smtClean="0">
                          <a:latin typeface="Cambria Math"/>
                        </a:rPr>
                        <m:t> −∞&lt;</m:t>
                      </m:r>
                      <m:r>
                        <a:rPr lang="en-US" sz="2600" i="1" dirty="0" smtClean="0">
                          <a:latin typeface="Cambria Math"/>
                        </a:rPr>
                        <m:t>𝑦</m:t>
                      </m:r>
                      <m:r>
                        <a:rPr lang="en-US" sz="2600" i="1" dirty="0" smtClean="0">
                          <a:latin typeface="Cambria Math"/>
                        </a:rPr>
                        <m:t>&lt;∞.          (</m:t>
                      </m:r>
                      <m:r>
                        <a:rPr lang="en-US" sz="2600" i="1" dirty="0" smtClean="0">
                          <a:latin typeface="Cambria Math"/>
                        </a:rPr>
                        <m:t>1</m:t>
                      </m:r>
                      <m:r>
                        <a:rPr lang="en-US" sz="2600" i="1" dirty="0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2600" dirty="0" smtClean="0"/>
              </a:p>
              <a:p>
                <a:pPr marL="0" indent="0" algn="just">
                  <a:buNone/>
                </a:pPr>
                <a:endParaRPr lang="en-US" sz="1050" dirty="0" smtClean="0"/>
              </a:p>
              <a:p>
                <a:pPr marL="0" indent="0" algn="just">
                  <a:buNone/>
                </a:pPr>
                <a:r>
                  <a:rPr lang="en-US" sz="2600" dirty="0" smtClean="0"/>
                  <a:t>By using </a:t>
                </a:r>
                <a14:m>
                  <m:oMath xmlns:m="http://schemas.openxmlformats.org/officeDocument/2006/math">
                    <m:r>
                      <a:rPr lang="en-US" sz="2600" i="1" dirty="0" smtClean="0">
                        <a:latin typeface="Cambria Math"/>
                      </a:rPr>
                      <m:t>𝑧</m:t>
                    </m:r>
                    <m:r>
                      <a:rPr lang="en-US" sz="2600" b="0" i="1" dirty="0" smtClean="0">
                        <a:latin typeface="Cambria Math"/>
                      </a:rPr>
                      <m:t>=</m:t>
                    </m:r>
                    <m:r>
                      <a:rPr lang="en-US" sz="2600" i="1" dirty="0" smtClean="0">
                        <a:latin typeface="Cambria Math"/>
                      </a:rPr>
                      <m:t>𝑥</m:t>
                    </m:r>
                    <m:r>
                      <a:rPr lang="en-US" sz="2600" i="1" dirty="0" smtClean="0">
                        <a:latin typeface="Cambria Math"/>
                      </a:rPr>
                      <m:t>+</m:t>
                    </m:r>
                    <m:r>
                      <a:rPr lang="en-US" sz="2600" i="1" dirty="0" smtClean="0">
                        <a:latin typeface="Cambria Math"/>
                      </a:rPr>
                      <m:t>𝑖𝑦</m:t>
                    </m:r>
                  </m:oMath>
                </a14:m>
                <a:r>
                  <a:rPr lang="en-US" sz="2600" i="1" dirty="0"/>
                  <a:t> </a:t>
                </a:r>
                <a:r>
                  <a:rPr lang="en-US" sz="2600" dirty="0"/>
                  <a:t>in </a:t>
                </a:r>
                <a14:m>
                  <m:oMath xmlns:m="http://schemas.openxmlformats.org/officeDocument/2006/math">
                    <m:r>
                      <a:rPr lang="en-US" sz="2600" i="1" dirty="0" smtClean="0">
                        <a:latin typeface="Cambria Math"/>
                      </a:rPr>
                      <m:t>𝑤</m:t>
                    </m:r>
                    <m:r>
                      <a:rPr lang="en-US" sz="2600" i="1" dirty="0" smtClean="0">
                        <a:latin typeface="Cambria Math"/>
                      </a:rPr>
                      <m:t> = </m:t>
                    </m:r>
                    <m:r>
                      <a:rPr lang="en-US" sz="2600" i="1" dirty="0" err="1">
                        <a:latin typeface="Cambria Math"/>
                      </a:rPr>
                      <m:t>𝑖𝑧</m:t>
                    </m:r>
                  </m:oMath>
                </a14:m>
                <a:r>
                  <a:rPr lang="en-US" sz="2600" dirty="0"/>
                  <a:t>, we obtain </a:t>
                </a:r>
                <a14:m>
                  <m:oMath xmlns:m="http://schemas.openxmlformats.org/officeDocument/2006/math">
                    <m:r>
                      <a:rPr lang="en-US" sz="2600" i="1" dirty="0" smtClean="0">
                        <a:latin typeface="Cambria Math"/>
                      </a:rPr>
                      <m:t>𝑤</m:t>
                    </m:r>
                    <m:r>
                      <a:rPr lang="en-US" sz="2600" i="1" dirty="0">
                        <a:latin typeface="Cambria Math"/>
                      </a:rPr>
                      <m:t>=−</m:t>
                    </m:r>
                    <m:r>
                      <a:rPr lang="en-US" sz="2600" i="1" dirty="0" err="1">
                        <a:latin typeface="Cambria Math"/>
                      </a:rPr>
                      <m:t>𝑦</m:t>
                    </m:r>
                    <m:r>
                      <a:rPr lang="en-US" sz="2600" i="1" dirty="0" err="1">
                        <a:latin typeface="Cambria Math"/>
                      </a:rPr>
                      <m:t>+</m:t>
                    </m:r>
                    <m:r>
                      <a:rPr lang="en-US" sz="2600" i="1" dirty="0" err="1">
                        <a:latin typeface="Cambria Math"/>
                      </a:rPr>
                      <m:t>𝑖𝑥</m:t>
                    </m:r>
                    <m:r>
                      <a:rPr lang="en-US" sz="2600" i="1" dirty="0">
                        <a:latin typeface="Cambria Math"/>
                      </a:rPr>
                      <m:t>,</m:t>
                    </m:r>
                  </m:oMath>
                </a14:m>
                <a:r>
                  <a:rPr lang="en-US" sz="2600" dirty="0" smtClean="0"/>
                  <a:t> and </a:t>
                </a:r>
                <a:r>
                  <a:rPr lang="en-US" sz="2600" dirty="0"/>
                  <a:t>so </a:t>
                </a:r>
                <a:r>
                  <a:rPr lang="en-US" sz="2600" dirty="0" smtClean="0"/>
                  <a:t>that the </a:t>
                </a:r>
                <a:r>
                  <a:rPr lang="en-US" sz="2600" dirty="0"/>
                  <a:t>real and </a:t>
                </a:r>
                <a:r>
                  <a:rPr lang="en-US" sz="2600" dirty="0" smtClean="0"/>
                  <a:t>imaginary parts are respectively given as:</a:t>
                </a:r>
                <a:endParaRPr lang="en-US" sz="2600" dirty="0"/>
              </a:p>
              <a:p>
                <a:pPr marL="0" indent="0" algn="just">
                  <a:buNone/>
                </a:pPr>
                <a:endParaRPr lang="es-ES" sz="1100" i="1" dirty="0" smtClean="0">
                  <a:latin typeface="Cambria Math"/>
                </a:endParaRPr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600" i="1" dirty="0" smtClean="0">
                          <a:latin typeface="Cambria Math"/>
                        </a:rPr>
                        <m:t>𝑢</m:t>
                      </m:r>
                      <m:d>
                        <m:dPr>
                          <m:ctrlPr>
                            <a:rPr lang="es-ES" sz="2600" i="1" dirty="0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s-ES" sz="2600" i="1" dirty="0" smtClean="0">
                              <a:latin typeface="Cambria Math"/>
                            </a:rPr>
                            <m:t>𝑥</m:t>
                          </m:r>
                          <m:r>
                            <a:rPr lang="es-ES" sz="2600" i="1" dirty="0" smtClean="0">
                              <a:latin typeface="Cambria Math"/>
                            </a:rPr>
                            <m:t>, </m:t>
                          </m:r>
                          <m:r>
                            <a:rPr lang="es-ES" sz="2600" i="1" dirty="0" smtClean="0">
                              <a:latin typeface="Cambria Math"/>
                            </a:rPr>
                            <m:t>𝑦</m:t>
                          </m:r>
                        </m:e>
                      </m:d>
                      <m:r>
                        <a:rPr lang="es-ES" sz="2600" i="1" dirty="0" smtClean="0">
                          <a:latin typeface="Cambria Math"/>
                        </a:rPr>
                        <m:t>=−</m:t>
                      </m:r>
                      <m:r>
                        <a:rPr lang="es-ES" sz="2600" i="1" dirty="0" smtClean="0">
                          <a:latin typeface="Cambria Math"/>
                        </a:rPr>
                        <m:t>𝑦</m:t>
                      </m:r>
                      <m:r>
                        <a:rPr lang="en-US" sz="2600" b="0" i="1" dirty="0" smtClean="0">
                          <a:latin typeface="Cambria Math"/>
                        </a:rPr>
                        <m:t>  </m:t>
                      </m:r>
                      <m:r>
                        <a:rPr lang="es-ES" sz="2600" i="1" dirty="0" smtClean="0">
                          <a:latin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s-ES" sz="2600" i="0" dirty="0" smtClean="0">
                          <a:latin typeface="Cambria Math"/>
                        </a:rPr>
                        <m:t>and</m:t>
                      </m:r>
                      <m:r>
                        <a:rPr lang="es-ES" sz="2600" i="1" dirty="0" smtClean="0">
                          <a:latin typeface="Cambria Math"/>
                        </a:rPr>
                        <m:t> </m:t>
                      </m:r>
                      <m:r>
                        <a:rPr lang="en-US" sz="2600" b="0" i="1" dirty="0" smtClean="0">
                          <a:latin typeface="Cambria Math"/>
                        </a:rPr>
                        <m:t>   </m:t>
                      </m:r>
                      <m:r>
                        <a:rPr lang="es-ES" sz="2600" i="1" dirty="0" smtClean="0">
                          <a:latin typeface="Cambria Math"/>
                        </a:rPr>
                        <m:t>𝑣</m:t>
                      </m:r>
                      <m:r>
                        <a:rPr lang="es-ES" sz="2600" i="1" dirty="0" smtClean="0">
                          <a:latin typeface="Cambria Math"/>
                        </a:rPr>
                        <m:t>(</m:t>
                      </m:r>
                      <m:r>
                        <a:rPr lang="es-ES" sz="2600" i="1" dirty="0" smtClean="0">
                          <a:latin typeface="Cambria Math"/>
                        </a:rPr>
                        <m:t>𝑥</m:t>
                      </m:r>
                      <m:r>
                        <a:rPr lang="es-ES" sz="2600" i="1" dirty="0" smtClean="0">
                          <a:latin typeface="Cambria Math"/>
                        </a:rPr>
                        <m:t>, </m:t>
                      </m:r>
                      <m:r>
                        <a:rPr lang="es-ES" sz="2600" i="1" dirty="0" smtClean="0">
                          <a:latin typeface="Cambria Math"/>
                        </a:rPr>
                        <m:t>𝑦</m:t>
                      </m:r>
                      <m:r>
                        <a:rPr lang="es-ES" sz="2600" i="1" dirty="0" smtClean="0">
                          <a:latin typeface="Cambria Math"/>
                        </a:rPr>
                        <m:t>)=</m:t>
                      </m:r>
                      <m:r>
                        <a:rPr lang="es-ES" sz="2600" i="1" dirty="0" smtClean="0">
                          <a:latin typeface="Cambria Math"/>
                        </a:rPr>
                        <m:t>𝑥</m:t>
                      </m:r>
                      <m:r>
                        <a:rPr lang="es-ES" sz="2600" i="1" dirty="0" smtClean="0">
                          <a:latin typeface="Cambria Math"/>
                        </a:rPr>
                        <m:t>.    (</m:t>
                      </m:r>
                      <m:r>
                        <a:rPr lang="es-ES" sz="2600" i="1" dirty="0" smtClean="0">
                          <a:latin typeface="Cambria Math"/>
                        </a:rPr>
                        <m:t>2</m:t>
                      </m:r>
                      <m:r>
                        <a:rPr lang="es-ES" sz="2600" i="1" dirty="0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s-ES" sz="2600" dirty="0"/>
              </a:p>
              <a:p>
                <a:pPr marL="0" indent="0" algn="just">
                  <a:buNone/>
                </a:pPr>
                <a:endParaRPr lang="en-US" sz="1000" dirty="0" smtClean="0"/>
              </a:p>
              <a:p>
                <a:pPr marL="0" indent="0" algn="just">
                  <a:buNone/>
                </a:pPr>
                <a:r>
                  <a:rPr lang="en-US" sz="2600" dirty="0" smtClean="0"/>
                  <a:t>From </a:t>
                </a:r>
                <a14:m>
                  <m:oMath xmlns:m="http://schemas.openxmlformats.org/officeDocument/2006/math">
                    <m:r>
                      <a:rPr lang="en-US" sz="2600" i="1" dirty="0" smtClean="0">
                        <a:latin typeface="Cambria Math"/>
                      </a:rPr>
                      <m:t>(</m:t>
                    </m:r>
                    <m:r>
                      <a:rPr lang="en-US" sz="2600" i="1" dirty="0" smtClean="0">
                        <a:latin typeface="Cambria Math"/>
                      </a:rPr>
                      <m:t>1</m:t>
                    </m:r>
                    <m:r>
                      <a:rPr lang="en-US" sz="2600" i="1" dirty="0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sz="2600" dirty="0"/>
                  <a:t> and </a:t>
                </a:r>
                <a14:m>
                  <m:oMath xmlns:m="http://schemas.openxmlformats.org/officeDocument/2006/math">
                    <m:r>
                      <a:rPr lang="en-US" sz="2600" i="1" dirty="0" smtClean="0">
                        <a:latin typeface="Cambria Math"/>
                      </a:rPr>
                      <m:t>(</m:t>
                    </m:r>
                    <m:r>
                      <a:rPr lang="en-US" sz="2600" i="1" dirty="0" smtClean="0">
                        <a:latin typeface="Cambria Math"/>
                      </a:rPr>
                      <m:t>2</m:t>
                    </m:r>
                    <m:r>
                      <a:rPr lang="en-US" sz="2600" i="1" dirty="0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sz="2600" dirty="0"/>
                  <a:t> we conclude that </a:t>
                </a:r>
                <a14:m>
                  <m:oMath xmlns:m="http://schemas.openxmlformats.org/officeDocument/2006/math">
                    <m:r>
                      <a:rPr lang="en-US" sz="2600" i="1" dirty="0" smtClean="0">
                        <a:latin typeface="Cambria Math"/>
                      </a:rPr>
                      <m:t>𝑣</m:t>
                    </m:r>
                    <m:r>
                      <a:rPr lang="en-US" sz="2600" i="1" dirty="0" smtClean="0">
                        <a:latin typeface="Cambria Math"/>
                      </a:rPr>
                      <m:t>≥</m:t>
                    </m:r>
                    <m:r>
                      <a:rPr lang="en-US" sz="2600" i="1" dirty="0" smtClean="0">
                        <a:latin typeface="Cambria Math"/>
                      </a:rPr>
                      <m:t>2</m:t>
                    </m:r>
                  </m:oMath>
                </a14:m>
                <a:r>
                  <a:rPr lang="en-US" sz="2600" dirty="0" smtClean="0"/>
                  <a:t> </a:t>
                </a:r>
                <a:r>
                  <a:rPr lang="en-US" sz="2600" dirty="0"/>
                  <a:t>and </a:t>
                </a:r>
                <a14:m>
                  <m:oMath xmlns:m="http://schemas.openxmlformats.org/officeDocument/2006/math">
                    <m:r>
                      <a:rPr lang="en-US" sz="2600" i="1" dirty="0" smtClean="0">
                        <a:latin typeface="Cambria Math"/>
                      </a:rPr>
                      <m:t>−∞&lt;</m:t>
                    </m:r>
                    <m:r>
                      <a:rPr lang="en-US" sz="2600" i="1" dirty="0" smtClean="0">
                        <a:latin typeface="Cambria Math"/>
                      </a:rPr>
                      <m:t>𝑢</m:t>
                    </m:r>
                    <m:r>
                      <a:rPr lang="en-US" sz="2600" i="1" dirty="0" smtClean="0">
                        <a:latin typeface="Cambria Math"/>
                      </a:rPr>
                      <m:t>&lt;∞</m:t>
                    </m:r>
                  </m:oMath>
                </a14:m>
                <a:r>
                  <a:rPr lang="en-US" sz="2600" dirty="0"/>
                  <a:t>. That is, </a:t>
                </a:r>
                <a:r>
                  <a:rPr lang="en-US" sz="2600" dirty="0" smtClean="0"/>
                  <a:t>the set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600" i="1" dirty="0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sz="2600" b="0" i="1" dirty="0" smtClean="0">
                            <a:latin typeface="Cambria Math"/>
                          </a:rPr>
                          <m:t>𝑆</m:t>
                        </m:r>
                      </m:e>
                      <m:sup>
                        <m:r>
                          <a:rPr lang="en-US" sz="2600" b="0" i="1" dirty="0" smtClean="0">
                            <a:latin typeface="Cambria Math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2600" dirty="0"/>
                  <a:t>, the image of </a:t>
                </a:r>
                <a14:m>
                  <m:oMath xmlns:m="http://schemas.openxmlformats.org/officeDocument/2006/math">
                    <m:r>
                      <a:rPr lang="en-US" sz="2600" i="1" dirty="0" smtClean="0">
                        <a:latin typeface="Cambria Math"/>
                      </a:rPr>
                      <m:t>𝑆</m:t>
                    </m:r>
                  </m:oMath>
                </a14:m>
                <a:r>
                  <a:rPr lang="en-US" sz="2600" i="1" dirty="0"/>
                  <a:t> </a:t>
                </a:r>
                <a:r>
                  <a:rPr lang="en-US" sz="2600" dirty="0"/>
                  <a:t>under </a:t>
                </a:r>
                <a14:m>
                  <m:oMath xmlns:m="http://schemas.openxmlformats.org/officeDocument/2006/math">
                    <m:r>
                      <a:rPr lang="en-US" sz="2600" i="1" dirty="0" smtClean="0">
                        <a:latin typeface="Cambria Math"/>
                      </a:rPr>
                      <m:t>𝑤</m:t>
                    </m:r>
                    <m:r>
                      <a:rPr lang="en-US" sz="2600" i="1" dirty="0" smtClean="0">
                        <a:latin typeface="Cambria Math"/>
                      </a:rPr>
                      <m:t>=</m:t>
                    </m:r>
                    <m:r>
                      <a:rPr lang="en-US" sz="2600" i="1" dirty="0" err="1">
                        <a:latin typeface="Cambria Math"/>
                      </a:rPr>
                      <m:t>𝑖𝑧</m:t>
                    </m:r>
                  </m:oMath>
                </a14:m>
                <a:r>
                  <a:rPr lang="en-US" sz="2600" dirty="0"/>
                  <a:t>, consists of all </a:t>
                </a:r>
                <a:r>
                  <a:rPr lang="en-US" sz="2600" dirty="0" smtClean="0"/>
                  <a:t>points in the </a:t>
                </a:r>
                <a:r>
                  <a:rPr lang="en-US" sz="2600" dirty="0"/>
                  <a:t>half-plane lying on or </a:t>
                </a:r>
                <a:r>
                  <a:rPr lang="en-US" sz="2600" dirty="0" smtClean="0"/>
                  <a:t>above the </a:t>
                </a:r>
                <a:r>
                  <a:rPr lang="en-US" sz="2600" dirty="0"/>
                  <a:t>horizontal line </a:t>
                </a:r>
                <a14:m>
                  <m:oMath xmlns:m="http://schemas.openxmlformats.org/officeDocument/2006/math">
                    <m:r>
                      <a:rPr lang="en-US" sz="2600" i="1" dirty="0" smtClean="0">
                        <a:latin typeface="Cambria Math"/>
                      </a:rPr>
                      <m:t>𝑣</m:t>
                    </m:r>
                    <m:r>
                      <a:rPr lang="en-US" sz="2600" i="1" dirty="0" smtClean="0">
                        <a:latin typeface="Cambria Math"/>
                      </a:rPr>
                      <m:t>=</m:t>
                    </m:r>
                    <m:r>
                      <a:rPr lang="en-US" sz="2600" i="1" dirty="0" smtClean="0">
                        <a:latin typeface="Cambria Math"/>
                      </a:rPr>
                      <m:t>2</m:t>
                    </m:r>
                  </m:oMath>
                </a14:m>
                <a:r>
                  <a:rPr lang="en-US" sz="2600" dirty="0"/>
                  <a:t>. This image can also be described </a:t>
                </a:r>
                <a:r>
                  <a:rPr lang="en-US" sz="2600" dirty="0" smtClean="0"/>
                  <a:t>by the single inequality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 i="0" dirty="0" smtClean="0">
                        <a:latin typeface="Cambria Math"/>
                      </a:rPr>
                      <m:t>Im</m:t>
                    </m:r>
                    <m:r>
                      <a:rPr lang="en-US" sz="2600" i="1" dirty="0">
                        <a:latin typeface="Cambria Math"/>
                      </a:rPr>
                      <m:t>( </m:t>
                    </m:r>
                    <m:r>
                      <a:rPr lang="en-US" sz="2600" i="1" dirty="0">
                        <a:latin typeface="Cambria Math"/>
                      </a:rPr>
                      <m:t>𝑤</m:t>
                    </m:r>
                    <m:r>
                      <a:rPr lang="en-US" sz="2600" i="1" dirty="0">
                        <a:latin typeface="Cambria Math"/>
                      </a:rPr>
                      <m:t>) ≥ </m:t>
                    </m:r>
                    <m:r>
                      <a:rPr lang="en-US" sz="2600" i="1" dirty="0">
                        <a:latin typeface="Cambria Math"/>
                      </a:rPr>
                      <m:t>2</m:t>
                    </m:r>
                  </m:oMath>
                </a14:m>
                <a:r>
                  <a:rPr lang="en-US" sz="2600" dirty="0"/>
                  <a:t>.</a:t>
                </a:r>
                <a:endParaRPr lang="en-US" sz="2600" dirty="0" smtClean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A76351EB-9639-4374-BB0D-1B602A82261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73832" y="836712"/>
                <a:ext cx="10441160" cy="5357436"/>
              </a:xfrm>
              <a:blipFill rotWithShape="1">
                <a:blip r:embed="rId2"/>
                <a:stretch>
                  <a:fillRect l="-992" t="-910" r="-1109" b="-4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483137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BCBB2DD-094D-419E-9B63-E481E650C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240" y="226312"/>
            <a:ext cx="9464040" cy="610400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chemeClr val="tx2"/>
                </a:solidFill>
                <a:effectLst/>
                <a:latin typeface="+mn-lt"/>
              </a:rPr>
              <a:t>Example</a:t>
            </a:r>
            <a:r>
              <a:rPr lang="en-US" b="1" dirty="0" smtClean="0">
                <a:effectLst/>
                <a:latin typeface="+mn-lt"/>
              </a:rPr>
              <a:t>:</a:t>
            </a:r>
            <a:endParaRPr lang="en-US" b="1" dirty="0">
              <a:effectLst/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520534" y="980728"/>
                <a:ext cx="10276449" cy="89255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600" dirty="0"/>
                  <a:t>In summary, the half-plane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 i="0" dirty="0" smtClean="0">
                        <a:latin typeface="Cambria Math"/>
                      </a:rPr>
                      <m:t>Re</m:t>
                    </m:r>
                    <m:r>
                      <a:rPr lang="en-US" sz="2600" i="1" dirty="0" smtClean="0">
                        <a:latin typeface="Cambria Math"/>
                      </a:rPr>
                      <m:t>(</m:t>
                    </m:r>
                    <m:r>
                      <a:rPr lang="en-US" sz="2600" i="1" dirty="0" smtClean="0">
                        <a:latin typeface="Cambria Math"/>
                      </a:rPr>
                      <m:t>𝑧</m:t>
                    </m:r>
                    <m:r>
                      <a:rPr lang="en-US" sz="2600" i="1" dirty="0" smtClean="0">
                        <a:latin typeface="Cambria Math"/>
                      </a:rPr>
                      <m:t>) ≥ 2</m:t>
                    </m:r>
                  </m:oMath>
                </a14:m>
                <a:r>
                  <a:rPr lang="en-US" sz="2600" dirty="0"/>
                  <a:t> </a:t>
                </a:r>
                <a:r>
                  <a:rPr lang="en-US" sz="2600" dirty="0" smtClean="0"/>
                  <a:t> </a:t>
                </a:r>
                <a:r>
                  <a:rPr lang="en-US" sz="2600" dirty="0"/>
                  <a:t>is mapped onto the half-plane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 i="0" dirty="0" smtClean="0">
                        <a:latin typeface="Cambria Math"/>
                      </a:rPr>
                      <m:t>Im</m:t>
                    </m:r>
                    <m:r>
                      <a:rPr lang="en-US" sz="2600" i="1" dirty="0">
                        <a:latin typeface="Cambria Math"/>
                      </a:rPr>
                      <m:t>(</m:t>
                    </m:r>
                    <m:r>
                      <a:rPr lang="en-US" sz="2600" i="1" dirty="0">
                        <a:latin typeface="Cambria Math"/>
                      </a:rPr>
                      <m:t>𝑤</m:t>
                    </m:r>
                    <m:r>
                      <a:rPr lang="en-US" sz="2600" i="1" dirty="0">
                        <a:latin typeface="Cambria Math"/>
                      </a:rPr>
                      <m:t>) ≥ 2</m:t>
                    </m:r>
                  </m:oMath>
                </a14:m>
                <a:r>
                  <a:rPr lang="en-US" sz="2600" dirty="0"/>
                  <a:t> </a:t>
                </a:r>
                <a:r>
                  <a:rPr lang="en-US" sz="2600" dirty="0" smtClean="0"/>
                  <a:t>by the </a:t>
                </a:r>
                <a:r>
                  <a:rPr lang="en-US" sz="2600" dirty="0"/>
                  <a:t>complex mapping </a:t>
                </a:r>
                <a14:m>
                  <m:oMath xmlns:m="http://schemas.openxmlformats.org/officeDocument/2006/math">
                    <m:r>
                      <a:rPr lang="en-US" sz="2600" i="1" dirty="0" smtClean="0">
                        <a:latin typeface="Cambria Math"/>
                      </a:rPr>
                      <m:t>𝑤</m:t>
                    </m:r>
                    <m:r>
                      <a:rPr lang="en-US" sz="2600" i="1" dirty="0" smtClean="0">
                        <a:latin typeface="Cambria Math"/>
                      </a:rPr>
                      <m:t> = </m:t>
                    </m:r>
                    <m:r>
                      <a:rPr lang="en-US" sz="2600" i="1" dirty="0" err="1">
                        <a:latin typeface="Cambria Math"/>
                      </a:rPr>
                      <m:t>𝑖𝑧</m:t>
                    </m:r>
                  </m:oMath>
                </a14:m>
                <a:r>
                  <a:rPr lang="en-US" sz="2600" dirty="0"/>
                  <a:t>.</a:t>
                </a: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394" y="980728"/>
                <a:ext cx="10276449" cy="892552"/>
              </a:xfrm>
              <a:prstGeom prst="rect">
                <a:avLst/>
              </a:prstGeom>
              <a:blipFill rotWithShape="1">
                <a:blip r:embed="rId2"/>
                <a:stretch>
                  <a:fillRect l="-1008" t="-6164" b="-164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saturation sat="40000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2841" y="2133664"/>
            <a:ext cx="8785751" cy="4287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859453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BCBB2DD-094D-419E-9B63-E481E650C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111" y="192089"/>
            <a:ext cx="9464040" cy="572615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chemeClr val="tx2"/>
                </a:solidFill>
                <a:latin typeface="+mn-lt"/>
              </a:rPr>
              <a:t>Example:</a:t>
            </a:r>
            <a:endParaRPr lang="en-US" b="1" dirty="0">
              <a:solidFill>
                <a:schemeClr val="tx2"/>
              </a:solidFill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id="{A76351EB-9639-4374-BB0D-1B602A82261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29816" y="703395"/>
                <a:ext cx="10513168" cy="5357436"/>
              </a:xfrm>
            </p:spPr>
            <p:txBody>
              <a:bodyPr>
                <a:noAutofit/>
              </a:bodyPr>
              <a:lstStyle/>
              <a:p>
                <a:pPr marL="0" indent="0" algn="just">
                  <a:buNone/>
                </a:pPr>
                <a:r>
                  <a:rPr lang="en-US" sz="2600" dirty="0" smtClean="0"/>
                  <a:t>Find the image of the vertical line </a:t>
                </a:r>
                <a14:m>
                  <m:oMath xmlns:m="http://schemas.openxmlformats.org/officeDocument/2006/math">
                    <m:r>
                      <a:rPr lang="en-US" sz="2600" i="1" dirty="0" smtClean="0">
                        <a:latin typeface="Cambria Math"/>
                      </a:rPr>
                      <m:t>𝑥</m:t>
                    </m:r>
                    <m:r>
                      <a:rPr lang="en-US" sz="2600" i="1" dirty="0" smtClean="0">
                        <a:latin typeface="Cambria Math"/>
                      </a:rPr>
                      <m:t>=</m:t>
                    </m:r>
                    <m:r>
                      <a:rPr lang="en-US" sz="2600" i="1" dirty="0" smtClean="0">
                        <a:latin typeface="Cambria Math"/>
                      </a:rPr>
                      <m:t>1</m:t>
                    </m:r>
                    <m:r>
                      <a:rPr lang="en-US" sz="2600" i="1" dirty="0" smtClean="0">
                        <a:latin typeface="Cambria Math"/>
                      </a:rPr>
                      <m:t> </m:t>
                    </m:r>
                  </m:oMath>
                </a14:m>
                <a:r>
                  <a:rPr lang="en-US" sz="2600" dirty="0"/>
                  <a:t>under the complex mapping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/>
                      </a:rPr>
                      <m:t>𝑤</m:t>
                    </m:r>
                    <m:r>
                      <a:rPr lang="en-US" sz="2600" b="0" i="1" smtClean="0">
                        <a:latin typeface="Cambria Math"/>
                      </a:rPr>
                      <m:t>=</m:t>
                    </m:r>
                    <m:r>
                      <a:rPr lang="en-US" sz="2600" i="1">
                        <a:latin typeface="Cambria Math"/>
                      </a:rPr>
                      <m:t>𝑓</m:t>
                    </m:r>
                    <m:d>
                      <m:dPr>
                        <m:ctrlPr>
                          <a:rPr lang="en-US" sz="26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600" i="1">
                            <a:latin typeface="Cambria Math"/>
                          </a:rPr>
                          <m:t>𝑧</m:t>
                        </m:r>
                      </m:e>
                    </m:d>
                    <m:r>
                      <a:rPr lang="en-US" sz="2600" i="1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sz="2600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sz="2600" i="1">
                            <a:latin typeface="Cambria Math"/>
                          </a:rPr>
                          <m:t>𝑧</m:t>
                        </m:r>
                      </m:e>
                      <m:sup>
                        <m:r>
                          <a:rPr lang="en-US" sz="2600" i="1"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US" sz="2600" i="1">
                        <a:latin typeface="Cambria Math"/>
                      </a:rPr>
                      <m:t> </m:t>
                    </m:r>
                  </m:oMath>
                </a14:m>
                <a:r>
                  <a:rPr lang="en-US" sz="2600" dirty="0" smtClean="0"/>
                  <a:t>and </a:t>
                </a:r>
                <a:r>
                  <a:rPr lang="en-US" sz="2600" dirty="0"/>
                  <a:t>represent the mapping graphically</a:t>
                </a:r>
                <a:r>
                  <a:rPr lang="en-US" sz="2600" dirty="0" smtClean="0"/>
                  <a:t>.</a:t>
                </a:r>
              </a:p>
              <a:p>
                <a:pPr marL="0" indent="0" algn="just">
                  <a:buNone/>
                </a:pPr>
                <a:endParaRPr lang="en-US" sz="1050" b="1" dirty="0" smtClean="0"/>
              </a:p>
              <a:p>
                <a:pPr marL="0" indent="0" algn="just">
                  <a:buNone/>
                </a:pPr>
                <a:r>
                  <a:rPr lang="en-US" sz="2600" b="1" dirty="0" smtClean="0">
                    <a:solidFill>
                      <a:schemeClr val="tx2"/>
                    </a:solidFill>
                  </a:rPr>
                  <a:t>Solution: </a:t>
                </a:r>
              </a:p>
              <a:p>
                <a:pPr marL="0" indent="0" algn="just">
                  <a:buNone/>
                </a:pPr>
                <a:r>
                  <a:rPr lang="en-US" sz="2600" dirty="0" smtClean="0"/>
                  <a:t>Let </a:t>
                </a:r>
                <a14:m>
                  <m:oMath xmlns:m="http://schemas.openxmlformats.org/officeDocument/2006/math">
                    <m:r>
                      <a:rPr lang="en-US" sz="2600" i="1" dirty="0" smtClean="0">
                        <a:latin typeface="Cambria Math"/>
                      </a:rPr>
                      <m:t>𝐶</m:t>
                    </m:r>
                  </m:oMath>
                </a14:m>
                <a:r>
                  <a:rPr lang="en-US" sz="2600" i="1" dirty="0"/>
                  <a:t> </a:t>
                </a:r>
                <a:r>
                  <a:rPr lang="en-US" sz="2600" dirty="0"/>
                  <a:t>be the set of points on the vertical line </a:t>
                </a:r>
                <a14:m>
                  <m:oMath xmlns:m="http://schemas.openxmlformats.org/officeDocument/2006/math">
                    <m:r>
                      <a:rPr lang="en-US" sz="2600" i="1" dirty="0" smtClean="0">
                        <a:latin typeface="Cambria Math"/>
                      </a:rPr>
                      <m:t>𝑥</m:t>
                    </m:r>
                    <m:r>
                      <a:rPr lang="en-US" sz="2600" i="1" dirty="0" smtClean="0">
                        <a:latin typeface="Cambria Math"/>
                      </a:rPr>
                      <m:t>=</m:t>
                    </m:r>
                    <m:r>
                      <a:rPr lang="en-US" sz="2600" i="1" dirty="0" smtClean="0">
                        <a:latin typeface="Cambria Math"/>
                      </a:rPr>
                      <m:t>1</m:t>
                    </m:r>
                    <m:r>
                      <a:rPr lang="en-US" sz="2600" i="1" dirty="0" smtClean="0">
                        <a:latin typeface="Cambria Math"/>
                      </a:rPr>
                      <m:t> </m:t>
                    </m:r>
                  </m:oMath>
                </a14:m>
                <a:r>
                  <a:rPr lang="en-US" sz="2600" dirty="0"/>
                  <a:t>or, equivalently</a:t>
                </a:r>
                <a:r>
                  <a:rPr lang="en-US" sz="2600" dirty="0" smtClean="0"/>
                  <a:t>, the </a:t>
                </a:r>
                <a:r>
                  <a:rPr lang="en-US" sz="2600" dirty="0"/>
                  <a:t>set of points </a:t>
                </a:r>
                <a14:m>
                  <m:oMath xmlns:m="http://schemas.openxmlformats.org/officeDocument/2006/math">
                    <m:r>
                      <a:rPr lang="en-US" sz="2600" i="1" dirty="0" smtClean="0">
                        <a:latin typeface="Cambria Math"/>
                      </a:rPr>
                      <m:t>𝑧</m:t>
                    </m:r>
                    <m:r>
                      <a:rPr lang="en-US" sz="2600" i="1" dirty="0" smtClean="0">
                        <a:latin typeface="Cambria Math"/>
                      </a:rPr>
                      <m:t>=</m:t>
                    </m:r>
                    <m:r>
                      <a:rPr lang="en-US" sz="2600" i="1" dirty="0" smtClean="0">
                        <a:latin typeface="Cambria Math"/>
                      </a:rPr>
                      <m:t>1</m:t>
                    </m:r>
                    <m:r>
                      <a:rPr lang="en-US" sz="2600" i="1" dirty="0" smtClean="0">
                        <a:latin typeface="Cambria Math"/>
                      </a:rPr>
                      <m:t>+</m:t>
                    </m:r>
                    <m:r>
                      <a:rPr lang="en-US" sz="2600" i="1" dirty="0" smtClean="0">
                        <a:latin typeface="Cambria Math"/>
                      </a:rPr>
                      <m:t>𝑖𝑦</m:t>
                    </m:r>
                    <m:r>
                      <a:rPr lang="en-US" sz="2600" i="1" dirty="0" smtClean="0">
                        <a:latin typeface="Cambria Math"/>
                      </a:rPr>
                      <m:t> </m:t>
                    </m:r>
                  </m:oMath>
                </a14:m>
                <a:r>
                  <a:rPr lang="en-US" sz="2600" dirty="0"/>
                  <a:t>with </a:t>
                </a:r>
                <a14:m>
                  <m:oMath xmlns:m="http://schemas.openxmlformats.org/officeDocument/2006/math">
                    <m:r>
                      <a:rPr lang="en-US" sz="2600" i="1" dirty="0" smtClean="0">
                        <a:latin typeface="Cambria Math"/>
                      </a:rPr>
                      <m:t>−∞&lt;</m:t>
                    </m:r>
                    <m:r>
                      <a:rPr lang="en-US" sz="2600" i="1" dirty="0" smtClean="0">
                        <a:latin typeface="Cambria Math"/>
                      </a:rPr>
                      <m:t>𝑦</m:t>
                    </m:r>
                    <m:r>
                      <a:rPr lang="en-US" sz="2600" i="1" dirty="0" smtClean="0">
                        <a:latin typeface="Cambria Math"/>
                      </a:rPr>
                      <m:t>&lt;∞</m:t>
                    </m:r>
                  </m:oMath>
                </a14:m>
                <a:r>
                  <a:rPr lang="en-US" sz="2600" dirty="0"/>
                  <a:t>. </a:t>
                </a:r>
                <a:r>
                  <a:rPr lang="en-US" sz="2600" dirty="0" smtClean="0"/>
                  <a:t>The </a:t>
                </a:r>
                <a:r>
                  <a:rPr lang="en-US" sz="2600" dirty="0"/>
                  <a:t>real and </a:t>
                </a:r>
                <a:r>
                  <a:rPr lang="en-US" sz="2600" dirty="0" smtClean="0"/>
                  <a:t>imaginary parts </a:t>
                </a:r>
                <a:r>
                  <a:rPr lang="en-US" sz="2600" dirty="0"/>
                  <a:t>of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/>
                      </a:rPr>
                      <m:t>𝑤</m:t>
                    </m:r>
                    <m:r>
                      <a:rPr lang="en-US" sz="2600" i="1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sz="2600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sz="2600" i="1">
                            <a:latin typeface="Cambria Math"/>
                          </a:rPr>
                          <m:t>𝑧</m:t>
                        </m:r>
                      </m:e>
                      <m:sup>
                        <m:r>
                          <a:rPr lang="en-US" sz="2600" i="1"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US" sz="2600" i="1">
                        <a:latin typeface="Cambria Math"/>
                      </a:rPr>
                      <m:t> </m:t>
                    </m:r>
                  </m:oMath>
                </a14:m>
                <a:r>
                  <a:rPr lang="en-US" sz="2600" dirty="0" smtClean="0"/>
                  <a:t>are </a:t>
                </a:r>
                <a14:m>
                  <m:oMath xmlns:m="http://schemas.openxmlformats.org/officeDocument/2006/math">
                    <m:r>
                      <a:rPr lang="es-ES" sz="2600" i="1" dirty="0" smtClean="0">
                        <a:solidFill>
                          <a:schemeClr val="tx1"/>
                        </a:solidFill>
                        <a:latin typeface="Cambria Math"/>
                        <a:cs typeface="Trebuchet MS"/>
                      </a:rPr>
                      <m:t>𝑢</m:t>
                    </m:r>
                    <m:d>
                      <m:dPr>
                        <m:ctrlPr>
                          <a:rPr lang="es-ES" sz="2600" i="1" dirty="0">
                            <a:solidFill>
                              <a:schemeClr val="tx1"/>
                            </a:solidFill>
                            <a:latin typeface="Cambria Math"/>
                            <a:cs typeface="Trebuchet MS"/>
                          </a:rPr>
                        </m:ctrlPr>
                      </m:dPr>
                      <m:e>
                        <m:r>
                          <a:rPr lang="es-ES" sz="2600" i="1" dirty="0">
                            <a:solidFill>
                              <a:schemeClr val="tx1"/>
                            </a:solidFill>
                            <a:latin typeface="Cambria Math"/>
                            <a:cs typeface="Trebuchet MS"/>
                          </a:rPr>
                          <m:t>𝑥</m:t>
                        </m:r>
                        <m:r>
                          <a:rPr lang="es-ES" sz="2600" i="1" spc="-240" dirty="0">
                            <a:solidFill>
                              <a:schemeClr val="tx1"/>
                            </a:solidFill>
                            <a:latin typeface="Cambria Math"/>
                            <a:cs typeface="Trebuchet MS"/>
                          </a:rPr>
                          <m:t> </m:t>
                        </m:r>
                        <m:r>
                          <a:rPr lang="es-ES" sz="2600" i="1" spc="-100" dirty="0">
                            <a:solidFill>
                              <a:schemeClr val="tx1"/>
                            </a:solidFill>
                            <a:latin typeface="Cambria Math"/>
                            <a:cs typeface="Verdana"/>
                          </a:rPr>
                          <m:t>,</m:t>
                        </m:r>
                        <m:r>
                          <a:rPr lang="es-ES" sz="2600" i="1" spc="-204" dirty="0">
                            <a:solidFill>
                              <a:schemeClr val="tx1"/>
                            </a:solidFill>
                            <a:latin typeface="Cambria Math"/>
                            <a:cs typeface="Verdana"/>
                          </a:rPr>
                          <m:t> </m:t>
                        </m:r>
                        <m:r>
                          <a:rPr lang="es-ES" sz="2600" i="1" spc="-40" dirty="0">
                            <a:solidFill>
                              <a:schemeClr val="tx1"/>
                            </a:solidFill>
                            <a:latin typeface="Cambria Math"/>
                            <a:cs typeface="Trebuchet MS"/>
                          </a:rPr>
                          <m:t>𝑦</m:t>
                        </m:r>
                        <m:r>
                          <a:rPr lang="es-ES" sz="2600" i="1" spc="-215" dirty="0">
                            <a:solidFill>
                              <a:schemeClr val="tx1"/>
                            </a:solidFill>
                            <a:latin typeface="Cambria Math"/>
                            <a:cs typeface="Trebuchet MS"/>
                          </a:rPr>
                          <m:t> </m:t>
                        </m:r>
                      </m:e>
                    </m:d>
                    <m:r>
                      <a:rPr lang="es-ES" sz="2600" i="1" spc="204" dirty="0">
                        <a:solidFill>
                          <a:schemeClr val="tx1"/>
                        </a:solidFill>
                        <a:latin typeface="Cambria Math"/>
                        <a:cs typeface="Arial"/>
                      </a:rPr>
                      <m:t>=</m:t>
                    </m:r>
                    <m:r>
                      <a:rPr lang="es-ES" sz="2600" i="1" spc="-50" dirty="0">
                        <a:solidFill>
                          <a:schemeClr val="tx1"/>
                        </a:solidFill>
                        <a:latin typeface="Cambria Math"/>
                        <a:cs typeface="Trebuchet MS"/>
                      </a:rPr>
                      <m:t>𝑥</m:t>
                    </m:r>
                    <m:r>
                      <a:rPr lang="es-ES" sz="2600" i="1" spc="-235" dirty="0">
                        <a:solidFill>
                          <a:schemeClr val="tx1"/>
                        </a:solidFill>
                        <a:latin typeface="Cambria Math"/>
                        <a:cs typeface="Trebuchet MS"/>
                      </a:rPr>
                      <m:t> </m:t>
                    </m:r>
                    <m:r>
                      <a:rPr lang="es-ES" sz="2600" i="1" spc="-135" baseline="31250" dirty="0">
                        <a:solidFill>
                          <a:schemeClr val="tx1"/>
                        </a:solidFill>
                        <a:latin typeface="Cambria Math"/>
                        <a:cs typeface="Verdana"/>
                      </a:rPr>
                      <m:t>2</m:t>
                    </m:r>
                    <m:r>
                      <a:rPr lang="es-ES" sz="2600" i="1" spc="15" baseline="31250" dirty="0">
                        <a:solidFill>
                          <a:schemeClr val="tx1"/>
                        </a:solidFill>
                        <a:latin typeface="Cambria Math"/>
                        <a:cs typeface="Verdana"/>
                      </a:rPr>
                      <m:t> </m:t>
                    </m:r>
                    <m:r>
                      <a:rPr lang="es-ES" sz="2600" i="1" spc="-75" dirty="0" smtClean="0">
                        <a:solidFill>
                          <a:schemeClr val="tx1"/>
                        </a:solidFill>
                        <a:latin typeface="Cambria Math"/>
                        <a:cs typeface="DejaVu Sans"/>
                      </a:rPr>
                      <m:t>−</m:t>
                    </m:r>
                    <m:r>
                      <a:rPr lang="es-ES" sz="2600" i="1" spc="-114" dirty="0">
                        <a:solidFill>
                          <a:schemeClr val="tx1"/>
                        </a:solidFill>
                        <a:latin typeface="Cambria Math"/>
                        <a:cs typeface="DejaVu Sans"/>
                      </a:rPr>
                      <m:t> </m:t>
                    </m:r>
                    <m:r>
                      <a:rPr lang="es-ES" sz="2600" i="1" spc="-40" dirty="0">
                        <a:solidFill>
                          <a:schemeClr val="tx1"/>
                        </a:solidFill>
                        <a:latin typeface="Cambria Math"/>
                        <a:cs typeface="Trebuchet MS"/>
                      </a:rPr>
                      <m:t>𝑦</m:t>
                    </m:r>
                    <m:r>
                      <a:rPr lang="es-ES" sz="2600" i="1" spc="-215" dirty="0">
                        <a:solidFill>
                          <a:schemeClr val="tx1"/>
                        </a:solidFill>
                        <a:latin typeface="Cambria Math"/>
                        <a:cs typeface="Trebuchet MS"/>
                      </a:rPr>
                      <m:t> </m:t>
                    </m:r>
                    <m:r>
                      <a:rPr lang="es-ES" sz="2600" i="1" spc="-104" baseline="31250" dirty="0">
                        <a:solidFill>
                          <a:schemeClr val="tx1"/>
                        </a:solidFill>
                        <a:latin typeface="Cambria Math"/>
                        <a:cs typeface="Verdana"/>
                      </a:rPr>
                      <m:t>2</m:t>
                    </m:r>
                  </m:oMath>
                </a14:m>
                <a:r>
                  <a:rPr lang="en-US" sz="2600" dirty="0" smtClean="0">
                    <a:solidFill>
                      <a:schemeClr val="tx1"/>
                    </a:solidFill>
                  </a:rPr>
                  <a:t> </a:t>
                </a:r>
                <a:r>
                  <a:rPr lang="en-US" sz="2600" dirty="0" smtClean="0"/>
                  <a:t>and </a:t>
                </a:r>
                <a14:m>
                  <m:oMath xmlns:m="http://schemas.openxmlformats.org/officeDocument/2006/math">
                    <m:r>
                      <a:rPr lang="en-US" sz="2600" i="1" dirty="0" smtClean="0">
                        <a:latin typeface="Cambria Math"/>
                      </a:rPr>
                      <m:t>𝑣</m:t>
                    </m:r>
                    <m:r>
                      <a:rPr lang="en-US" sz="2600" i="1" dirty="0" smtClean="0">
                        <a:latin typeface="Cambria Math"/>
                      </a:rPr>
                      <m:t>(</m:t>
                    </m:r>
                    <m:r>
                      <a:rPr lang="en-US" sz="2600" i="1" dirty="0" smtClean="0">
                        <a:latin typeface="Cambria Math"/>
                      </a:rPr>
                      <m:t>𝑥</m:t>
                    </m:r>
                    <m:r>
                      <a:rPr lang="en-US" sz="2600" i="1" dirty="0" smtClean="0">
                        <a:latin typeface="Cambria Math"/>
                      </a:rPr>
                      <m:t>, </m:t>
                    </m:r>
                    <m:r>
                      <a:rPr lang="en-US" sz="2600" i="1" dirty="0" smtClean="0">
                        <a:latin typeface="Cambria Math"/>
                      </a:rPr>
                      <m:t>𝑦</m:t>
                    </m:r>
                    <m:r>
                      <a:rPr lang="en-US" sz="2600" i="1" dirty="0" smtClean="0">
                        <a:latin typeface="Cambria Math"/>
                      </a:rPr>
                      <m:t>)=</m:t>
                    </m:r>
                    <m:r>
                      <a:rPr lang="en-US" sz="2600" i="1" dirty="0" smtClean="0">
                        <a:latin typeface="Cambria Math"/>
                      </a:rPr>
                      <m:t>2</m:t>
                    </m:r>
                    <m:r>
                      <a:rPr lang="en-US" sz="2600" i="1" dirty="0" smtClean="0">
                        <a:latin typeface="Cambria Math"/>
                      </a:rPr>
                      <m:t>𝑥𝑦</m:t>
                    </m:r>
                  </m:oMath>
                </a14:m>
                <a:r>
                  <a:rPr lang="en-US" sz="2600" dirty="0"/>
                  <a:t>, respectively. For a point </a:t>
                </a:r>
                <a14:m>
                  <m:oMath xmlns:m="http://schemas.openxmlformats.org/officeDocument/2006/math">
                    <m:r>
                      <a:rPr lang="en-US" sz="2600" i="1" dirty="0">
                        <a:latin typeface="Cambria Math"/>
                      </a:rPr>
                      <m:t>𝑧</m:t>
                    </m:r>
                    <m:r>
                      <a:rPr lang="en-US" sz="2600" i="1" dirty="0">
                        <a:latin typeface="Cambria Math"/>
                      </a:rPr>
                      <m:t>=</m:t>
                    </m:r>
                    <m:r>
                      <a:rPr lang="en-US" sz="2600" i="1" dirty="0">
                        <a:latin typeface="Cambria Math"/>
                      </a:rPr>
                      <m:t>1</m:t>
                    </m:r>
                    <m:r>
                      <a:rPr lang="en-US" sz="2600" i="1" dirty="0">
                        <a:latin typeface="Cambria Math"/>
                      </a:rPr>
                      <m:t>+</m:t>
                    </m:r>
                    <m:r>
                      <a:rPr lang="en-US" sz="2600" i="1" dirty="0">
                        <a:latin typeface="Cambria Math"/>
                      </a:rPr>
                      <m:t>𝑖𝑦</m:t>
                    </m:r>
                    <m:r>
                      <a:rPr lang="en-US" sz="2600" i="1" dirty="0">
                        <a:latin typeface="Cambria Math"/>
                      </a:rPr>
                      <m:t> </m:t>
                    </m:r>
                  </m:oMath>
                </a14:m>
                <a:r>
                  <a:rPr lang="en-US" sz="2600" dirty="0" smtClean="0"/>
                  <a:t>in </a:t>
                </a:r>
                <a14:m>
                  <m:oMath xmlns:m="http://schemas.openxmlformats.org/officeDocument/2006/math">
                    <m:r>
                      <a:rPr lang="en-US" sz="2600" i="1" dirty="0" smtClean="0">
                        <a:latin typeface="Cambria Math"/>
                      </a:rPr>
                      <m:t>𝐶</m:t>
                    </m:r>
                  </m:oMath>
                </a14:m>
                <a:r>
                  <a:rPr lang="en-US" sz="2600" dirty="0"/>
                  <a:t>, we have </a:t>
                </a:r>
                <a14:m>
                  <m:oMath xmlns:m="http://schemas.openxmlformats.org/officeDocument/2006/math">
                    <m:r>
                      <a:rPr lang="es-ES" sz="2600" i="1" dirty="0">
                        <a:latin typeface="Cambria Math"/>
                        <a:cs typeface="Trebuchet MS"/>
                      </a:rPr>
                      <m:t>𝑢</m:t>
                    </m:r>
                    <m:d>
                      <m:dPr>
                        <m:ctrlPr>
                          <a:rPr lang="es-ES" sz="2600" i="1" dirty="0">
                            <a:latin typeface="Cambria Math"/>
                            <a:cs typeface="Trebuchet MS"/>
                          </a:rPr>
                        </m:ctrlPr>
                      </m:dPr>
                      <m:e>
                        <m:r>
                          <a:rPr lang="en-US" sz="2600" b="0" i="1" dirty="0" smtClean="0">
                            <a:latin typeface="Cambria Math"/>
                            <a:cs typeface="Trebuchet MS"/>
                          </a:rPr>
                          <m:t>1</m:t>
                        </m:r>
                        <m:r>
                          <a:rPr lang="es-ES" sz="2600" i="1" spc="-240" dirty="0">
                            <a:latin typeface="Cambria Math"/>
                            <a:cs typeface="Trebuchet MS"/>
                          </a:rPr>
                          <m:t> </m:t>
                        </m:r>
                        <m:r>
                          <a:rPr lang="es-ES" sz="2600" i="1" spc="-100" dirty="0">
                            <a:latin typeface="Cambria Math"/>
                            <a:cs typeface="Verdana"/>
                          </a:rPr>
                          <m:t>,</m:t>
                        </m:r>
                        <m:r>
                          <a:rPr lang="es-ES" sz="2600" i="1" spc="-204" dirty="0">
                            <a:latin typeface="Cambria Math"/>
                            <a:cs typeface="Verdana"/>
                          </a:rPr>
                          <m:t> </m:t>
                        </m:r>
                        <m:r>
                          <a:rPr lang="es-ES" sz="2600" i="1" spc="-40" dirty="0">
                            <a:latin typeface="Cambria Math"/>
                            <a:cs typeface="Trebuchet MS"/>
                          </a:rPr>
                          <m:t>𝑦</m:t>
                        </m:r>
                        <m:r>
                          <a:rPr lang="es-ES" sz="2600" i="1" spc="-215" dirty="0">
                            <a:latin typeface="Cambria Math"/>
                            <a:cs typeface="Trebuchet MS"/>
                          </a:rPr>
                          <m:t> </m:t>
                        </m:r>
                      </m:e>
                    </m:d>
                    <m:r>
                      <a:rPr lang="es-ES" sz="2600" i="1" spc="204" dirty="0">
                        <a:latin typeface="Cambria Math"/>
                        <a:cs typeface="Arial"/>
                      </a:rPr>
                      <m:t>=</m:t>
                    </m:r>
                    <m:r>
                      <a:rPr lang="en-US" sz="2600" b="0" i="1" spc="-50" dirty="0" smtClean="0">
                        <a:latin typeface="Cambria Math"/>
                        <a:cs typeface="Trebuchet MS"/>
                      </a:rPr>
                      <m:t>1</m:t>
                    </m:r>
                    <m:r>
                      <a:rPr lang="es-ES" sz="2600" i="1" spc="-75" dirty="0">
                        <a:latin typeface="Cambria Math"/>
                        <a:cs typeface="DejaVu Sans"/>
                      </a:rPr>
                      <m:t>−</m:t>
                    </m:r>
                    <m:r>
                      <a:rPr lang="es-ES" sz="2600" i="1" spc="-114" dirty="0">
                        <a:latin typeface="Cambria Math"/>
                        <a:cs typeface="DejaVu Sans"/>
                      </a:rPr>
                      <m:t> </m:t>
                    </m:r>
                    <m:r>
                      <a:rPr lang="es-ES" sz="2600" i="1" spc="-40" dirty="0">
                        <a:latin typeface="Cambria Math"/>
                        <a:cs typeface="Trebuchet MS"/>
                      </a:rPr>
                      <m:t>𝑦</m:t>
                    </m:r>
                    <m:r>
                      <a:rPr lang="es-ES" sz="2600" i="1" spc="-215" dirty="0">
                        <a:latin typeface="Cambria Math"/>
                        <a:cs typeface="Trebuchet MS"/>
                      </a:rPr>
                      <m:t> </m:t>
                    </m:r>
                    <m:r>
                      <a:rPr lang="es-ES" sz="2600" i="1" spc="-104" baseline="31250" dirty="0">
                        <a:latin typeface="Cambria Math"/>
                        <a:cs typeface="Verdana"/>
                      </a:rPr>
                      <m:t>2</m:t>
                    </m:r>
                    <m:r>
                      <a:rPr lang="es-ES" sz="2600" i="1" spc="-104" baseline="31250" dirty="0">
                        <a:latin typeface="Cambria Math"/>
                        <a:cs typeface="Verdana"/>
                      </a:rPr>
                      <m:t> </m:t>
                    </m:r>
                  </m:oMath>
                </a14:m>
                <a:r>
                  <a:rPr lang="en-US" sz="2600" dirty="0"/>
                  <a:t>and </a:t>
                </a:r>
                <a14:m>
                  <m:oMath xmlns:m="http://schemas.openxmlformats.org/officeDocument/2006/math">
                    <m:r>
                      <a:rPr lang="en-US" sz="2600" i="1" dirty="0" smtClean="0">
                        <a:latin typeface="Cambria Math"/>
                      </a:rPr>
                      <m:t>𝑣</m:t>
                    </m:r>
                    <m:r>
                      <a:rPr lang="en-US" sz="2600" i="1" dirty="0" smtClean="0">
                        <a:latin typeface="Cambria Math"/>
                      </a:rPr>
                      <m:t>(</m:t>
                    </m:r>
                    <m:r>
                      <a:rPr lang="en-US" sz="2600" i="1" dirty="0" smtClean="0">
                        <a:latin typeface="Cambria Math"/>
                      </a:rPr>
                      <m:t>1</m:t>
                    </m:r>
                    <m:r>
                      <a:rPr lang="en-US" sz="2600" i="1" dirty="0" smtClean="0">
                        <a:latin typeface="Cambria Math"/>
                      </a:rPr>
                      <m:t>, </m:t>
                    </m:r>
                    <m:r>
                      <a:rPr lang="en-US" sz="2600" i="1" dirty="0" smtClean="0">
                        <a:latin typeface="Cambria Math"/>
                      </a:rPr>
                      <m:t>𝑦</m:t>
                    </m:r>
                    <m:r>
                      <a:rPr lang="en-US" sz="2600" i="1" dirty="0" smtClean="0">
                        <a:latin typeface="Cambria Math"/>
                      </a:rPr>
                      <m:t>)=</m:t>
                    </m:r>
                    <m:r>
                      <a:rPr lang="en-US" sz="2600" i="1" dirty="0" smtClean="0">
                        <a:latin typeface="Cambria Math"/>
                      </a:rPr>
                      <m:t>2</m:t>
                    </m:r>
                    <m:r>
                      <a:rPr lang="en-US" sz="2600" i="1" dirty="0" smtClean="0">
                        <a:latin typeface="Cambria Math"/>
                      </a:rPr>
                      <m:t>𝑦</m:t>
                    </m:r>
                  </m:oMath>
                </a14:m>
                <a:r>
                  <a:rPr lang="en-US" sz="2600" dirty="0"/>
                  <a:t>. This implies that the </a:t>
                </a:r>
                <a:r>
                  <a:rPr lang="en-US" sz="2600" dirty="0" smtClean="0"/>
                  <a:t>image of </a:t>
                </a:r>
                <a14:m>
                  <m:oMath xmlns:m="http://schemas.openxmlformats.org/officeDocument/2006/math">
                    <m:r>
                      <a:rPr lang="en-US" sz="2600" i="1" dirty="0" smtClean="0">
                        <a:latin typeface="Cambria Math"/>
                      </a:rPr>
                      <m:t>𝑆</m:t>
                    </m:r>
                  </m:oMath>
                </a14:m>
                <a:r>
                  <a:rPr lang="en-US" sz="2600" i="1" dirty="0"/>
                  <a:t> </a:t>
                </a:r>
                <a:r>
                  <a:rPr lang="en-US" sz="2600" dirty="0"/>
                  <a:t>is the set of points </a:t>
                </a:r>
                <a14:m>
                  <m:oMath xmlns:m="http://schemas.openxmlformats.org/officeDocument/2006/math">
                    <m:r>
                      <a:rPr lang="en-US" sz="2600" i="1" dirty="0" smtClean="0">
                        <a:latin typeface="Cambria Math"/>
                      </a:rPr>
                      <m:t>𝑤</m:t>
                    </m:r>
                    <m:r>
                      <a:rPr lang="en-US" sz="2600" i="1" dirty="0" smtClean="0">
                        <a:latin typeface="Cambria Math"/>
                      </a:rPr>
                      <m:t>= </m:t>
                    </m:r>
                    <m:r>
                      <a:rPr lang="en-US" sz="2600" i="1" dirty="0" smtClean="0">
                        <a:latin typeface="Cambria Math"/>
                      </a:rPr>
                      <m:t>𝑢</m:t>
                    </m:r>
                    <m:r>
                      <a:rPr lang="en-US" sz="2600" i="1" dirty="0" smtClean="0">
                        <a:latin typeface="Cambria Math"/>
                      </a:rPr>
                      <m:t>+</m:t>
                    </m:r>
                    <m:r>
                      <a:rPr lang="en-US" sz="2600" i="1" dirty="0" smtClean="0">
                        <a:latin typeface="Cambria Math"/>
                      </a:rPr>
                      <m:t>𝑖𝑣</m:t>
                    </m:r>
                    <m:r>
                      <a:rPr lang="en-US" sz="2600" i="1" dirty="0" smtClean="0">
                        <a:latin typeface="Cambria Math"/>
                      </a:rPr>
                      <m:t> </m:t>
                    </m:r>
                  </m:oMath>
                </a14:m>
                <a:r>
                  <a:rPr lang="en-US" sz="2600" dirty="0"/>
                  <a:t>satisfying the simultaneous equations</a:t>
                </a:r>
                <a:r>
                  <a:rPr lang="en-US" sz="2600" dirty="0" smtClean="0"/>
                  <a:t>: </a:t>
                </a:r>
                <a:endParaRPr lang="en-US" sz="2600" dirty="0"/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600" i="1" dirty="0" smtClean="0">
                          <a:solidFill>
                            <a:srgbClr val="FF0066"/>
                          </a:solidFill>
                          <a:latin typeface="Cambria Math"/>
                          <a:cs typeface="Trebuchet MS"/>
                        </a:rPr>
                        <m:t>𝑢</m:t>
                      </m:r>
                      <m:r>
                        <a:rPr lang="es-ES" sz="2600" i="1" spc="204" dirty="0">
                          <a:solidFill>
                            <a:srgbClr val="FF0066"/>
                          </a:solidFill>
                          <a:latin typeface="Cambria Math"/>
                          <a:cs typeface="Arial"/>
                        </a:rPr>
                        <m:t>=</m:t>
                      </m:r>
                      <m:r>
                        <a:rPr lang="en-US" sz="2600" i="1" spc="-50" dirty="0">
                          <a:solidFill>
                            <a:srgbClr val="FF0066"/>
                          </a:solidFill>
                          <a:latin typeface="Cambria Math"/>
                          <a:cs typeface="Trebuchet MS"/>
                        </a:rPr>
                        <m:t>1</m:t>
                      </m:r>
                      <m:r>
                        <a:rPr lang="en-US" sz="2600" b="0" i="1" spc="-50" dirty="0" smtClean="0">
                          <a:solidFill>
                            <a:srgbClr val="FF0066"/>
                          </a:solidFill>
                          <a:latin typeface="Cambria Math"/>
                          <a:cs typeface="Trebuchet MS"/>
                        </a:rPr>
                        <m:t>−</m:t>
                      </m:r>
                      <m:r>
                        <a:rPr lang="en-US" sz="2600" b="0" i="1" spc="-50" dirty="0" smtClean="0">
                          <a:solidFill>
                            <a:srgbClr val="FF0066"/>
                          </a:solidFill>
                          <a:latin typeface="Cambria Math"/>
                          <a:cs typeface="Trebuchet MS"/>
                        </a:rPr>
                        <m:t>𝑦</m:t>
                      </m:r>
                      <m:r>
                        <a:rPr lang="es-ES" sz="2600" i="1" spc="-235" dirty="0">
                          <a:solidFill>
                            <a:srgbClr val="FF0066"/>
                          </a:solidFill>
                          <a:latin typeface="Cambria Math"/>
                          <a:cs typeface="Trebuchet MS"/>
                        </a:rPr>
                        <m:t> </m:t>
                      </m:r>
                      <m:r>
                        <a:rPr lang="es-ES" sz="2600" i="1" spc="-135" baseline="31250" dirty="0">
                          <a:solidFill>
                            <a:srgbClr val="FF0066"/>
                          </a:solidFill>
                          <a:latin typeface="Cambria Math"/>
                          <a:cs typeface="Verdana"/>
                        </a:rPr>
                        <m:t>2</m:t>
                      </m:r>
                      <m:r>
                        <a:rPr lang="en-US" sz="2600" b="0" i="0" spc="-135" baseline="31250" dirty="0" smtClean="0">
                          <a:solidFill>
                            <a:srgbClr val="FF0066"/>
                          </a:solidFill>
                          <a:latin typeface="Cambria Math"/>
                          <a:cs typeface="Verdana"/>
                        </a:rPr>
                        <m:t>                  </m:t>
                      </m:r>
                      <m:r>
                        <a:rPr lang="en-US" sz="2600" b="0" i="0" spc="-50" dirty="0" smtClean="0">
                          <a:solidFill>
                            <a:srgbClr val="FF0066"/>
                          </a:solidFill>
                          <a:latin typeface="Cambria Math"/>
                          <a:cs typeface="Trebuchet MS"/>
                        </a:rPr>
                        <m:t>(</m:t>
                      </m:r>
                      <m:r>
                        <a:rPr lang="en-US" sz="2600" b="0" i="0" spc="-50" dirty="0" smtClean="0">
                          <a:solidFill>
                            <a:srgbClr val="FF0066"/>
                          </a:solidFill>
                          <a:latin typeface="Cambria Math"/>
                          <a:cs typeface="Trebuchet MS"/>
                        </a:rPr>
                        <m:t>1</m:t>
                      </m:r>
                      <m:r>
                        <a:rPr lang="en-US" sz="2600" b="0" i="0" spc="-50" dirty="0" smtClean="0">
                          <a:solidFill>
                            <a:srgbClr val="FF0066"/>
                          </a:solidFill>
                          <a:latin typeface="Cambria Math"/>
                          <a:cs typeface="Trebuchet MS"/>
                        </a:rPr>
                        <m:t>)</m:t>
                      </m:r>
                    </m:oMath>
                  </m:oMathPara>
                </a14:m>
                <a:endParaRPr lang="en-US" sz="2600" dirty="0" smtClean="0">
                  <a:solidFill>
                    <a:srgbClr val="FF0066"/>
                  </a:solidFill>
                </a:endParaRPr>
              </a:p>
              <a:p>
                <a:pPr marL="0" indent="0" algn="just">
                  <a:buNone/>
                </a:pPr>
                <a:r>
                  <a:rPr lang="en-US" sz="2600" dirty="0" smtClean="0"/>
                  <a:t>and</a:t>
                </a:r>
                <a:r>
                  <a:rPr lang="en-US" sz="2600" dirty="0"/>
                  <a:t> </a:t>
                </a:r>
                <a:r>
                  <a:rPr lang="en-US" sz="2600" dirty="0" smtClean="0"/>
                  <a:t>                                            </a:t>
                </a:r>
                <a14:m>
                  <m:oMath xmlns:m="http://schemas.openxmlformats.org/officeDocument/2006/math">
                    <m:r>
                      <a:rPr lang="en-US" sz="2600" i="1" dirty="0" smtClean="0">
                        <a:solidFill>
                          <a:srgbClr val="FF0066"/>
                        </a:solidFill>
                        <a:latin typeface="Cambria Math"/>
                      </a:rPr>
                      <m:t>𝑣</m:t>
                    </m:r>
                    <m:r>
                      <a:rPr lang="en-US" sz="2600" i="1" dirty="0">
                        <a:solidFill>
                          <a:srgbClr val="FF0066"/>
                        </a:solidFill>
                        <a:latin typeface="Cambria Math"/>
                      </a:rPr>
                      <m:t>=</m:t>
                    </m:r>
                    <m:r>
                      <a:rPr lang="en-US" sz="2600" i="1" dirty="0">
                        <a:solidFill>
                          <a:srgbClr val="FF0066"/>
                        </a:solidFill>
                        <a:latin typeface="Cambria Math"/>
                      </a:rPr>
                      <m:t>2</m:t>
                    </m:r>
                    <m:r>
                      <a:rPr lang="en-US" sz="2600" i="1" dirty="0">
                        <a:solidFill>
                          <a:srgbClr val="FF0066"/>
                        </a:solidFill>
                        <a:latin typeface="Cambria Math"/>
                      </a:rPr>
                      <m:t>𝑦</m:t>
                    </m:r>
                    <m:r>
                      <a:rPr lang="en-US" sz="2600" b="0" i="1" dirty="0" smtClean="0">
                        <a:solidFill>
                          <a:srgbClr val="FF0066"/>
                        </a:solidFill>
                        <a:latin typeface="Cambria Math"/>
                      </a:rPr>
                      <m:t>                 (</m:t>
                    </m:r>
                    <m:r>
                      <a:rPr lang="en-US" sz="2600" b="0" i="1" dirty="0" smtClean="0">
                        <a:solidFill>
                          <a:srgbClr val="FF0066"/>
                        </a:solidFill>
                        <a:latin typeface="Cambria Math"/>
                      </a:rPr>
                      <m:t>2</m:t>
                    </m:r>
                    <m:r>
                      <a:rPr lang="en-US" sz="2600" b="0" i="1" dirty="0" smtClean="0">
                        <a:solidFill>
                          <a:srgbClr val="FF0066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lang="en-US" sz="2600" dirty="0" smtClean="0">
                    <a:solidFill>
                      <a:srgbClr val="FF0066"/>
                    </a:solidFill>
                  </a:rPr>
                  <a:t>    </a:t>
                </a:r>
                <a:endParaRPr lang="en-US" sz="2600" dirty="0" smtClean="0"/>
              </a:p>
              <a:p>
                <a:pPr marL="0" indent="0" algn="just">
                  <a:buNone/>
                </a:pPr>
                <a:r>
                  <a:rPr lang="en-US" sz="2600" dirty="0" smtClean="0"/>
                  <a:t>for </a:t>
                </a:r>
                <a14:m>
                  <m:oMath xmlns:m="http://schemas.openxmlformats.org/officeDocument/2006/math">
                    <m:r>
                      <a:rPr lang="en-US" sz="2600" i="1" dirty="0" smtClean="0">
                        <a:latin typeface="Cambria Math"/>
                      </a:rPr>
                      <m:t>−∞&lt;</m:t>
                    </m:r>
                    <m:r>
                      <a:rPr lang="en-US" sz="2600" i="1" dirty="0" smtClean="0">
                        <a:latin typeface="Cambria Math"/>
                      </a:rPr>
                      <m:t>𝑦</m:t>
                    </m:r>
                    <m:r>
                      <a:rPr lang="en-US" sz="2600" i="1" dirty="0" smtClean="0">
                        <a:latin typeface="Cambria Math"/>
                      </a:rPr>
                      <m:t>&lt;∞</m:t>
                    </m:r>
                  </m:oMath>
                </a14:m>
                <a:r>
                  <a:rPr lang="en-US" sz="2600" dirty="0"/>
                  <a:t>. Equations </a:t>
                </a:r>
                <a14:m>
                  <m:oMath xmlns:m="http://schemas.openxmlformats.org/officeDocument/2006/math">
                    <m:r>
                      <a:rPr lang="en-US" sz="2600" i="1" dirty="0" smtClean="0">
                        <a:latin typeface="Cambria Math"/>
                      </a:rPr>
                      <m:t>(</m:t>
                    </m:r>
                    <m:r>
                      <a:rPr lang="en-US" sz="2600" i="1" dirty="0" smtClean="0">
                        <a:latin typeface="Cambria Math"/>
                      </a:rPr>
                      <m:t>1</m:t>
                    </m:r>
                    <m:r>
                      <a:rPr lang="en-US" sz="2600" i="1" dirty="0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sz="2600" dirty="0" smtClean="0"/>
                  <a:t> </a:t>
                </a:r>
                <a:r>
                  <a:rPr lang="en-US" sz="2600" dirty="0"/>
                  <a:t>and </a:t>
                </a:r>
                <a14:m>
                  <m:oMath xmlns:m="http://schemas.openxmlformats.org/officeDocument/2006/math">
                    <m:r>
                      <a:rPr lang="en-US" sz="2600" i="1" dirty="0" smtClean="0">
                        <a:latin typeface="Cambria Math"/>
                      </a:rPr>
                      <m:t>(</m:t>
                    </m:r>
                    <m:r>
                      <a:rPr lang="en-US" sz="2600" i="1" dirty="0" smtClean="0">
                        <a:latin typeface="Cambria Math"/>
                      </a:rPr>
                      <m:t>2</m:t>
                    </m:r>
                    <m:r>
                      <a:rPr lang="en-US" sz="2600" i="1" dirty="0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sz="2600" dirty="0" smtClean="0"/>
                  <a:t> </a:t>
                </a:r>
                <a:r>
                  <a:rPr lang="en-US" sz="2600" dirty="0"/>
                  <a:t>are </a:t>
                </a:r>
                <a:r>
                  <a:rPr lang="en-US" sz="2600" i="1" dirty="0"/>
                  <a:t>parametric equations </a:t>
                </a:r>
                <a:r>
                  <a:rPr lang="en-US" sz="2600" dirty="0"/>
                  <a:t>in the </a:t>
                </a:r>
                <a:r>
                  <a:rPr lang="en-US" sz="2600" dirty="0" smtClean="0"/>
                  <a:t>real parameter </a:t>
                </a:r>
                <a14:m>
                  <m:oMath xmlns:m="http://schemas.openxmlformats.org/officeDocument/2006/math">
                    <m:r>
                      <a:rPr lang="en-US" sz="2600" i="1" dirty="0" smtClean="0">
                        <a:latin typeface="Cambria Math"/>
                      </a:rPr>
                      <m:t>𝑦</m:t>
                    </m:r>
                  </m:oMath>
                </a14:m>
                <a:r>
                  <a:rPr lang="en-US" sz="2600" dirty="0"/>
                  <a:t>, and </a:t>
                </a:r>
                <a:r>
                  <a:rPr lang="en-US" sz="2600" dirty="0" smtClean="0"/>
                  <a:t>they define </a:t>
                </a:r>
                <a:r>
                  <a:rPr lang="en-US" sz="2600" dirty="0"/>
                  <a:t>a curve in the </a:t>
                </a:r>
                <a14:m>
                  <m:oMath xmlns:m="http://schemas.openxmlformats.org/officeDocument/2006/math">
                    <m:r>
                      <a:rPr lang="en-US" sz="2600" i="1" dirty="0" smtClean="0">
                        <a:latin typeface="Cambria Math"/>
                      </a:rPr>
                      <m:t>𝑤</m:t>
                    </m:r>
                    <m:r>
                      <a:rPr lang="en-US" sz="2600" i="1" dirty="0" smtClean="0">
                        <a:latin typeface="Cambria Math"/>
                      </a:rPr>
                      <m:t>−</m:t>
                    </m:r>
                  </m:oMath>
                </a14:m>
                <a:r>
                  <a:rPr lang="en-US" sz="2600" dirty="0"/>
                  <a:t>plane. </a:t>
                </a:r>
                <a:endParaRPr lang="en-US" sz="2600" dirty="0">
                  <a:solidFill>
                    <a:srgbClr val="FF0066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A76351EB-9639-4374-BB0D-1B602A82261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9816" y="703395"/>
                <a:ext cx="10513168" cy="5357436"/>
              </a:xfrm>
              <a:blipFill rotWithShape="1">
                <a:blip r:embed="rId2"/>
                <a:stretch>
                  <a:fillRect l="-1102" t="-1024" r="-1450" b="-109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446692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al1">
            <a:extLst>
              <a:ext uri="{FF2B5EF4-FFF2-40B4-BE49-F238E27FC236}">
                <a16:creationId xmlns="" xmlns:a16="http://schemas.microsoft.com/office/drawing/2014/main" id="{EA7F5A5A-6888-4B77-A174-2C2CA665F6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375" y="261088"/>
            <a:ext cx="10182108" cy="6336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 Box 3">
            <a:extLst>
              <a:ext uri="{FF2B5EF4-FFF2-40B4-BE49-F238E27FC236}">
                <a16:creationId xmlns="" xmlns:a16="http://schemas.microsoft.com/office/drawing/2014/main" id="{E02FE19C-5A25-4815-970F-5D3E581A23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64634" y="2028391"/>
            <a:ext cx="216305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lang="en-US" altLang="en-US"/>
          </a:p>
        </p:txBody>
      </p:sp>
      <p:sp>
        <p:nvSpPr>
          <p:cNvPr id="6" name="Text Box 4">
            <a:extLst>
              <a:ext uri="{FF2B5EF4-FFF2-40B4-BE49-F238E27FC236}">
                <a16:creationId xmlns="" xmlns:a16="http://schemas.microsoft.com/office/drawing/2014/main" id="{602080D1-C900-4841-BD15-29F2CCF6C0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35654" y="2864611"/>
            <a:ext cx="6119098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rgbClr val="002060"/>
                </a:solidFill>
                <a:latin typeface="+mn-lt"/>
              </a:rPr>
              <a:t>Complex Functions and Mappings</a:t>
            </a:r>
            <a:endParaRPr lang="en-US" altLang="en-US" sz="3200" dirty="0">
              <a:solidFill>
                <a:srgbClr val="00206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+mn-lt"/>
            </a:endParaRPr>
          </a:p>
        </p:txBody>
      </p:sp>
      <p:sp>
        <p:nvSpPr>
          <p:cNvPr id="7" name="Text Box 5">
            <a:extLst>
              <a:ext uri="{FF2B5EF4-FFF2-40B4-BE49-F238E27FC236}">
                <a16:creationId xmlns="" xmlns:a16="http://schemas.microsoft.com/office/drawing/2014/main" id="{CA9B8837-C6B3-4BBE-B156-FACBBCD462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30734" y="456656"/>
            <a:ext cx="3013632" cy="2835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18000" dirty="0">
                <a:solidFill>
                  <a:srgbClr val="0070C0"/>
                </a:solidFill>
              </a:rPr>
              <a:t>2</a:t>
            </a:r>
          </a:p>
        </p:txBody>
      </p:sp>
      <p:sp>
        <p:nvSpPr>
          <p:cNvPr id="8" name="TextBox 1">
            <a:extLst>
              <a:ext uri="{FF2B5EF4-FFF2-40B4-BE49-F238E27FC236}">
                <a16:creationId xmlns="" xmlns:a16="http://schemas.microsoft.com/office/drawing/2014/main" id="{920C2659-0782-4AF8-9938-D31077F496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8371" y="3924667"/>
            <a:ext cx="10133687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457200" lvl="1" indent="0" eaLnBrk="1" hangingPunct="1"/>
            <a:r>
              <a:rPr lang="en-US" altLang="en-US" sz="24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Book: </a:t>
            </a:r>
            <a:r>
              <a:rPr lang="en-US" altLang="en-US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First Course in Complex Analysis with Applications by Dennis G. </a:t>
            </a:r>
            <a:r>
              <a:rPr lang="en-US" altLang="en-US" sz="240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     </a:t>
            </a:r>
            <a:r>
              <a:rPr lang="en-US" altLang="en-US" sz="2400" dirty="0" err="1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Zill</a:t>
            </a:r>
            <a:r>
              <a:rPr lang="en-US" altLang="en-US" sz="240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Patrick </a:t>
            </a:r>
            <a:r>
              <a:rPr lang="en-US" altLang="en-US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D. Shanahan.</a:t>
            </a:r>
          </a:p>
        </p:txBody>
      </p:sp>
    </p:spTree>
    <p:extLst>
      <p:ext uri="{BB962C8B-B14F-4D97-AF65-F5344CB8AC3E}">
        <p14:creationId xmlns:p14="http://schemas.microsoft.com/office/powerpoint/2010/main" val="34727607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BCBB2DD-094D-419E-9B63-E481E650C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111" y="192088"/>
            <a:ext cx="9464040" cy="500607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chemeClr val="tx2"/>
                </a:solidFill>
                <a:latin typeface="+mn-lt"/>
              </a:rPr>
              <a:t>Example:</a:t>
            </a:r>
            <a:endParaRPr lang="en-US" b="1" dirty="0">
              <a:solidFill>
                <a:schemeClr val="tx2"/>
              </a:solidFill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id="{A76351EB-9639-4374-BB0D-1B602A82261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29816" y="703395"/>
                <a:ext cx="10513168" cy="5357436"/>
              </a:xfrm>
            </p:spPr>
            <p:txBody>
              <a:bodyPr>
                <a:noAutofit/>
              </a:bodyPr>
              <a:lstStyle/>
              <a:p>
                <a:pPr marL="0" indent="0" algn="just">
                  <a:buNone/>
                </a:pPr>
                <a:r>
                  <a:rPr lang="en-US" sz="2600" dirty="0" smtClean="0"/>
                  <a:t>We </a:t>
                </a:r>
                <a:r>
                  <a:rPr lang="en-US" sz="2600" dirty="0"/>
                  <a:t>can find a </a:t>
                </a:r>
                <a:r>
                  <a:rPr lang="en-US" sz="2600" dirty="0" smtClean="0"/>
                  <a:t>Cartesian equation </a:t>
                </a:r>
                <a:r>
                  <a:rPr lang="en-US" sz="2600" dirty="0"/>
                  <a:t>in </a:t>
                </a:r>
                <a14:m>
                  <m:oMath xmlns:m="http://schemas.openxmlformats.org/officeDocument/2006/math">
                    <m:r>
                      <a:rPr lang="en-US" sz="2600" i="1" dirty="0" smtClean="0">
                        <a:latin typeface="Cambria Math"/>
                      </a:rPr>
                      <m:t>𝑢</m:t>
                    </m:r>
                  </m:oMath>
                </a14:m>
                <a:r>
                  <a:rPr lang="en-US" sz="2600" i="1" dirty="0"/>
                  <a:t> </a:t>
                </a:r>
                <a:r>
                  <a:rPr lang="en-US" sz="2600" dirty="0"/>
                  <a:t>and </a:t>
                </a:r>
                <a14:m>
                  <m:oMath xmlns:m="http://schemas.openxmlformats.org/officeDocument/2006/math">
                    <m:r>
                      <a:rPr lang="en-US" sz="2600" i="1" dirty="0" smtClean="0">
                        <a:latin typeface="Cambria Math"/>
                      </a:rPr>
                      <m:t>𝑣</m:t>
                    </m:r>
                  </m:oMath>
                </a14:m>
                <a:r>
                  <a:rPr lang="en-US" sz="2600" i="1" dirty="0"/>
                  <a:t> </a:t>
                </a:r>
                <a:r>
                  <a:rPr lang="en-US" sz="2600" dirty="0"/>
                  <a:t>for this curve </a:t>
                </a:r>
                <a:r>
                  <a:rPr lang="en-US" sz="2600" dirty="0" smtClean="0"/>
                  <a:t>by eliminating </a:t>
                </a:r>
                <a:r>
                  <a:rPr lang="en-US" sz="2600" dirty="0"/>
                  <a:t>the parameter </a:t>
                </a:r>
                <a14:m>
                  <m:oMath xmlns:m="http://schemas.openxmlformats.org/officeDocument/2006/math">
                    <m:r>
                      <a:rPr lang="en-US" sz="2600" i="1" dirty="0" smtClean="0">
                        <a:latin typeface="Cambria Math"/>
                      </a:rPr>
                      <m:t>𝑦</m:t>
                    </m:r>
                  </m:oMath>
                </a14:m>
                <a:r>
                  <a:rPr lang="en-US" sz="2600" dirty="0"/>
                  <a:t>. In </a:t>
                </a:r>
                <a:r>
                  <a:rPr lang="en-US" sz="2600" dirty="0" smtClean="0"/>
                  <a:t>order to </a:t>
                </a:r>
                <a:r>
                  <a:rPr lang="en-US" sz="2600" dirty="0"/>
                  <a:t>do so, we solve </a:t>
                </a:r>
                <a14:m>
                  <m:oMath xmlns:m="http://schemas.openxmlformats.org/officeDocument/2006/math">
                    <m:r>
                      <a:rPr lang="en-US" sz="2600" i="1" dirty="0" smtClean="0">
                        <a:latin typeface="Cambria Math"/>
                      </a:rPr>
                      <m:t>(2)</m:t>
                    </m:r>
                  </m:oMath>
                </a14:m>
                <a:r>
                  <a:rPr lang="en-US" sz="2600" dirty="0" smtClean="0"/>
                  <a:t> </a:t>
                </a:r>
                <a:r>
                  <a:rPr lang="en-US" sz="2600" dirty="0"/>
                  <a:t>for </a:t>
                </a:r>
                <a14:m>
                  <m:oMath xmlns:m="http://schemas.openxmlformats.org/officeDocument/2006/math">
                    <m:r>
                      <a:rPr lang="en-US" sz="2600" i="1" dirty="0" smtClean="0">
                        <a:latin typeface="Cambria Math"/>
                      </a:rPr>
                      <m:t>𝑦</m:t>
                    </m:r>
                  </m:oMath>
                </a14:m>
                <a:r>
                  <a:rPr lang="en-US" sz="2600" i="1" dirty="0"/>
                  <a:t> </a:t>
                </a:r>
                <a:r>
                  <a:rPr lang="en-US" sz="2600" dirty="0"/>
                  <a:t>and then substitute this expression into </a:t>
                </a:r>
                <a14:m>
                  <m:oMath xmlns:m="http://schemas.openxmlformats.org/officeDocument/2006/math">
                    <m:r>
                      <a:rPr lang="en-US" sz="2600" i="1" dirty="0" smtClean="0">
                        <a:latin typeface="Cambria Math"/>
                      </a:rPr>
                      <m:t>(1)</m:t>
                    </m:r>
                  </m:oMath>
                </a14:m>
                <a:r>
                  <a:rPr lang="en-US" sz="2600" dirty="0" smtClean="0"/>
                  <a:t>: </a:t>
                </a:r>
                <a:endParaRPr lang="en-US" sz="2600" dirty="0"/>
              </a:p>
              <a:p>
                <a:pPr marL="0" marR="299720" indent="0" algn="just">
                  <a:lnSpc>
                    <a:spcPct val="102600"/>
                  </a:lnSpc>
                  <a:spcBef>
                    <a:spcPts val="5"/>
                  </a:spcBef>
                  <a:buNone/>
                </a:pPr>
                <a:endParaRPr lang="es-ES" sz="1200" i="1" dirty="0" smtClean="0">
                  <a:solidFill>
                    <a:srgbClr val="FF0066"/>
                  </a:solidFill>
                  <a:latin typeface="Cambria Math"/>
                  <a:cs typeface="Trebuchet MS"/>
                </a:endParaRPr>
              </a:p>
              <a:p>
                <a:pPr marL="0" marR="299720" indent="0" algn="just">
                  <a:lnSpc>
                    <a:spcPct val="102600"/>
                  </a:lnSpc>
                  <a:spcBef>
                    <a:spcPts val="5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600" i="1" dirty="0">
                          <a:solidFill>
                            <a:srgbClr val="FF0066"/>
                          </a:solidFill>
                          <a:latin typeface="Cambria Math"/>
                          <a:cs typeface="Trebuchet MS"/>
                        </a:rPr>
                        <m:t>𝑢</m:t>
                      </m:r>
                      <m:r>
                        <a:rPr lang="en-US" sz="2600" b="0" i="1" dirty="0" smtClean="0">
                          <a:solidFill>
                            <a:srgbClr val="FF0066"/>
                          </a:solidFill>
                          <a:latin typeface="Cambria Math"/>
                          <a:cs typeface="Trebuchet MS"/>
                        </a:rPr>
                        <m:t>=</m:t>
                      </m:r>
                      <m:r>
                        <a:rPr lang="en-US" sz="2600" i="1" spc="-50" dirty="0">
                          <a:solidFill>
                            <a:srgbClr val="FF0066"/>
                          </a:solidFill>
                          <a:latin typeface="Cambria Math"/>
                          <a:cs typeface="Trebuchet MS"/>
                        </a:rPr>
                        <m:t>1</m:t>
                      </m:r>
                      <m:r>
                        <a:rPr lang="en-US" sz="2600" b="0" i="1" spc="-50" dirty="0" smtClean="0">
                          <a:solidFill>
                            <a:srgbClr val="FF0066"/>
                          </a:solidFill>
                          <a:latin typeface="Cambria Math"/>
                          <a:cs typeface="Trebuchet MS"/>
                        </a:rPr>
                        <m:t>−</m:t>
                      </m:r>
                      <m:f>
                        <m:fPr>
                          <m:ctrlPr>
                            <a:rPr lang="en-US" sz="2600" i="1" spc="-50" dirty="0">
                              <a:solidFill>
                                <a:srgbClr val="FF0066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600" b="0" i="1" spc="-50" dirty="0" smtClean="0">
                              <a:solidFill>
                                <a:srgbClr val="FF0066"/>
                              </a:solidFill>
                              <a:latin typeface="Cambria Math"/>
                              <a:cs typeface="Trebuchet MS"/>
                            </a:rPr>
                            <m:t>𝑣</m:t>
                          </m:r>
                          <m:r>
                            <a:rPr lang="es-ES" sz="2600" i="1" spc="-235" dirty="0">
                              <a:solidFill>
                                <a:srgbClr val="FF0066"/>
                              </a:solidFill>
                              <a:latin typeface="Cambria Math"/>
                              <a:cs typeface="Trebuchet MS"/>
                            </a:rPr>
                            <m:t> </m:t>
                          </m:r>
                          <m:r>
                            <a:rPr lang="es-ES" sz="2600" i="1" spc="-135" baseline="31250" dirty="0">
                              <a:solidFill>
                                <a:srgbClr val="FF0066"/>
                              </a:solidFill>
                              <a:latin typeface="Cambria Math"/>
                              <a:cs typeface="Verdana"/>
                            </a:rPr>
                            <m:t>2</m:t>
                          </m:r>
                        </m:num>
                        <m:den>
                          <m:r>
                            <a:rPr lang="en-US" sz="2600" b="0" i="1" spc="-50" dirty="0" smtClean="0">
                              <a:solidFill>
                                <a:srgbClr val="FF0066"/>
                              </a:solidFill>
                              <a:latin typeface="Cambria Math"/>
                            </a:rPr>
                            <m:t>4</m:t>
                          </m:r>
                        </m:den>
                      </m:f>
                      <m:r>
                        <a:rPr lang="en-US" sz="2600" b="0" i="0" spc="-50" dirty="0" smtClean="0">
                          <a:solidFill>
                            <a:srgbClr val="FF0066"/>
                          </a:solidFill>
                          <a:latin typeface="Cambria Math"/>
                        </a:rPr>
                        <m:t>            </m:t>
                      </m:r>
                      <m:r>
                        <a:rPr lang="en-US" sz="2600" spc="-50" dirty="0">
                          <a:solidFill>
                            <a:srgbClr val="FF0066"/>
                          </a:solidFill>
                          <a:latin typeface="Cambria Math"/>
                          <a:cs typeface="Trebuchet MS"/>
                        </a:rPr>
                        <m:t>(</m:t>
                      </m:r>
                      <m:r>
                        <a:rPr lang="en-US" sz="2600" b="0" i="0" spc="-50" dirty="0" smtClean="0">
                          <a:solidFill>
                            <a:srgbClr val="FF0066"/>
                          </a:solidFill>
                          <a:latin typeface="Cambria Math"/>
                          <a:cs typeface="Trebuchet MS"/>
                        </a:rPr>
                        <m:t>3</m:t>
                      </m:r>
                      <m:r>
                        <a:rPr lang="en-US" sz="2600" spc="-50" dirty="0">
                          <a:solidFill>
                            <a:srgbClr val="FF0066"/>
                          </a:solidFill>
                          <a:latin typeface="Cambria Math"/>
                          <a:cs typeface="Trebuchet MS"/>
                        </a:rPr>
                        <m:t>)</m:t>
                      </m:r>
                    </m:oMath>
                  </m:oMathPara>
                </a14:m>
                <a:endParaRPr lang="en-US" sz="2600" dirty="0" smtClean="0">
                  <a:solidFill>
                    <a:srgbClr val="FF0066"/>
                  </a:solidFill>
                </a:endParaRPr>
              </a:p>
              <a:p>
                <a:pPr marL="0" marR="299720" indent="0" algn="just">
                  <a:lnSpc>
                    <a:spcPct val="102600"/>
                  </a:lnSpc>
                  <a:spcBef>
                    <a:spcPts val="5"/>
                  </a:spcBef>
                  <a:buNone/>
                </a:pPr>
                <a:endParaRPr lang="en-US" sz="1100" dirty="0" smtClean="0"/>
              </a:p>
              <a:p>
                <a:pPr marL="0" marR="299720" indent="0" algn="just">
                  <a:lnSpc>
                    <a:spcPct val="102600"/>
                  </a:lnSpc>
                  <a:spcBef>
                    <a:spcPts val="5"/>
                  </a:spcBef>
                  <a:buNone/>
                </a:pPr>
                <a:r>
                  <a:rPr lang="en-US" sz="2600" dirty="0"/>
                  <a:t>Since</a:t>
                </a:r>
                <a14:m>
                  <m:oMath xmlns:m="http://schemas.openxmlformats.org/officeDocument/2006/math">
                    <m:r>
                      <a:rPr lang="en-US" sz="2600" i="1" dirty="0">
                        <a:latin typeface="Cambria Math"/>
                      </a:rPr>
                      <m:t> </m:t>
                    </m:r>
                    <m:r>
                      <a:rPr lang="en-US" sz="2600" i="1" dirty="0">
                        <a:latin typeface="Cambria Math"/>
                      </a:rPr>
                      <m:t>𝑦</m:t>
                    </m:r>
                    <m:r>
                      <a:rPr lang="en-US" sz="2600" i="1" dirty="0">
                        <a:latin typeface="Cambria Math"/>
                      </a:rPr>
                      <m:t> </m:t>
                    </m:r>
                  </m:oMath>
                </a14:m>
                <a:r>
                  <a:rPr lang="en-US" sz="2600" dirty="0"/>
                  <a:t>can take on any real value and since </a:t>
                </a:r>
                <a14:m>
                  <m:oMath xmlns:m="http://schemas.openxmlformats.org/officeDocument/2006/math">
                    <m:r>
                      <a:rPr lang="en-US" sz="2600" i="1" dirty="0">
                        <a:latin typeface="Cambria Math"/>
                      </a:rPr>
                      <m:t>𝑣</m:t>
                    </m:r>
                    <m:r>
                      <a:rPr lang="en-US" sz="2600" i="1" dirty="0">
                        <a:latin typeface="Cambria Math"/>
                      </a:rPr>
                      <m:t> = 2</m:t>
                    </m:r>
                    <m:r>
                      <a:rPr lang="en-US" sz="2600" i="1" dirty="0">
                        <a:latin typeface="Cambria Math"/>
                      </a:rPr>
                      <m:t>𝑦</m:t>
                    </m:r>
                  </m:oMath>
                </a14:m>
                <a:r>
                  <a:rPr lang="en-US" sz="2600" dirty="0"/>
                  <a:t>, it follows that </a:t>
                </a:r>
                <a14:m>
                  <m:oMath xmlns:m="http://schemas.openxmlformats.org/officeDocument/2006/math">
                    <m:r>
                      <a:rPr lang="en-US" sz="2600" i="1" dirty="0">
                        <a:latin typeface="Cambria Math"/>
                      </a:rPr>
                      <m:t>𝑣</m:t>
                    </m:r>
                  </m:oMath>
                </a14:m>
                <a:r>
                  <a:rPr lang="en-US" sz="2600" i="1" dirty="0"/>
                  <a:t> </a:t>
                </a:r>
                <a:r>
                  <a:rPr lang="en-US" sz="2600" dirty="0"/>
                  <a:t>can take on any real value in (3). Consequently,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600" i="1" dirty="0">
                            <a:latin typeface="Cambria Math"/>
                          </a:rPr>
                        </m:ctrlPr>
                      </m:sSupPr>
                      <m:e>
                        <m:r>
                          <a:rPr lang="en-US" sz="2600" i="1" dirty="0">
                            <a:latin typeface="Cambria Math"/>
                          </a:rPr>
                          <m:t>𝐶</m:t>
                        </m:r>
                      </m:e>
                      <m:sup>
                        <m:r>
                          <a:rPr lang="en-US" sz="2600" i="1" dirty="0">
                            <a:latin typeface="Cambria Math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2600" dirty="0"/>
                  <a:t>—the image of </a:t>
                </a:r>
                <a14:m>
                  <m:oMath xmlns:m="http://schemas.openxmlformats.org/officeDocument/2006/math">
                    <m:r>
                      <a:rPr lang="en-US" sz="2600" i="1" dirty="0">
                        <a:latin typeface="Cambria Math"/>
                      </a:rPr>
                      <m:t>𝐶</m:t>
                    </m:r>
                  </m:oMath>
                </a14:m>
                <a:r>
                  <a:rPr lang="en-US" sz="2600" dirty="0"/>
                  <a:t>—is a parabola in the </a:t>
                </a:r>
                <a14:m>
                  <m:oMath xmlns:m="http://schemas.openxmlformats.org/officeDocument/2006/math">
                    <m:r>
                      <a:rPr lang="en-US" sz="2600" i="1" dirty="0">
                        <a:latin typeface="Cambria Math"/>
                      </a:rPr>
                      <m:t>𝑤</m:t>
                    </m:r>
                    <m:r>
                      <a:rPr lang="en-US" sz="2600" i="1" dirty="0">
                        <a:latin typeface="Cambria Math"/>
                      </a:rPr>
                      <m:t>−</m:t>
                    </m:r>
                  </m:oMath>
                </a14:m>
                <a:r>
                  <a:rPr lang="en-US" sz="2600" dirty="0"/>
                  <a:t>plane with vertex at </a:t>
                </a:r>
                <a14:m>
                  <m:oMath xmlns:m="http://schemas.openxmlformats.org/officeDocument/2006/math">
                    <m:r>
                      <a:rPr lang="en-US" sz="2600" i="1" dirty="0">
                        <a:latin typeface="Cambria Math"/>
                      </a:rPr>
                      <m:t>(1,0) </m:t>
                    </m:r>
                  </m:oMath>
                </a14:m>
                <a:r>
                  <a:rPr lang="en-US" sz="2600" dirty="0"/>
                  <a:t>and </a:t>
                </a:r>
                <a14:m>
                  <m:oMath xmlns:m="http://schemas.openxmlformats.org/officeDocument/2006/math">
                    <m:r>
                      <a:rPr lang="en-US" sz="2600" i="1" dirty="0">
                        <a:latin typeface="Cambria Math"/>
                      </a:rPr>
                      <m:t>𝑢</m:t>
                    </m:r>
                    <m:r>
                      <a:rPr lang="en-US" sz="2600" i="1" dirty="0">
                        <a:latin typeface="Cambria Math"/>
                      </a:rPr>
                      <m:t>−</m:t>
                    </m:r>
                  </m:oMath>
                </a14:m>
                <a:r>
                  <a:rPr lang="en-US" sz="2600" dirty="0"/>
                  <a:t>intercepts at </a:t>
                </a:r>
                <a14:m>
                  <m:oMath xmlns:m="http://schemas.openxmlformats.org/officeDocument/2006/math">
                    <m:r>
                      <a:rPr lang="en-US" sz="2600" i="1" dirty="0">
                        <a:latin typeface="Cambria Math"/>
                      </a:rPr>
                      <m:t>(0, ±</m:t>
                    </m:r>
                    <m:r>
                      <a:rPr lang="en-US" sz="2600" i="1" dirty="0">
                        <a:latin typeface="Cambria Math"/>
                        <a:ea typeface="Cambria Math"/>
                      </a:rPr>
                      <m:t>2)</m:t>
                    </m:r>
                  </m:oMath>
                </a14:m>
                <a:r>
                  <a:rPr lang="en-US" sz="2600" dirty="0">
                    <a:cs typeface="Arial"/>
                  </a:rPr>
                  <a:t>. </a:t>
                </a:r>
                <a:r>
                  <a:rPr lang="en-US" sz="2600" dirty="0"/>
                  <a:t>In conclusion, we have shown that </a:t>
                </a:r>
                <a:r>
                  <a:rPr lang="en-US" sz="2600" dirty="0" smtClean="0"/>
                  <a:t>the </a:t>
                </a:r>
                <a:r>
                  <a:rPr lang="en-US" sz="2600" dirty="0"/>
                  <a:t>vertical line </a:t>
                </a:r>
                <a14:m>
                  <m:oMath xmlns:m="http://schemas.openxmlformats.org/officeDocument/2006/math">
                    <m:r>
                      <a:rPr lang="en-US" sz="2600" i="1" dirty="0">
                        <a:latin typeface="Cambria Math"/>
                      </a:rPr>
                      <m:t>𝑥</m:t>
                    </m:r>
                    <m:r>
                      <a:rPr lang="en-US" sz="2600" i="1" dirty="0">
                        <a:latin typeface="Cambria Math"/>
                      </a:rPr>
                      <m:t>=1</m:t>
                    </m:r>
                  </m:oMath>
                </a14:m>
                <a:r>
                  <a:rPr lang="en-US" sz="2600" dirty="0"/>
                  <a:t> is mapped onto the parabola </a:t>
                </a:r>
                <a14:m>
                  <m:oMath xmlns:m="http://schemas.openxmlformats.org/officeDocument/2006/math">
                    <m:r>
                      <a:rPr lang="es-ES" sz="2600" i="1" dirty="0">
                        <a:latin typeface="Cambria Math"/>
                        <a:cs typeface="Trebuchet MS"/>
                      </a:rPr>
                      <m:t>𝑢</m:t>
                    </m:r>
                    <m:r>
                      <a:rPr lang="en-US" sz="2600" i="1" dirty="0">
                        <a:latin typeface="Cambria Math"/>
                        <a:cs typeface="Trebuchet MS"/>
                      </a:rPr>
                      <m:t>=</m:t>
                    </m:r>
                    <m:r>
                      <a:rPr lang="en-US" sz="2600" i="1" spc="-50" dirty="0">
                        <a:latin typeface="Cambria Math"/>
                        <a:cs typeface="Trebuchet MS"/>
                      </a:rPr>
                      <m:t>1−</m:t>
                    </m:r>
                    <m:f>
                      <m:fPr>
                        <m:ctrlPr>
                          <a:rPr lang="en-US" sz="2600" i="1" spc="-50" dirty="0">
                            <a:latin typeface="Cambria Math"/>
                          </a:rPr>
                        </m:ctrlPr>
                      </m:fPr>
                      <m:num>
                        <m:r>
                          <a:rPr lang="en-US" sz="2600" i="1" spc="-50" dirty="0">
                            <a:latin typeface="Cambria Math"/>
                            <a:cs typeface="Trebuchet MS"/>
                          </a:rPr>
                          <m:t>𝑣</m:t>
                        </m:r>
                        <m:r>
                          <a:rPr lang="es-ES" sz="2600" i="1" spc="-235" dirty="0">
                            <a:latin typeface="Cambria Math"/>
                            <a:cs typeface="Trebuchet MS"/>
                          </a:rPr>
                          <m:t> </m:t>
                        </m:r>
                        <m:r>
                          <a:rPr lang="es-ES" sz="2600" i="1" spc="-135" baseline="31250" dirty="0">
                            <a:latin typeface="Cambria Math"/>
                            <a:cs typeface="Verdana"/>
                          </a:rPr>
                          <m:t>2</m:t>
                        </m:r>
                      </m:num>
                      <m:den>
                        <m:r>
                          <a:rPr lang="en-US" sz="2600" i="1" spc="-50" dirty="0">
                            <a:latin typeface="Cambria Math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sz="2600" dirty="0"/>
                  <a:t>  by the complex mapping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/>
                      </a:rPr>
                      <m:t>𝑤</m:t>
                    </m:r>
                    <m:r>
                      <a:rPr lang="en-US" sz="2600" i="1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sz="2600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sz="2600" i="1">
                            <a:latin typeface="Cambria Math"/>
                          </a:rPr>
                          <m:t>𝑧</m:t>
                        </m:r>
                      </m:e>
                      <m:sup>
                        <m:r>
                          <a:rPr lang="en-US" sz="2600" i="1"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600" dirty="0"/>
                  <a:t>.</a:t>
                </a:r>
                <a:endParaRPr lang="en-US" sz="2600" dirty="0">
                  <a:cs typeface="Arial"/>
                </a:endParaRPr>
              </a:p>
              <a:p>
                <a:pPr marL="0" marR="299720" indent="0" algn="just">
                  <a:lnSpc>
                    <a:spcPct val="102600"/>
                  </a:lnSpc>
                  <a:spcBef>
                    <a:spcPts val="5"/>
                  </a:spcBef>
                  <a:buNone/>
                </a:pPr>
                <a:endParaRPr lang="en-US" sz="2600" dirty="0"/>
              </a:p>
              <a:p>
                <a:pPr marL="0" marR="299720" indent="0" algn="just">
                  <a:lnSpc>
                    <a:spcPct val="102600"/>
                  </a:lnSpc>
                  <a:spcBef>
                    <a:spcPts val="5"/>
                  </a:spcBef>
                  <a:buNone/>
                </a:pPr>
                <a:endParaRPr lang="en-US" sz="2600" dirty="0">
                  <a:solidFill>
                    <a:srgbClr val="FF0066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A76351EB-9639-4374-BB0D-1B602A82261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9816" y="703395"/>
                <a:ext cx="10513168" cy="5357436"/>
              </a:xfrm>
              <a:blipFill rotWithShape="1">
                <a:blip r:embed="rId2"/>
                <a:stretch>
                  <a:fillRect l="-1102" t="-1024" r="-14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837930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BCBB2DD-094D-419E-9B63-E481E650C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111" y="192089"/>
            <a:ext cx="9464040" cy="572615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chemeClr val="tx2"/>
                </a:solidFill>
                <a:latin typeface="+mn-lt"/>
              </a:rPr>
              <a:t>Example:</a:t>
            </a:r>
            <a:endParaRPr lang="en-US" b="1" dirty="0">
              <a:solidFill>
                <a:schemeClr val="tx2"/>
              </a:solidFill>
              <a:latin typeface="+mn-lt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417" y="980728"/>
            <a:ext cx="10060165" cy="4392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633050" y="5586604"/>
                <a:ext cx="9580098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 smtClean="0">
                    <a:solidFill>
                      <a:srgbClr val="FF0000"/>
                    </a:solidFill>
                  </a:rPr>
                  <a:t>Note: </a:t>
                </a:r>
                <a:r>
                  <a:rPr lang="en-US" sz="2400" dirty="0" smtClean="0"/>
                  <a:t>the </a:t>
                </a:r>
                <a:r>
                  <a:rPr lang="en-US" sz="2400" dirty="0"/>
                  <a:t>representation of the mapping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𝑤</m:t>
                    </m:r>
                    <m:r>
                      <a:rPr lang="en-US" sz="2400" i="1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sz="2400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/>
                          </a:rPr>
                          <m:t>𝑧</m:t>
                        </m:r>
                      </m:e>
                      <m:sup>
                        <m:r>
                          <a:rPr lang="en-US" sz="2400" i="1"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US" sz="2400" i="1">
                        <a:latin typeface="Cambria Math"/>
                      </a:rPr>
                      <m:t> </m:t>
                    </m:r>
                  </m:oMath>
                </a14:m>
                <a:r>
                  <a:rPr lang="en-US" sz="2400" dirty="0" smtClean="0"/>
                  <a:t>gives </a:t>
                </a:r>
                <a:r>
                  <a:rPr lang="en-US" sz="2400" dirty="0"/>
                  <a:t>little insight into what the images of other sets in the </a:t>
                </a:r>
                <a:r>
                  <a:rPr lang="en-US" sz="2400" dirty="0" smtClean="0"/>
                  <a:t>plane might </a:t>
                </a:r>
                <a:r>
                  <a:rPr lang="en-US" sz="2400" dirty="0"/>
                  <a:t>be.</a:t>
                </a: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385" y="5585795"/>
                <a:ext cx="10644553" cy="830997"/>
              </a:xfrm>
              <a:prstGeom prst="rect">
                <a:avLst/>
              </a:prstGeom>
              <a:blipFill rotWithShape="1">
                <a:blip r:embed="rId5"/>
                <a:stretch>
                  <a:fillRect l="-859" t="-5839" b="-153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848019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BCBB2DD-094D-419E-9B63-E481E650C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111" y="192089"/>
            <a:ext cx="9464040" cy="394066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  <a:latin typeface="+mn-lt"/>
              </a:rPr>
              <a:t>2.6 Limits and Continuity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="" xmlns:a16="http://schemas.microsoft.com/office/drawing/2014/main" id="{A76351EB-9639-4374-BB0D-1B602A82261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57808" y="703395"/>
                <a:ext cx="10729192" cy="5908420"/>
              </a:xfrm>
            </p:spPr>
            <p:txBody>
              <a:bodyPr>
                <a:noAutofit/>
              </a:bodyPr>
              <a:lstStyle/>
              <a:p>
                <a:r>
                  <a:rPr lang="en-US" sz="2600" dirty="0" smtClean="0"/>
                  <a:t>The most important </a:t>
                </a:r>
                <a:r>
                  <a:rPr lang="en-US" sz="2600" dirty="0"/>
                  <a:t>concept in </a:t>
                </a:r>
                <a:r>
                  <a:rPr lang="en-US" sz="2600" dirty="0" smtClean="0"/>
                  <a:t>calculus </a:t>
                </a:r>
                <a:r>
                  <a:rPr lang="en-US" sz="2600" dirty="0"/>
                  <a:t>is that of the limit. Recall </a:t>
                </a:r>
                <a:r>
                  <a:rPr lang="en-US" sz="2600" dirty="0" smtClean="0"/>
                  <a:t>that </a:t>
                </a:r>
                <a:endParaRPr lang="en-US" sz="2600" i="1" dirty="0" smtClean="0">
                  <a:latin typeface="Cambria Math"/>
                </a:endParaRPr>
              </a:p>
              <a:p>
                <a:endParaRPr lang="en-US" sz="1100" i="1" dirty="0" smtClean="0">
                  <a:latin typeface="Cambria Math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600" i="1" dirty="0">
                              <a:latin typeface="Cambria Math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600" i="1" dirty="0">
                                  <a:latin typeface="Cambria Math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600" dirty="0">
                                  <a:latin typeface="Cambria Math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2600" i="1" dirty="0">
                                  <a:latin typeface="Cambria Math"/>
                                </a:rPr>
                                <m:t>𝑥</m:t>
                              </m:r>
                              <m:r>
                                <a:rPr lang="en-US" sz="2600" i="1" dirty="0">
                                  <a:latin typeface="Cambria Math"/>
                                </a:rPr>
                                <m:t>→</m:t>
                              </m:r>
                              <m:sSub>
                                <m:sSubPr>
                                  <m:ctrlPr>
                                    <a:rPr lang="en-US" sz="2600" i="1" dirty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i="1" dirty="0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600" i="1" dirty="0">
                                      <a:latin typeface="Cambria Math"/>
                                    </a:rPr>
                                    <m:t>0</m:t>
                                  </m:r>
                                </m:sub>
                              </m:sSub>
                            </m:lim>
                          </m:limLow>
                        </m:fName>
                        <m:e>
                          <m:r>
                            <a:rPr lang="en-US" sz="2600" i="1" dirty="0">
                              <a:latin typeface="Cambria Math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600" i="1" dirty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2600" i="1" dirty="0">
                                  <a:latin typeface="Cambria Math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  <m:r>
                        <a:rPr lang="en-US" sz="2600" i="1" dirty="0">
                          <a:latin typeface="Cambria Math"/>
                        </a:rPr>
                        <m:t>=</m:t>
                      </m:r>
                      <m:r>
                        <a:rPr lang="en-US" sz="2600" i="1" dirty="0">
                          <a:latin typeface="Cambria Math"/>
                        </a:rPr>
                        <m:t>𝐿</m:t>
                      </m:r>
                      <m:r>
                        <m:rPr>
                          <m:nor/>
                        </m:rPr>
                        <a:rPr lang="en-US" sz="2600" b="0" i="1" dirty="0" smtClean="0">
                          <a:latin typeface="Cambria Math"/>
                        </a:rPr>
                        <m:t>,</m:t>
                      </m:r>
                      <m:r>
                        <m:rPr>
                          <m:nor/>
                        </m:rPr>
                        <a:rPr lang="en-US" sz="2600" i="1" dirty="0"/>
                        <m:t> </m:t>
                      </m:r>
                    </m:oMath>
                  </m:oMathPara>
                </a14:m>
                <a:endParaRPr lang="en-US" sz="2600" dirty="0"/>
              </a:p>
              <a:p>
                <a:pPr marL="0" indent="0">
                  <a:buNone/>
                </a:pPr>
                <a:endParaRPr lang="en-US" sz="600" dirty="0"/>
              </a:p>
              <a:p>
                <a:pPr marL="400050" lvl="1" indent="0">
                  <a:buNone/>
                </a:pPr>
                <a:r>
                  <a:rPr lang="en-US" sz="2600" dirty="0" smtClean="0"/>
                  <a:t>intuitively means </a:t>
                </a:r>
                <a:r>
                  <a:rPr lang="en-US" sz="2600" dirty="0"/>
                  <a:t>that values </a:t>
                </a:r>
                <a14:m>
                  <m:oMath xmlns:m="http://schemas.openxmlformats.org/officeDocument/2006/math">
                    <m:r>
                      <a:rPr lang="en-US" sz="2600" i="1" dirty="0" smtClean="0">
                        <a:latin typeface="Cambria Math"/>
                      </a:rPr>
                      <m:t>𝑓</m:t>
                    </m:r>
                    <m:r>
                      <a:rPr lang="en-US" sz="2600" i="1" dirty="0" smtClean="0">
                        <a:latin typeface="Cambria Math"/>
                      </a:rPr>
                      <m:t>(</m:t>
                    </m:r>
                    <m:r>
                      <a:rPr lang="en-US" sz="2600" i="1" dirty="0" smtClean="0">
                        <a:latin typeface="Cambria Math"/>
                      </a:rPr>
                      <m:t>𝑥</m:t>
                    </m:r>
                    <m:r>
                      <a:rPr lang="en-US" sz="2600" i="1" dirty="0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sz="2600" dirty="0"/>
                  <a:t> of the function </a:t>
                </a:r>
                <a:r>
                  <a:rPr lang="en-US" sz="2600" i="1" dirty="0"/>
                  <a:t>f </a:t>
                </a:r>
                <a:r>
                  <a:rPr lang="en-US" sz="2600" dirty="0"/>
                  <a:t>can be </a:t>
                </a:r>
                <a:r>
                  <a:rPr lang="en-US" sz="2600" dirty="0" smtClean="0"/>
                  <a:t>made arbitrarily close to </a:t>
                </a:r>
                <a:r>
                  <a:rPr lang="en-US" sz="2600" dirty="0"/>
                  <a:t>the real number </a:t>
                </a:r>
                <a14:m>
                  <m:oMath xmlns:m="http://schemas.openxmlformats.org/officeDocument/2006/math">
                    <m:r>
                      <a:rPr lang="en-US" sz="2600" i="1" dirty="0" smtClean="0">
                        <a:latin typeface="Cambria Math"/>
                      </a:rPr>
                      <m:t>𝐿</m:t>
                    </m:r>
                  </m:oMath>
                </a14:m>
                <a:r>
                  <a:rPr lang="en-US" sz="2600" i="1" dirty="0"/>
                  <a:t> </a:t>
                </a:r>
                <a:r>
                  <a:rPr lang="en-US" sz="2600" dirty="0"/>
                  <a:t>if values of </a:t>
                </a:r>
                <a14:m>
                  <m:oMath xmlns:m="http://schemas.openxmlformats.org/officeDocument/2006/math">
                    <m:r>
                      <a:rPr lang="en-US" sz="2600" i="1" dirty="0" smtClean="0">
                        <a:latin typeface="Cambria Math"/>
                      </a:rPr>
                      <m:t>𝑥</m:t>
                    </m:r>
                  </m:oMath>
                </a14:m>
                <a:r>
                  <a:rPr lang="en-US" sz="2600" i="1" dirty="0"/>
                  <a:t> </a:t>
                </a:r>
                <a:r>
                  <a:rPr lang="en-US" sz="2600" dirty="0"/>
                  <a:t>are chosen </a:t>
                </a:r>
                <a:r>
                  <a:rPr lang="en-US" sz="2600" dirty="0" smtClean="0"/>
                  <a:t>sufficiently close </a:t>
                </a:r>
                <a:r>
                  <a:rPr lang="en-US" sz="2600" dirty="0"/>
                  <a:t>to, but </a:t>
                </a:r>
                <a:r>
                  <a:rPr lang="en-US" sz="2600" dirty="0" smtClean="0"/>
                  <a:t>not equal </a:t>
                </a:r>
                <a:r>
                  <a:rPr lang="en-US" sz="2600" dirty="0"/>
                  <a:t>to, the real </a:t>
                </a:r>
                <a:r>
                  <a:rPr lang="en-US" sz="2600" dirty="0" smtClean="0"/>
                  <a:t>number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 dirty="0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600" b="0" i="1" dirty="0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600" b="0" i="1" dirty="0" smtClean="0">
                            <a:latin typeface="Cambria Math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600" dirty="0"/>
                  <a:t>. </a:t>
                </a:r>
                <a:endParaRPr lang="en-US" sz="2600" dirty="0" smtClean="0"/>
              </a:p>
              <a:p>
                <a:endParaRPr lang="en-US" sz="900" dirty="0" smtClean="0"/>
              </a:p>
              <a:p>
                <a:r>
                  <a:rPr lang="en-US" sz="2600" dirty="0" smtClean="0"/>
                  <a:t>Complex </a:t>
                </a:r>
                <a:r>
                  <a:rPr lang="en-US" sz="2600" dirty="0"/>
                  <a:t>limits </a:t>
                </a:r>
                <a:r>
                  <a:rPr lang="en-US" sz="2600" dirty="0" smtClean="0"/>
                  <a:t>play an equally important </a:t>
                </a:r>
                <a:r>
                  <a:rPr lang="en-US" sz="2600" dirty="0"/>
                  <a:t>role in </a:t>
                </a:r>
                <a:r>
                  <a:rPr lang="en-US" sz="2600" dirty="0" smtClean="0"/>
                  <a:t>study of </a:t>
                </a:r>
                <a:r>
                  <a:rPr lang="en-US" sz="2600" dirty="0"/>
                  <a:t>complex analysis. The concept of a </a:t>
                </a:r>
                <a:r>
                  <a:rPr lang="en-US" sz="2600" b="1" dirty="0"/>
                  <a:t>complex limit </a:t>
                </a:r>
                <a:r>
                  <a:rPr lang="en-US" sz="2600" dirty="0" smtClean="0"/>
                  <a:t>is similar </a:t>
                </a:r>
                <a:r>
                  <a:rPr lang="en-US" sz="2600" dirty="0"/>
                  <a:t>to that of a real limit in the sense </a:t>
                </a:r>
                <a:r>
                  <a:rPr lang="en-US" sz="2600" dirty="0" smtClean="0"/>
                  <a:t>that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600" i="1" dirty="0" smtClean="0">
                              <a:solidFill>
                                <a:srgbClr val="FF0066"/>
                              </a:solidFill>
                              <a:latin typeface="Cambria Math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600" i="1" dirty="0">
                                  <a:solidFill>
                                    <a:srgbClr val="FF0066"/>
                                  </a:solidFill>
                                  <a:latin typeface="Cambria Math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600" dirty="0">
                                  <a:solidFill>
                                    <a:srgbClr val="FF0066"/>
                                  </a:solidFill>
                                  <a:latin typeface="Cambria Math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2600" b="0" i="1" dirty="0" smtClean="0">
                                  <a:solidFill>
                                    <a:srgbClr val="FF0066"/>
                                  </a:solidFill>
                                  <a:latin typeface="Cambria Math"/>
                                </a:rPr>
                                <m:t>𝑧</m:t>
                              </m:r>
                              <m:r>
                                <a:rPr lang="en-US" sz="2600" i="1" dirty="0">
                                  <a:solidFill>
                                    <a:srgbClr val="FF0066"/>
                                  </a:solidFill>
                                  <a:latin typeface="Cambria Math"/>
                                </a:rPr>
                                <m:t>→</m:t>
                              </m:r>
                              <m:sSub>
                                <m:sSubPr>
                                  <m:ctrlPr>
                                    <a:rPr lang="en-US" sz="2600" i="1" dirty="0">
                                      <a:solidFill>
                                        <a:srgbClr val="FF0066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b="0" i="1" dirty="0" smtClean="0">
                                      <a:solidFill>
                                        <a:srgbClr val="FF0066"/>
                                      </a:solidFill>
                                      <a:latin typeface="Cambria Math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2600" i="1" dirty="0">
                                      <a:solidFill>
                                        <a:srgbClr val="FF0066"/>
                                      </a:solidFill>
                                      <a:latin typeface="Cambria Math"/>
                                    </a:rPr>
                                    <m:t>0</m:t>
                                  </m:r>
                                </m:sub>
                              </m:sSub>
                            </m:lim>
                          </m:limLow>
                        </m:fName>
                        <m:e>
                          <m:r>
                            <a:rPr lang="en-US" sz="2600" i="1" dirty="0">
                              <a:solidFill>
                                <a:srgbClr val="FF0066"/>
                              </a:solidFill>
                              <a:latin typeface="Cambria Math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600" i="1" dirty="0">
                                  <a:solidFill>
                                    <a:srgbClr val="FF0066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2600" b="0" i="1" dirty="0" smtClean="0">
                                  <a:solidFill>
                                    <a:srgbClr val="FF0066"/>
                                  </a:solidFill>
                                  <a:latin typeface="Cambria Math"/>
                                </a:rPr>
                                <m:t>𝑧</m:t>
                              </m:r>
                            </m:e>
                          </m:d>
                        </m:e>
                      </m:func>
                      <m:r>
                        <a:rPr lang="en-US" sz="2600" i="1" dirty="0">
                          <a:solidFill>
                            <a:srgbClr val="FF0066"/>
                          </a:solidFill>
                          <a:latin typeface="Cambria Math"/>
                        </a:rPr>
                        <m:t>=</m:t>
                      </m:r>
                      <m:r>
                        <a:rPr lang="en-US" sz="2600" i="1" dirty="0">
                          <a:solidFill>
                            <a:srgbClr val="FF0066"/>
                          </a:solidFill>
                          <a:latin typeface="Cambria Math"/>
                        </a:rPr>
                        <m:t>𝐿</m:t>
                      </m:r>
                      <m:r>
                        <m:rPr>
                          <m:nor/>
                        </m:rPr>
                        <a:rPr lang="en-US" sz="2600" b="0" i="1" dirty="0" smtClean="0">
                          <a:solidFill>
                            <a:srgbClr val="FF0066"/>
                          </a:solidFill>
                          <a:latin typeface="Cambria Math"/>
                        </a:rPr>
                        <m:t>,</m:t>
                      </m:r>
                      <m:r>
                        <m:rPr>
                          <m:nor/>
                        </m:rPr>
                        <a:rPr lang="en-US" sz="2600" i="1" dirty="0">
                          <a:solidFill>
                            <a:srgbClr val="FF0066"/>
                          </a:solidFill>
                        </a:rPr>
                        <m:t> </m:t>
                      </m:r>
                    </m:oMath>
                  </m:oMathPara>
                </a14:m>
                <a:endParaRPr lang="en-US" sz="2600" dirty="0"/>
              </a:p>
              <a:p>
                <a:pPr marL="400050" lvl="1" indent="0">
                  <a:buNone/>
                </a:pPr>
                <a:r>
                  <a:rPr lang="en-US" sz="2600" dirty="0" smtClean="0"/>
                  <a:t>means </a:t>
                </a:r>
                <a:r>
                  <a:rPr lang="en-US" sz="2600" dirty="0"/>
                  <a:t>that the values </a:t>
                </a:r>
                <a14:m>
                  <m:oMath xmlns:m="http://schemas.openxmlformats.org/officeDocument/2006/math">
                    <m:r>
                      <a:rPr lang="en-US" sz="2600" i="1" dirty="0" smtClean="0">
                        <a:latin typeface="Cambria Math"/>
                      </a:rPr>
                      <m:t>𝑓</m:t>
                    </m:r>
                    <m:r>
                      <a:rPr lang="en-US" sz="2600" i="1" dirty="0" smtClean="0">
                        <a:latin typeface="Cambria Math"/>
                      </a:rPr>
                      <m:t>(</m:t>
                    </m:r>
                    <m:r>
                      <a:rPr lang="en-US" sz="2600" i="1" dirty="0" smtClean="0">
                        <a:latin typeface="Cambria Math"/>
                      </a:rPr>
                      <m:t>𝑧</m:t>
                    </m:r>
                    <m:r>
                      <a:rPr lang="en-US" sz="2600" i="1" dirty="0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sz="2600" dirty="0" smtClean="0"/>
                  <a:t> of </a:t>
                </a:r>
                <a:r>
                  <a:rPr lang="en-US" sz="2600" dirty="0"/>
                  <a:t>the complex function </a:t>
                </a:r>
                <a14:m>
                  <m:oMath xmlns:m="http://schemas.openxmlformats.org/officeDocument/2006/math">
                    <m:r>
                      <a:rPr lang="en-US" sz="2600" i="1" dirty="0" smtClean="0">
                        <a:latin typeface="Cambria Math"/>
                      </a:rPr>
                      <m:t>𝑓</m:t>
                    </m:r>
                  </m:oMath>
                </a14:m>
                <a:r>
                  <a:rPr lang="en-US" sz="2600" i="1" dirty="0"/>
                  <a:t> </a:t>
                </a:r>
                <a:r>
                  <a:rPr lang="en-US" sz="2600" dirty="0"/>
                  <a:t>can be made </a:t>
                </a:r>
                <a:r>
                  <a:rPr lang="en-US" sz="2600" dirty="0" smtClean="0"/>
                  <a:t>arbitrarily close </a:t>
                </a:r>
                <a:r>
                  <a:rPr lang="en-US" sz="2600" dirty="0"/>
                  <a:t>the complex number </a:t>
                </a:r>
                <a14:m>
                  <m:oMath xmlns:m="http://schemas.openxmlformats.org/officeDocument/2006/math">
                    <m:r>
                      <a:rPr lang="en-US" sz="2600" i="1" dirty="0" smtClean="0">
                        <a:latin typeface="Cambria Math"/>
                      </a:rPr>
                      <m:t>𝐿</m:t>
                    </m:r>
                  </m:oMath>
                </a14:m>
                <a:r>
                  <a:rPr lang="en-US" sz="2600" i="1" dirty="0"/>
                  <a:t> </a:t>
                </a:r>
                <a:r>
                  <a:rPr lang="en-US" sz="2600" dirty="0"/>
                  <a:t>if </a:t>
                </a:r>
                <a:r>
                  <a:rPr lang="en-US" sz="2600" dirty="0" smtClean="0"/>
                  <a:t>values of </a:t>
                </a:r>
                <a14:m>
                  <m:oMath xmlns:m="http://schemas.openxmlformats.org/officeDocument/2006/math">
                    <m:r>
                      <a:rPr lang="en-US" sz="2600" i="1" dirty="0" smtClean="0">
                        <a:latin typeface="Cambria Math"/>
                      </a:rPr>
                      <m:t>𝑧</m:t>
                    </m:r>
                  </m:oMath>
                </a14:m>
                <a:r>
                  <a:rPr lang="en-US" sz="2600" i="1" dirty="0"/>
                  <a:t> </a:t>
                </a:r>
                <a:r>
                  <a:rPr lang="en-US" sz="2600" dirty="0"/>
                  <a:t>are chosen </a:t>
                </a:r>
                <a:r>
                  <a:rPr lang="en-US" sz="2600" dirty="0" smtClean="0"/>
                  <a:t>sufficiently close </a:t>
                </a:r>
                <a:r>
                  <a:rPr lang="en-US" sz="2600" dirty="0"/>
                  <a:t>to, but not equal to, the complex number</a:t>
                </a:r>
                <a:r>
                  <a:rPr lang="en-US" sz="2600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 dirty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600" b="0" i="1" dirty="0" smtClean="0">
                            <a:latin typeface="Cambria Math"/>
                          </a:rPr>
                          <m:t>𝑧</m:t>
                        </m:r>
                      </m:e>
                      <m:sub>
                        <m:r>
                          <a:rPr lang="en-US" sz="2600" i="1" dirty="0">
                            <a:latin typeface="Cambria Math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600" dirty="0"/>
                  <a:t>. </a:t>
                </a:r>
                <a:endParaRPr lang="en-US" sz="2600" dirty="0" smtClean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A76351EB-9639-4374-BB0D-1B602A82261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7808" y="703395"/>
                <a:ext cx="10729192" cy="5908420"/>
              </a:xfrm>
              <a:blipFill rotWithShape="1">
                <a:blip r:embed="rId2"/>
                <a:stretch>
                  <a:fillRect l="-909" t="-825" r="-1477" b="-23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778615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BCBB2DD-094D-419E-9B63-E481E650C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856" y="332656"/>
            <a:ext cx="9464040" cy="394066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  <a:latin typeface="+mn-lt"/>
              </a:rPr>
              <a:t>2.6 Limits and Continuity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="" xmlns:a16="http://schemas.microsoft.com/office/drawing/2014/main" id="{A76351EB-9639-4374-BB0D-1B602A82261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31633" y="2402498"/>
                <a:ext cx="7453520" cy="3763840"/>
              </a:xfrm>
            </p:spPr>
            <p:txBody>
              <a:bodyPr>
                <a:noAutofit/>
              </a:bodyPr>
              <a:lstStyle/>
              <a:p>
                <a:r>
                  <a:rPr lang="en-US" sz="2600" dirty="0" smtClean="0"/>
                  <a:t> In a </a:t>
                </a:r>
                <a:r>
                  <a:rPr lang="en-US" sz="2600" b="1" dirty="0"/>
                  <a:t>real limit</a:t>
                </a:r>
                <a:r>
                  <a:rPr lang="en-US" sz="2600" dirty="0"/>
                  <a:t>, there are </a:t>
                </a:r>
                <a:r>
                  <a:rPr lang="en-US" sz="2600" b="1" dirty="0"/>
                  <a:t>two directions </a:t>
                </a:r>
                <a:r>
                  <a:rPr lang="en-US" sz="2600" dirty="0"/>
                  <a:t>from which </a:t>
                </a:r>
                <a14:m>
                  <m:oMath xmlns:m="http://schemas.openxmlformats.org/officeDocument/2006/math">
                    <m:r>
                      <a:rPr lang="en-US" sz="2600" i="1" dirty="0" smtClean="0">
                        <a:latin typeface="Cambria Math"/>
                      </a:rPr>
                      <m:t>𝑥</m:t>
                    </m:r>
                  </m:oMath>
                </a14:m>
                <a:r>
                  <a:rPr lang="en-US" sz="2600" i="1" dirty="0"/>
                  <a:t> </a:t>
                </a:r>
                <a:r>
                  <a:rPr lang="en-US" sz="2600" dirty="0"/>
                  <a:t>can approach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 dirty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600" i="1" dirty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600" i="1" dirty="0">
                            <a:latin typeface="Cambria Math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600" dirty="0"/>
                  <a:t> on the real line, namely</a:t>
                </a:r>
                <a:r>
                  <a:rPr lang="en-US" sz="2600" dirty="0" smtClean="0"/>
                  <a:t>, from </a:t>
                </a:r>
                <a:r>
                  <a:rPr lang="en-US" sz="2600" dirty="0"/>
                  <a:t>the left or from the right. </a:t>
                </a:r>
                <a:endParaRPr lang="en-US" sz="2600" dirty="0" smtClean="0"/>
              </a:p>
              <a:p>
                <a:endParaRPr lang="en-US" sz="1200" dirty="0"/>
              </a:p>
              <a:p>
                <a:r>
                  <a:rPr lang="en-US" sz="2600" dirty="0" smtClean="0"/>
                  <a:t>In </a:t>
                </a:r>
                <a:r>
                  <a:rPr lang="en-US" sz="2600" dirty="0"/>
                  <a:t>a </a:t>
                </a:r>
                <a:r>
                  <a:rPr lang="en-US" sz="2600" b="1" dirty="0"/>
                  <a:t>complex limit</a:t>
                </a:r>
                <a:r>
                  <a:rPr lang="en-US" sz="2600" dirty="0"/>
                  <a:t>, however, there are </a:t>
                </a:r>
                <a:r>
                  <a:rPr lang="en-US" sz="2600" b="1" dirty="0" smtClean="0"/>
                  <a:t>infinitely many directions</a:t>
                </a:r>
                <a:r>
                  <a:rPr lang="en-US" sz="2600" dirty="0" smtClean="0"/>
                  <a:t> </a:t>
                </a:r>
                <a:r>
                  <a:rPr lang="en-US" sz="2600" dirty="0"/>
                  <a:t>from which </a:t>
                </a:r>
                <a14:m>
                  <m:oMath xmlns:m="http://schemas.openxmlformats.org/officeDocument/2006/math">
                    <m:r>
                      <a:rPr lang="en-US" sz="2600" i="1" dirty="0" smtClean="0">
                        <a:latin typeface="Cambria Math"/>
                      </a:rPr>
                      <m:t>𝑧</m:t>
                    </m:r>
                  </m:oMath>
                </a14:m>
                <a:r>
                  <a:rPr lang="en-US" sz="2600" i="1" dirty="0"/>
                  <a:t> </a:t>
                </a:r>
                <a:r>
                  <a:rPr lang="en-US" sz="2600" dirty="0"/>
                  <a:t>can approach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 dirty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600" b="0" i="1" dirty="0" smtClean="0">
                            <a:latin typeface="Cambria Math"/>
                          </a:rPr>
                          <m:t>𝑧</m:t>
                        </m:r>
                      </m:e>
                      <m:sub>
                        <m:r>
                          <a:rPr lang="en-US" sz="2600" i="1" dirty="0">
                            <a:latin typeface="Cambria Math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600" dirty="0"/>
                  <a:t> in the complex plane. In order for a complex </a:t>
                </a:r>
                <a:r>
                  <a:rPr lang="en-US" sz="2600" dirty="0" smtClean="0"/>
                  <a:t>limit to </a:t>
                </a:r>
                <a:r>
                  <a:rPr lang="en-US" sz="2600" dirty="0"/>
                  <a:t>exist, each </a:t>
                </a:r>
                <a:r>
                  <a:rPr lang="en-US" sz="2600" dirty="0" smtClean="0"/>
                  <a:t>way in </a:t>
                </a:r>
                <a:r>
                  <a:rPr lang="en-US" sz="2600" dirty="0"/>
                  <a:t>which </a:t>
                </a:r>
                <a14:m>
                  <m:oMath xmlns:m="http://schemas.openxmlformats.org/officeDocument/2006/math">
                    <m:r>
                      <a:rPr lang="en-US" sz="2600" i="1" dirty="0" smtClean="0">
                        <a:latin typeface="Cambria Math"/>
                      </a:rPr>
                      <m:t>𝑧</m:t>
                    </m:r>
                  </m:oMath>
                </a14:m>
                <a:r>
                  <a:rPr lang="en-US" sz="2600" i="1" dirty="0"/>
                  <a:t> </a:t>
                </a:r>
                <a:r>
                  <a:rPr lang="en-US" sz="2600" dirty="0"/>
                  <a:t>can approach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 dirty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600" b="0" i="1" dirty="0" smtClean="0">
                            <a:latin typeface="Cambria Math"/>
                          </a:rPr>
                          <m:t>𝑧</m:t>
                        </m:r>
                      </m:e>
                      <m:sub>
                        <m:r>
                          <a:rPr lang="en-US" sz="2600" i="1" dirty="0">
                            <a:latin typeface="Cambria Math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600" dirty="0"/>
                  <a:t> must yield the same limiting value.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A76351EB-9639-4374-BB0D-1B602A82261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68477" y="2402498"/>
                <a:ext cx="8281689" cy="3763840"/>
              </a:xfrm>
              <a:blipFill rotWithShape="1">
                <a:blip r:embed="rId2"/>
                <a:stretch>
                  <a:fillRect l="-1104" t="-2427" r="-16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3583" y="2239963"/>
            <a:ext cx="3041848" cy="38451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400929" y="947301"/>
            <a:ext cx="10268991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600" b="1" dirty="0">
                <a:solidFill>
                  <a:srgbClr val="FF3399"/>
                </a:solidFill>
                <a:latin typeface="Calibri"/>
              </a:rPr>
              <a:t>Note:</a:t>
            </a:r>
            <a:r>
              <a:rPr lang="en-US" sz="2600" dirty="0">
                <a:solidFill>
                  <a:prstClr val="black"/>
                </a:solidFill>
                <a:latin typeface="Calibri"/>
              </a:rPr>
              <a:t> 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prstClr val="black"/>
                </a:solidFill>
                <a:latin typeface="Calibri"/>
              </a:rPr>
              <a:t>Although outwardly similar, there is an important difference between these two concepts of limit.</a:t>
            </a:r>
          </a:p>
        </p:txBody>
      </p:sp>
    </p:spTree>
    <p:extLst>
      <p:ext uri="{BB962C8B-B14F-4D97-AF65-F5344CB8AC3E}">
        <p14:creationId xmlns:p14="http://schemas.microsoft.com/office/powerpoint/2010/main" val="25446683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BCBB2DD-094D-419E-9B63-E481E650C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111" y="192089"/>
            <a:ext cx="9464040" cy="394066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  <a:latin typeface="+mn-lt"/>
              </a:rPr>
              <a:t>2.6 Limits and Continuity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="" xmlns:a16="http://schemas.microsoft.com/office/drawing/2014/main" id="{A76351EB-9639-4374-BB0D-1B602A82261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73832" y="762822"/>
                <a:ext cx="10087223" cy="5908420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sz="2600" b="1" dirty="0" smtClean="0">
                    <a:solidFill>
                      <a:srgbClr val="0070C0"/>
                    </a:solidFill>
                  </a:rPr>
                  <a:t>Limit of a Real Function</a:t>
                </a:r>
                <a14:m>
                  <m:oMath xmlns:m="http://schemas.openxmlformats.org/officeDocument/2006/math">
                    <m:r>
                      <a:rPr lang="en-US" sz="2600" b="1" i="1" dirty="0" smtClean="0">
                        <a:solidFill>
                          <a:srgbClr val="0070C0"/>
                        </a:solidFill>
                        <a:latin typeface="Cambria Math"/>
                      </a:rPr>
                      <m:t>:</m:t>
                    </m:r>
                  </m:oMath>
                </a14:m>
                <a:endParaRPr lang="en-US" sz="2600" b="1" dirty="0">
                  <a:solidFill>
                    <a:srgbClr val="0070C0"/>
                  </a:solidFill>
                </a:endParaRPr>
              </a:p>
              <a:p>
                <a:pPr marL="0" indent="0">
                  <a:buNone/>
                </a:pPr>
                <a:r>
                  <a:rPr lang="en-US" sz="2600" dirty="0"/>
                  <a:t>The limit of </a:t>
                </a:r>
                <a14:m>
                  <m:oMath xmlns:m="http://schemas.openxmlformats.org/officeDocument/2006/math">
                    <m:r>
                      <a:rPr lang="en-US" sz="2600" i="1" dirty="0" smtClean="0">
                        <a:latin typeface="Cambria Math"/>
                      </a:rPr>
                      <m:t>𝑓</m:t>
                    </m:r>
                  </m:oMath>
                </a14:m>
                <a:r>
                  <a:rPr lang="en-US" sz="2600" dirty="0" smtClean="0"/>
                  <a:t> </a:t>
                </a:r>
                <a:r>
                  <a:rPr lang="en-US" sz="2600" dirty="0"/>
                  <a:t>as </a:t>
                </a:r>
                <a14:m>
                  <m:oMath xmlns:m="http://schemas.openxmlformats.org/officeDocument/2006/math">
                    <m:r>
                      <a:rPr lang="en-US" sz="2600" i="1" dirty="0" smtClean="0">
                        <a:latin typeface="Cambria Math"/>
                      </a:rPr>
                      <m:t>𝑥</m:t>
                    </m:r>
                  </m:oMath>
                </a14:m>
                <a:r>
                  <a:rPr lang="en-US" sz="2600" dirty="0" smtClean="0"/>
                  <a:t> </a:t>
                </a:r>
                <a:r>
                  <a:rPr lang="en-US" sz="2600" dirty="0"/>
                  <a:t>tends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 dirty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600" i="1" dirty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600" i="1" dirty="0">
                            <a:latin typeface="Cambria Math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600" dirty="0"/>
                  <a:t> exists and is equal to </a:t>
                </a:r>
                <a14:m>
                  <m:oMath xmlns:m="http://schemas.openxmlformats.org/officeDocument/2006/math">
                    <m:r>
                      <a:rPr lang="en-US" sz="2600" i="1" dirty="0" smtClean="0">
                        <a:latin typeface="Cambria Math"/>
                      </a:rPr>
                      <m:t>𝐿</m:t>
                    </m:r>
                  </m:oMath>
                </a14:m>
                <a:r>
                  <a:rPr lang="en-US" sz="2600" dirty="0" smtClean="0"/>
                  <a:t>, if </a:t>
                </a:r>
                <a:r>
                  <a:rPr lang="en-US" sz="2600" dirty="0"/>
                  <a:t>for every </a:t>
                </a:r>
                <a14:m>
                  <m:oMath xmlns:m="http://schemas.openxmlformats.org/officeDocument/2006/math">
                    <m:r>
                      <a:rPr lang="en-US" sz="2600" i="1" dirty="0" smtClean="0">
                        <a:latin typeface="Cambria Math"/>
                      </a:rPr>
                      <m:t>𝜀</m:t>
                    </m:r>
                    <m:r>
                      <a:rPr lang="en-US" sz="2600" i="1" dirty="0" smtClean="0">
                        <a:latin typeface="Cambria Math"/>
                      </a:rPr>
                      <m:t>&gt;</m:t>
                    </m:r>
                    <m:r>
                      <a:rPr lang="en-US" sz="2600" i="1" dirty="0" smtClean="0">
                        <a:latin typeface="Cambria Math"/>
                      </a:rPr>
                      <m:t>0</m:t>
                    </m:r>
                  </m:oMath>
                </a14:m>
                <a:r>
                  <a:rPr lang="en-US" sz="2600" dirty="0" smtClean="0"/>
                  <a:t> </a:t>
                </a:r>
                <a:r>
                  <a:rPr lang="en-US" sz="2600" dirty="0"/>
                  <a:t>there exists a </a:t>
                </a:r>
                <a14:m>
                  <m:oMath xmlns:m="http://schemas.openxmlformats.org/officeDocument/2006/math">
                    <m:r>
                      <a:rPr lang="en-US" sz="2600" i="1" dirty="0" smtClean="0">
                        <a:latin typeface="Cambria Math"/>
                      </a:rPr>
                      <m:t>𝛿</m:t>
                    </m:r>
                    <m:r>
                      <a:rPr lang="en-US" sz="2600" i="1" dirty="0" smtClean="0">
                        <a:latin typeface="Cambria Math"/>
                      </a:rPr>
                      <m:t>&gt;</m:t>
                    </m:r>
                    <m:r>
                      <a:rPr lang="en-US" sz="2600" i="1" dirty="0" smtClean="0">
                        <a:latin typeface="Cambria Math"/>
                      </a:rPr>
                      <m:t>0</m:t>
                    </m:r>
                  </m:oMath>
                </a14:m>
                <a:r>
                  <a:rPr lang="en-US" sz="2600" dirty="0" smtClean="0"/>
                  <a:t> </a:t>
                </a:r>
                <a:r>
                  <a:rPr lang="en-US" sz="2600" dirty="0"/>
                  <a:t>such that </a:t>
                </a:r>
                <a:endParaRPr lang="en-US" sz="2600" dirty="0" smtClean="0"/>
              </a:p>
              <a:p>
                <a:pPr marL="0" indent="0">
                  <a:buNone/>
                </a:pPr>
                <a:r>
                  <a:rPr lang="en-US" sz="2600" dirty="0" smtClean="0"/>
                  <a:t>		</a:t>
                </a:r>
                <a14:m>
                  <m:oMath xmlns:m="http://schemas.openxmlformats.org/officeDocument/2006/math">
                    <m:r>
                      <a:rPr lang="en-US" sz="2600" i="1" dirty="0" smtClean="0">
                        <a:solidFill>
                          <a:schemeClr val="tx2"/>
                        </a:solidFill>
                        <a:latin typeface="Cambria Math"/>
                      </a:rPr>
                      <m:t>|</m:t>
                    </m:r>
                    <m:r>
                      <a:rPr lang="en-US" sz="2600" i="1" dirty="0">
                        <a:solidFill>
                          <a:schemeClr val="tx2"/>
                        </a:solidFill>
                        <a:latin typeface="Cambria Math"/>
                      </a:rPr>
                      <m:t>𝑓</m:t>
                    </m:r>
                    <m:r>
                      <a:rPr lang="en-US" sz="2600" i="1" dirty="0">
                        <a:solidFill>
                          <a:schemeClr val="tx2"/>
                        </a:solidFill>
                        <a:latin typeface="Cambria Math"/>
                      </a:rPr>
                      <m:t>(</m:t>
                    </m:r>
                    <m:r>
                      <a:rPr lang="en-US" sz="2600" i="1" dirty="0">
                        <a:solidFill>
                          <a:schemeClr val="tx2"/>
                        </a:solidFill>
                        <a:latin typeface="Cambria Math"/>
                      </a:rPr>
                      <m:t>𝑥</m:t>
                    </m:r>
                    <m:r>
                      <a:rPr lang="en-US" sz="2600" i="1" dirty="0">
                        <a:solidFill>
                          <a:schemeClr val="tx2"/>
                        </a:solidFill>
                        <a:latin typeface="Cambria Math"/>
                      </a:rPr>
                      <m:t>)−</m:t>
                    </m:r>
                    <m:r>
                      <a:rPr lang="en-US" sz="2600" i="1" dirty="0">
                        <a:solidFill>
                          <a:schemeClr val="tx2"/>
                        </a:solidFill>
                        <a:latin typeface="Cambria Math"/>
                      </a:rPr>
                      <m:t>𝐿</m:t>
                    </m:r>
                    <m:r>
                      <a:rPr lang="en-US" sz="2600" i="1" dirty="0">
                        <a:solidFill>
                          <a:schemeClr val="tx2"/>
                        </a:solidFill>
                        <a:latin typeface="Cambria Math"/>
                      </a:rPr>
                      <m:t>|&lt;</m:t>
                    </m:r>
                    <m:r>
                      <a:rPr lang="en-US" sz="2600" i="1" dirty="0">
                        <a:solidFill>
                          <a:schemeClr val="tx2"/>
                        </a:solidFill>
                        <a:latin typeface="Cambria Math"/>
                      </a:rPr>
                      <m:t>𝜀</m:t>
                    </m:r>
                  </m:oMath>
                </a14:m>
                <a:r>
                  <a:rPr lang="en-US" sz="2600" dirty="0" smtClean="0">
                    <a:solidFill>
                      <a:schemeClr val="tx2"/>
                    </a:solidFill>
                  </a:rPr>
                  <a:t>   whenever      </a:t>
                </a:r>
                <a14:m>
                  <m:oMath xmlns:m="http://schemas.openxmlformats.org/officeDocument/2006/math">
                    <m:r>
                      <a:rPr lang="en-US" sz="2600" i="1" dirty="0" smtClean="0">
                        <a:solidFill>
                          <a:schemeClr val="tx2"/>
                        </a:solidFill>
                        <a:latin typeface="Cambria Math"/>
                      </a:rPr>
                      <m:t>0</m:t>
                    </m:r>
                    <m:r>
                      <a:rPr lang="en-US" sz="2600" i="1" dirty="0" smtClean="0">
                        <a:solidFill>
                          <a:schemeClr val="tx2"/>
                        </a:solidFill>
                        <a:latin typeface="Cambria Math"/>
                      </a:rPr>
                      <m:t>&lt;|</m:t>
                    </m:r>
                    <m:r>
                      <a:rPr lang="en-US" sz="2600" i="1" dirty="0" smtClean="0">
                        <a:solidFill>
                          <a:schemeClr val="tx2"/>
                        </a:solidFill>
                        <a:latin typeface="Cambria Math"/>
                      </a:rPr>
                      <m:t>𝑥</m:t>
                    </m:r>
                    <m:r>
                      <a:rPr lang="en-US" sz="2600" i="1" dirty="0" smtClean="0">
                        <a:solidFill>
                          <a:schemeClr val="tx2"/>
                        </a:solidFill>
                        <a:latin typeface="Cambria Math"/>
                      </a:rPr>
                      <m:t>−</m:t>
                    </m:r>
                    <m:sSub>
                      <m:sSubPr>
                        <m:ctrlPr>
                          <a:rPr lang="en-US" sz="2600" i="1" dirty="0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z="2600" i="1" dirty="0">
                            <a:solidFill>
                              <a:schemeClr val="tx2"/>
                            </a:solidFill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600" i="1" dirty="0">
                            <a:solidFill>
                              <a:schemeClr val="tx2"/>
                            </a:solidFill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en-US" sz="2600" i="1" dirty="0" smtClean="0">
                        <a:solidFill>
                          <a:schemeClr val="tx2"/>
                        </a:solidFill>
                        <a:latin typeface="Cambria Math"/>
                      </a:rPr>
                      <m:t>|&lt;</m:t>
                    </m:r>
                    <m:r>
                      <a:rPr lang="en-US" sz="2600" i="1" dirty="0" smtClean="0">
                        <a:solidFill>
                          <a:schemeClr val="tx2"/>
                        </a:solidFill>
                        <a:latin typeface="Cambria Math"/>
                      </a:rPr>
                      <m:t>𝛿</m:t>
                    </m:r>
                    <m:r>
                      <a:rPr lang="en-US" sz="2600" i="1" dirty="0" smtClean="0">
                        <a:solidFill>
                          <a:schemeClr val="tx2"/>
                        </a:solidFill>
                        <a:latin typeface="Cambria Math"/>
                      </a:rPr>
                      <m:t>. </m:t>
                    </m:r>
                  </m:oMath>
                </a14:m>
                <a:endParaRPr lang="en-US" sz="2600" dirty="0" smtClean="0">
                  <a:solidFill>
                    <a:schemeClr val="tx2"/>
                  </a:solidFill>
                </a:endParaRPr>
              </a:p>
              <a:p>
                <a:pPr marL="0" indent="0">
                  <a:buNone/>
                </a:pPr>
                <a:endParaRPr lang="en-US" sz="2600" dirty="0"/>
              </a:p>
              <a:p>
                <a:pPr marL="0" indent="0">
                  <a:buNone/>
                </a:pPr>
                <a:endParaRPr lang="en-US" sz="2600" b="1" dirty="0" smtClean="0"/>
              </a:p>
              <a:p>
                <a:pPr marL="0" indent="0">
                  <a:buNone/>
                </a:pPr>
                <a:endParaRPr lang="en-US" sz="2600" b="1" dirty="0"/>
              </a:p>
              <a:p>
                <a:pPr marL="0" indent="0">
                  <a:buNone/>
                </a:pPr>
                <a:endParaRPr lang="en-US" sz="2600" b="1" dirty="0" smtClean="0"/>
              </a:p>
              <a:p>
                <a:pPr marL="0" indent="0">
                  <a:buNone/>
                </a:pPr>
                <a:endParaRPr lang="en-US" sz="2600" b="1" dirty="0"/>
              </a:p>
              <a:p>
                <a:pPr marL="0" indent="0">
                  <a:buNone/>
                </a:pPr>
                <a:endParaRPr lang="en-US" sz="2600" b="1" dirty="0" smtClean="0"/>
              </a:p>
              <a:p>
                <a:pPr marL="0" indent="0">
                  <a:buNone/>
                </a:pPr>
                <a:endParaRPr lang="en-US" sz="2600" b="1" dirty="0" smtClean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A76351EB-9639-4374-BB0D-1B602A82261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15369" y="762822"/>
                <a:ext cx="11208026" cy="5908420"/>
              </a:xfrm>
              <a:blipFill rotWithShape="1">
                <a:blip r:embed="rId2"/>
                <a:stretch>
                  <a:fillRect l="-924" t="-15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2069" y="2781724"/>
            <a:ext cx="4752528" cy="37929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664195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BCBB2DD-094D-419E-9B63-E481E650C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111" y="192089"/>
            <a:ext cx="9464040" cy="394066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  <a:latin typeface="+mn-lt"/>
              </a:rPr>
              <a:t>2.6 Limits and Continuity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="" xmlns:a16="http://schemas.microsoft.com/office/drawing/2014/main" id="{A76351EB-9639-4374-BB0D-1B602A82261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73852" y="703395"/>
                <a:ext cx="10348503" cy="5908420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sz="2600" b="1" dirty="0" smtClean="0">
                    <a:solidFill>
                      <a:srgbClr val="0070C0"/>
                    </a:solidFill>
                  </a:rPr>
                  <a:t>Limit </a:t>
                </a:r>
                <a:r>
                  <a:rPr lang="en-US" sz="2600" b="1" dirty="0">
                    <a:solidFill>
                      <a:srgbClr val="0070C0"/>
                    </a:solidFill>
                  </a:rPr>
                  <a:t>of a </a:t>
                </a:r>
                <a:r>
                  <a:rPr lang="en-US" sz="2600" b="1" dirty="0" smtClean="0">
                    <a:solidFill>
                      <a:srgbClr val="0070C0"/>
                    </a:solidFill>
                  </a:rPr>
                  <a:t>Complex </a:t>
                </a:r>
                <a:r>
                  <a:rPr lang="en-US" sz="2600" b="1" dirty="0">
                    <a:solidFill>
                      <a:srgbClr val="0070C0"/>
                    </a:solidFill>
                  </a:rPr>
                  <a:t>Function</a:t>
                </a:r>
                <a14:m>
                  <m:oMath xmlns:m="http://schemas.openxmlformats.org/officeDocument/2006/math">
                    <m:r>
                      <a:rPr lang="en-US" sz="2600" b="1" i="1" dirty="0">
                        <a:solidFill>
                          <a:srgbClr val="0070C0"/>
                        </a:solidFill>
                        <a:latin typeface="Cambria Math"/>
                      </a:rPr>
                      <m:t>:</m:t>
                    </m:r>
                  </m:oMath>
                </a14:m>
                <a:endParaRPr lang="en-US" sz="2600" b="1" dirty="0" smtClean="0">
                  <a:solidFill>
                    <a:srgbClr val="0070C0"/>
                  </a:solidFill>
                </a:endParaRPr>
              </a:p>
              <a:p>
                <a:pPr marL="0" indent="0">
                  <a:buNone/>
                </a:pPr>
                <a:r>
                  <a:rPr lang="en-US" sz="2600" dirty="0"/>
                  <a:t>Suppose that a complex function </a:t>
                </a:r>
                <a14:m>
                  <m:oMath xmlns:m="http://schemas.openxmlformats.org/officeDocument/2006/math">
                    <m:r>
                      <a:rPr lang="en-US" sz="2600" i="1" dirty="0" smtClean="0">
                        <a:latin typeface="Cambria Math"/>
                      </a:rPr>
                      <m:t>𝑓</m:t>
                    </m:r>
                  </m:oMath>
                </a14:m>
                <a:r>
                  <a:rPr lang="en-US" sz="2600" i="1" dirty="0"/>
                  <a:t> </a:t>
                </a:r>
                <a:r>
                  <a:rPr lang="en-US" sz="2600" dirty="0"/>
                  <a:t>is defined in a deleted </a:t>
                </a:r>
                <a:r>
                  <a:rPr lang="en-US" sz="2600" dirty="0" smtClean="0"/>
                  <a:t>neighborhood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 dirty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600" b="0" i="1" dirty="0" smtClean="0">
                            <a:latin typeface="Cambria Math"/>
                          </a:rPr>
                          <m:t>𝑧</m:t>
                        </m:r>
                      </m:e>
                      <m:sub>
                        <m:r>
                          <a:rPr lang="en-US" sz="2600" i="1" dirty="0">
                            <a:latin typeface="Cambria Math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600" dirty="0"/>
                  <a:t> and suppose that </a:t>
                </a:r>
                <a14:m>
                  <m:oMath xmlns:m="http://schemas.openxmlformats.org/officeDocument/2006/math">
                    <m:r>
                      <a:rPr lang="en-US" sz="2600" i="1" dirty="0" smtClean="0">
                        <a:latin typeface="Cambria Math"/>
                      </a:rPr>
                      <m:t>𝐿</m:t>
                    </m:r>
                  </m:oMath>
                </a14:m>
                <a:r>
                  <a:rPr lang="en-US" sz="2600" i="1" dirty="0"/>
                  <a:t> </a:t>
                </a:r>
                <a:r>
                  <a:rPr lang="en-US" sz="2600" dirty="0"/>
                  <a:t>is a complex number. The </a:t>
                </a:r>
                <a:r>
                  <a:rPr lang="en-US" sz="2600" b="1" dirty="0"/>
                  <a:t>limit of </a:t>
                </a:r>
                <a14:m>
                  <m:oMath xmlns:m="http://schemas.openxmlformats.org/officeDocument/2006/math">
                    <m:r>
                      <a:rPr lang="en-US" sz="2600" b="1" i="1" dirty="0" smtClean="0">
                        <a:latin typeface="Cambria Math"/>
                      </a:rPr>
                      <m:t>𝒇</m:t>
                    </m:r>
                  </m:oMath>
                </a14:m>
                <a:r>
                  <a:rPr lang="en-US" sz="2600" b="1" i="1" dirty="0"/>
                  <a:t> </a:t>
                </a:r>
                <a:r>
                  <a:rPr lang="en-US" sz="2600" b="1" dirty="0"/>
                  <a:t>as </a:t>
                </a:r>
                <a14:m>
                  <m:oMath xmlns:m="http://schemas.openxmlformats.org/officeDocument/2006/math">
                    <m:r>
                      <a:rPr lang="en-US" sz="2600" b="1" i="1" dirty="0" smtClean="0">
                        <a:latin typeface="Cambria Math"/>
                      </a:rPr>
                      <m:t>𝒛</m:t>
                    </m:r>
                  </m:oMath>
                </a14:m>
                <a:r>
                  <a:rPr lang="en-US" sz="2600" b="1" dirty="0" smtClean="0"/>
                  <a:t> </a:t>
                </a:r>
                <a:r>
                  <a:rPr lang="en-US" sz="2600" b="1" dirty="0"/>
                  <a:t>tends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b="1" i="1" dirty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600" b="1" i="1" dirty="0" smtClean="0">
                            <a:latin typeface="Cambria Math"/>
                          </a:rPr>
                          <m:t>𝒛</m:t>
                        </m:r>
                      </m:e>
                      <m:sub>
                        <m:r>
                          <a:rPr lang="en-US" sz="2600" b="1" i="1" dirty="0">
                            <a:latin typeface="Cambria Math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US" sz="2600" dirty="0"/>
                  <a:t> </a:t>
                </a:r>
                <a:r>
                  <a:rPr lang="en-US" sz="2600" b="1" dirty="0"/>
                  <a:t>exists and is equal to </a:t>
                </a:r>
                <a14:m>
                  <m:oMath xmlns:m="http://schemas.openxmlformats.org/officeDocument/2006/math">
                    <m:r>
                      <a:rPr lang="en-US" sz="2600" b="1" i="1" dirty="0" smtClean="0">
                        <a:latin typeface="Cambria Math"/>
                      </a:rPr>
                      <m:t>𝑳</m:t>
                    </m:r>
                  </m:oMath>
                </a14:m>
                <a:r>
                  <a:rPr lang="en-US" sz="2600" dirty="0"/>
                  <a:t>, </a:t>
                </a:r>
                <a:r>
                  <a:rPr lang="en-US" sz="2600" dirty="0" smtClean="0"/>
                  <a:t>if for </a:t>
                </a:r>
                <a:r>
                  <a:rPr lang="en-US" sz="2600" dirty="0"/>
                  <a:t>every </a:t>
                </a:r>
                <a14:m>
                  <m:oMath xmlns:m="http://schemas.openxmlformats.org/officeDocument/2006/math">
                    <m:r>
                      <a:rPr lang="en-US" sz="2600" i="1" dirty="0" smtClean="0">
                        <a:latin typeface="Cambria Math"/>
                      </a:rPr>
                      <m:t>𝜀</m:t>
                    </m:r>
                    <m:r>
                      <a:rPr lang="en-US" sz="2600" i="1" dirty="0" smtClean="0">
                        <a:latin typeface="Cambria Math"/>
                      </a:rPr>
                      <m:t>&gt;</m:t>
                    </m:r>
                    <m:r>
                      <a:rPr lang="en-US" sz="2600" i="1" dirty="0" smtClean="0">
                        <a:latin typeface="Cambria Math"/>
                      </a:rPr>
                      <m:t>0</m:t>
                    </m:r>
                  </m:oMath>
                </a14:m>
                <a:r>
                  <a:rPr lang="en-US" sz="2600" dirty="0" smtClean="0"/>
                  <a:t> </a:t>
                </a:r>
                <a:r>
                  <a:rPr lang="en-US" sz="2600" dirty="0"/>
                  <a:t>there exists a </a:t>
                </a:r>
                <a14:m>
                  <m:oMath xmlns:m="http://schemas.openxmlformats.org/officeDocument/2006/math">
                    <m:r>
                      <a:rPr lang="en-US" sz="2600" i="1" dirty="0" smtClean="0">
                        <a:latin typeface="Cambria Math"/>
                      </a:rPr>
                      <m:t>𝛿</m:t>
                    </m:r>
                    <m:r>
                      <a:rPr lang="en-US" sz="2600" i="1" dirty="0" smtClean="0">
                        <a:latin typeface="Cambria Math"/>
                      </a:rPr>
                      <m:t>&gt;</m:t>
                    </m:r>
                    <m:r>
                      <a:rPr lang="en-US" sz="2600" i="1" dirty="0" smtClean="0">
                        <a:latin typeface="Cambria Math"/>
                      </a:rPr>
                      <m:t>0</m:t>
                    </m:r>
                  </m:oMath>
                </a14:m>
                <a:r>
                  <a:rPr lang="en-US" sz="2600" dirty="0" smtClean="0"/>
                  <a:t> </a:t>
                </a:r>
                <a:r>
                  <a:rPr lang="en-US" sz="2600" dirty="0"/>
                  <a:t>such that </a:t>
                </a:r>
                <a:endParaRPr lang="en-US" sz="2600" dirty="0" smtClean="0"/>
              </a:p>
              <a:p>
                <a:pPr marL="0" indent="0">
                  <a:buNone/>
                </a:pPr>
                <a:r>
                  <a:rPr lang="en-US" sz="2600" i="1" dirty="0" smtClean="0">
                    <a:solidFill>
                      <a:schemeClr val="tx2"/>
                    </a:solidFill>
                  </a:rPr>
                  <a:t>                          </a:t>
                </a:r>
                <a14:m>
                  <m:oMath xmlns:m="http://schemas.openxmlformats.org/officeDocument/2006/math">
                    <m:r>
                      <a:rPr lang="en-US" sz="2600" i="1" dirty="0" smtClean="0">
                        <a:solidFill>
                          <a:schemeClr val="tx2"/>
                        </a:solidFill>
                        <a:latin typeface="Cambria Math"/>
                      </a:rPr>
                      <m:t>|</m:t>
                    </m:r>
                    <m:r>
                      <a:rPr lang="en-US" sz="2600" i="1" dirty="0">
                        <a:solidFill>
                          <a:schemeClr val="tx2"/>
                        </a:solidFill>
                        <a:latin typeface="Cambria Math"/>
                      </a:rPr>
                      <m:t>𝑓</m:t>
                    </m:r>
                    <m:r>
                      <a:rPr lang="en-US" sz="2600" i="1" dirty="0">
                        <a:solidFill>
                          <a:schemeClr val="tx2"/>
                        </a:solidFill>
                        <a:latin typeface="Cambria Math"/>
                      </a:rPr>
                      <m:t>(</m:t>
                    </m:r>
                    <m:r>
                      <a:rPr lang="en-US" sz="2600" i="1" dirty="0">
                        <a:solidFill>
                          <a:schemeClr val="tx2"/>
                        </a:solidFill>
                        <a:latin typeface="Cambria Math"/>
                      </a:rPr>
                      <m:t>𝑧</m:t>
                    </m:r>
                    <m:r>
                      <a:rPr lang="en-US" sz="2600" i="1" dirty="0">
                        <a:solidFill>
                          <a:schemeClr val="tx2"/>
                        </a:solidFill>
                        <a:latin typeface="Cambria Math"/>
                      </a:rPr>
                      <m:t>) − </m:t>
                    </m:r>
                    <m:r>
                      <a:rPr lang="en-US" sz="2600" i="1" dirty="0">
                        <a:solidFill>
                          <a:schemeClr val="tx2"/>
                        </a:solidFill>
                        <a:latin typeface="Cambria Math"/>
                      </a:rPr>
                      <m:t>𝐿</m:t>
                    </m:r>
                    <m:r>
                      <a:rPr lang="en-US" sz="2600" i="1" dirty="0">
                        <a:solidFill>
                          <a:schemeClr val="tx2"/>
                        </a:solidFill>
                        <a:latin typeface="Cambria Math"/>
                      </a:rPr>
                      <m:t>| &lt; </m:t>
                    </m:r>
                    <m:r>
                      <a:rPr lang="en-US" sz="2600" i="1" dirty="0">
                        <a:solidFill>
                          <a:schemeClr val="tx2"/>
                        </a:solidFill>
                        <a:latin typeface="Cambria Math"/>
                      </a:rPr>
                      <m:t>𝜀</m:t>
                    </m:r>
                  </m:oMath>
                </a14:m>
                <a:r>
                  <a:rPr lang="en-US" sz="2600" i="1" dirty="0">
                    <a:solidFill>
                      <a:schemeClr val="tx2"/>
                    </a:solidFill>
                  </a:rPr>
                  <a:t> </a:t>
                </a:r>
                <a:r>
                  <a:rPr lang="en-US" sz="2600" i="1" dirty="0" smtClean="0">
                    <a:solidFill>
                      <a:schemeClr val="tx2"/>
                    </a:solidFill>
                  </a:rPr>
                  <a:t>    </a:t>
                </a:r>
                <a:r>
                  <a:rPr lang="en-US" sz="2600" dirty="0" smtClean="0">
                    <a:solidFill>
                      <a:schemeClr val="tx2"/>
                    </a:solidFill>
                  </a:rPr>
                  <a:t>whenever</a:t>
                </a:r>
                <a:r>
                  <a:rPr lang="en-US" sz="2600" dirty="0">
                    <a:solidFill>
                      <a:schemeClr val="tx2"/>
                    </a:solidFill>
                  </a:rPr>
                  <a:t> </a:t>
                </a:r>
                <a:r>
                  <a:rPr lang="en-US" sz="2600" dirty="0" smtClean="0">
                    <a:solidFill>
                      <a:schemeClr val="tx2"/>
                    </a:solidFill>
                  </a:rPr>
                  <a:t>  </a:t>
                </a:r>
                <a14:m>
                  <m:oMath xmlns:m="http://schemas.openxmlformats.org/officeDocument/2006/math">
                    <m:r>
                      <a:rPr lang="en-US" sz="2600" i="1" dirty="0" smtClean="0">
                        <a:solidFill>
                          <a:schemeClr val="tx2"/>
                        </a:solidFill>
                        <a:latin typeface="Cambria Math"/>
                      </a:rPr>
                      <m:t>0</m:t>
                    </m:r>
                    <m:r>
                      <a:rPr lang="en-US" sz="2600" i="1" dirty="0" smtClean="0">
                        <a:solidFill>
                          <a:schemeClr val="tx2"/>
                        </a:solidFill>
                        <a:latin typeface="Cambria Math"/>
                      </a:rPr>
                      <m:t>&lt;|</m:t>
                    </m:r>
                    <m:r>
                      <a:rPr lang="en-US" sz="2600" i="1" dirty="0" smtClean="0">
                        <a:solidFill>
                          <a:schemeClr val="tx2"/>
                        </a:solidFill>
                        <a:latin typeface="Cambria Math"/>
                      </a:rPr>
                      <m:t>𝑧</m:t>
                    </m:r>
                    <m:r>
                      <a:rPr lang="en-US" sz="2600" i="1" dirty="0" smtClean="0">
                        <a:solidFill>
                          <a:schemeClr val="tx2"/>
                        </a:solidFill>
                        <a:latin typeface="Cambria Math"/>
                      </a:rPr>
                      <m:t>−</m:t>
                    </m:r>
                    <m:sSub>
                      <m:sSubPr>
                        <m:ctrlPr>
                          <a:rPr lang="en-US" sz="2600" i="1" dirty="0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z="2600" b="0" i="1" dirty="0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𝑧</m:t>
                        </m:r>
                      </m:e>
                      <m:sub>
                        <m:r>
                          <a:rPr lang="en-US" sz="2600" i="1" dirty="0">
                            <a:solidFill>
                              <a:schemeClr val="tx2"/>
                            </a:solidFill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en-US" sz="2600" i="1" dirty="0" smtClean="0">
                        <a:solidFill>
                          <a:schemeClr val="tx2"/>
                        </a:solidFill>
                        <a:latin typeface="Cambria Math"/>
                      </a:rPr>
                      <m:t>|&lt;</m:t>
                    </m:r>
                    <m:r>
                      <a:rPr lang="el-GR" sz="2600" i="1" dirty="0" smtClean="0">
                        <a:solidFill>
                          <a:schemeClr val="tx2"/>
                        </a:solidFill>
                        <a:latin typeface="Cambria Math"/>
                      </a:rPr>
                      <m:t>𝛿</m:t>
                    </m:r>
                    <m:r>
                      <a:rPr lang="el-GR" sz="2600" i="1" dirty="0">
                        <a:solidFill>
                          <a:schemeClr val="tx2"/>
                        </a:solidFill>
                        <a:latin typeface="Cambria Math"/>
                      </a:rPr>
                      <m:t>.</m:t>
                    </m:r>
                  </m:oMath>
                </a14:m>
                <a:endParaRPr lang="en-US" sz="2600" b="1" dirty="0">
                  <a:solidFill>
                    <a:schemeClr val="tx2"/>
                  </a:solidFill>
                </a:endParaRPr>
              </a:p>
              <a:p>
                <a:pPr marL="0" indent="0">
                  <a:buNone/>
                </a:pPr>
                <a:endParaRPr lang="en-US" sz="2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A76351EB-9639-4374-BB0D-1B602A82261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15369" y="703395"/>
                <a:ext cx="11498337" cy="5908420"/>
              </a:xfrm>
              <a:blipFill rotWithShape="1">
                <a:blip r:embed="rId2"/>
                <a:stretch>
                  <a:fillRect l="-901" t="-15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5118" y="3057420"/>
            <a:ext cx="6912768" cy="35283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779521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BCBB2DD-094D-419E-9B63-E481E650C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111" y="192089"/>
            <a:ext cx="9464040" cy="394066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  <a:latin typeface="+mn-lt"/>
              </a:rPr>
              <a:t>Criterion for the Nonexistence of a Limit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179749" y="645811"/>
                <a:ext cx="10571871" cy="641688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600" dirty="0" smtClean="0">
                    <a:solidFill>
                      <a:prstClr val="black"/>
                    </a:solidFill>
                    <a:latin typeface="Calibri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2600" i="1" dirty="0" smtClean="0">
                        <a:solidFill>
                          <a:prstClr val="black"/>
                        </a:solidFill>
                        <a:latin typeface="Cambria Math"/>
                      </a:rPr>
                      <m:t>𝑓</m:t>
                    </m:r>
                  </m:oMath>
                </a14:m>
                <a:r>
                  <a:rPr lang="en-US" sz="2600" dirty="0">
                    <a:solidFill>
                      <a:prstClr val="black"/>
                    </a:solidFill>
                    <a:latin typeface="Calibri"/>
                  </a:rPr>
                  <a:t> approaches two complex numbers </a:t>
                </a:r>
                <a:r>
                  <a:rPr lang="en-US" sz="2600" dirty="0" smtClean="0">
                    <a:solidFill>
                      <a:prstClr val="black"/>
                    </a:solidFill>
                    <a:latin typeface="Calibri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 dirty="0" smtClean="0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z="2600" i="1" dirty="0" smtClean="0">
                            <a:solidFill>
                              <a:prstClr val="black"/>
                            </a:solidFill>
                            <a:latin typeface="Cambria Math"/>
                          </a:rPr>
                          <m:t>𝐿</m:t>
                        </m:r>
                      </m:e>
                      <m:sub>
                        <m:r>
                          <a:rPr lang="en-US" sz="2600" i="1" dirty="0" smtClean="0">
                            <a:solidFill>
                              <a:prstClr val="black"/>
                            </a:solidFill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sz="2600" i="1" dirty="0" smtClean="0">
                        <a:solidFill>
                          <a:prstClr val="black"/>
                        </a:solidFill>
                        <a:latin typeface="Cambria Math"/>
                        <a:ea typeface="Cambria Math"/>
                      </a:rPr>
                      <m:t>≠</m:t>
                    </m:r>
                    <m:sSub>
                      <m:sSubPr>
                        <m:ctrlPr>
                          <a:rPr lang="en-US" sz="2600" i="1" dirty="0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z="2600" i="1" dirty="0">
                            <a:solidFill>
                              <a:prstClr val="black"/>
                            </a:solidFill>
                            <a:latin typeface="Cambria Math"/>
                          </a:rPr>
                          <m:t>𝐿</m:t>
                        </m:r>
                      </m:e>
                      <m:sub>
                        <m:r>
                          <a:rPr lang="en-US" sz="2600" i="1" dirty="0" smtClean="0">
                            <a:solidFill>
                              <a:prstClr val="black"/>
                            </a:solidFill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600" dirty="0">
                    <a:solidFill>
                      <a:prstClr val="black"/>
                    </a:solidFill>
                    <a:latin typeface="Calibri"/>
                  </a:rPr>
                  <a:t> for two different </a:t>
                </a:r>
                <a:r>
                  <a:rPr lang="en-US" sz="2600" dirty="0" smtClean="0">
                    <a:solidFill>
                      <a:prstClr val="black"/>
                    </a:solidFill>
                    <a:latin typeface="Calibri"/>
                  </a:rPr>
                  <a:t>paths </a:t>
                </a:r>
                <a:r>
                  <a:rPr lang="en-US" sz="2600" dirty="0">
                    <a:solidFill>
                      <a:prstClr val="black"/>
                    </a:solidFill>
                    <a:latin typeface="Calibri"/>
                  </a:rPr>
                  <a:t>through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 dirty="0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z="2600" i="1" dirty="0">
                            <a:solidFill>
                              <a:prstClr val="black"/>
                            </a:solidFill>
                            <a:latin typeface="Cambria Math"/>
                          </a:rPr>
                          <m:t>𝑧</m:t>
                        </m:r>
                      </m:e>
                      <m:sub>
                        <m:r>
                          <a:rPr lang="en-US" sz="2600" i="1" dirty="0">
                            <a:solidFill>
                              <a:prstClr val="black"/>
                            </a:solidFill>
                            <a:latin typeface="Cambria Math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600" dirty="0">
                    <a:solidFill>
                      <a:prstClr val="black"/>
                    </a:solidFill>
                    <a:latin typeface="Calibri"/>
                  </a:rPr>
                  <a:t>, then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600" i="1" dirty="0" smtClean="0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600" i="1" dirty="0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600" dirty="0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lim</m:t>
                            </m:r>
                          </m:e>
                          <m:lim>
                            <m:r>
                              <a:rPr lang="en-US" sz="2600" i="1" dirty="0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𝑧</m:t>
                            </m:r>
                            <m:r>
                              <a:rPr lang="en-US" sz="2600" i="1" dirty="0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→</m:t>
                            </m:r>
                            <m:sSub>
                              <m:sSubPr>
                                <m:ctrlPr>
                                  <a:rPr lang="en-US" sz="2600" i="1" dirty="0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600" i="1" dirty="0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sz="2600" i="1" dirty="0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0</m:t>
                                </m:r>
                              </m:sub>
                            </m:sSub>
                          </m:lim>
                        </m:limLow>
                      </m:fName>
                      <m:e>
                        <m:r>
                          <a:rPr lang="en-US" sz="2600" i="1" dirty="0">
                            <a:solidFill>
                              <a:prstClr val="black"/>
                            </a:solidFill>
                            <a:latin typeface="Cambria Math"/>
                          </a:rPr>
                          <m:t>𝑓</m:t>
                        </m:r>
                        <m:d>
                          <m:dPr>
                            <m:ctrlPr>
                              <a:rPr lang="en-US" sz="2600" i="1" dirty="0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2600" i="1" dirty="0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𝑧</m:t>
                            </m:r>
                          </m:e>
                        </m:d>
                      </m:e>
                    </m:func>
                  </m:oMath>
                </a14:m>
                <a:r>
                  <a:rPr lang="en-US" sz="2600" dirty="0" smtClean="0">
                    <a:solidFill>
                      <a:prstClr val="black"/>
                    </a:solidFill>
                    <a:latin typeface="Calibri"/>
                  </a:rPr>
                  <a:t> </a:t>
                </a:r>
                <a:r>
                  <a:rPr lang="en-US" sz="2600" dirty="0">
                    <a:solidFill>
                      <a:prstClr val="black"/>
                    </a:solidFill>
                    <a:latin typeface="Calibri"/>
                  </a:rPr>
                  <a:t>does not exist</a:t>
                </a:r>
                <a:r>
                  <a:rPr lang="en-US" sz="2600" dirty="0" smtClean="0">
                    <a:solidFill>
                      <a:prstClr val="black"/>
                    </a:solidFill>
                    <a:latin typeface="Calibri"/>
                  </a:rPr>
                  <a:t>.</a:t>
                </a:r>
              </a:p>
              <a:p>
                <a:pPr algn="just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500" dirty="0">
                  <a:solidFill>
                    <a:prstClr val="black"/>
                  </a:solidFill>
                  <a:latin typeface="Calibri"/>
                </a:endParaRPr>
              </a:p>
              <a:p>
                <a:pPr algn="just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600" b="1" dirty="0" smtClean="0">
                    <a:solidFill>
                      <a:srgbClr val="0070C0"/>
                    </a:solidFill>
                    <a:latin typeface="Calibri"/>
                  </a:rPr>
                  <a:t>Example: A limit that does not exist</a:t>
                </a:r>
              </a:p>
              <a:p>
                <a:pPr algn="just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600" dirty="0" smtClean="0">
                    <a:solidFill>
                      <a:prstClr val="black"/>
                    </a:solidFill>
                    <a:latin typeface="Calibri"/>
                  </a:rPr>
                  <a:t>Show </a:t>
                </a:r>
                <a:r>
                  <a:rPr lang="en-US" sz="2600" dirty="0">
                    <a:solidFill>
                      <a:prstClr val="black"/>
                    </a:solidFill>
                    <a:latin typeface="Calibri"/>
                  </a:rPr>
                  <a:t>that </a:t>
                </a:r>
                <a:endParaRPr lang="en-US" sz="2600" dirty="0" smtClean="0">
                  <a:solidFill>
                    <a:prstClr val="black"/>
                  </a:solidFill>
                  <a:latin typeface="Calibri"/>
                </a:endParaRPr>
              </a:p>
              <a:p>
                <a:pPr algn="just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600" i="1" dirty="0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600" i="1" dirty="0" smtClean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600" dirty="0" smtClean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2600" i="1" dirty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𝑧</m:t>
                              </m:r>
                              <m:r>
                                <a:rPr lang="en-US" sz="2600" i="1" dirty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→0</m:t>
                              </m:r>
                              <m:r>
                                <m:rPr>
                                  <m:nor/>
                                </m:rPr>
                                <a:rPr lang="en-US" sz="2600" dirty="0">
                                  <a:solidFill>
                                    <a:prstClr val="black"/>
                                  </a:solidFill>
                                  <a:latin typeface="Calibri"/>
                                </a:rPr>
                                <m:t> 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2600" i="1" dirty="0" smtClean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sz="2600" i="1" dirty="0" smtClean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𝑧</m:t>
                              </m:r>
                            </m:num>
                            <m:den>
                              <m:acc>
                                <m:accPr>
                                  <m:chr m:val="̅"/>
                                  <m:ctrlPr>
                                    <a:rPr lang="en-US" sz="2600" i="1" dirty="0" smtClean="0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en-US" sz="2600" i="1" dirty="0" smtClean="0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  <m:t>𝑧</m:t>
                                  </m:r>
                                </m:e>
                              </m:acc>
                            </m:den>
                          </m:f>
                          <m:r>
                            <a:rPr lang="en-US" sz="2600" i="1" dirty="0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,</m:t>
                          </m:r>
                        </m:e>
                      </m:func>
                    </m:oMath>
                  </m:oMathPara>
                </a14:m>
                <a:endParaRPr lang="en-US" sz="2600" dirty="0">
                  <a:solidFill>
                    <a:prstClr val="black"/>
                  </a:solidFill>
                  <a:latin typeface="Calibri"/>
                </a:endParaRPr>
              </a:p>
              <a:p>
                <a:pPr algn="just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600" dirty="0" smtClean="0">
                    <a:solidFill>
                      <a:prstClr val="black"/>
                    </a:solidFill>
                    <a:latin typeface="Calibri"/>
                  </a:rPr>
                  <a:t>does </a:t>
                </a:r>
                <a:r>
                  <a:rPr lang="en-US" sz="2600" dirty="0">
                    <a:solidFill>
                      <a:prstClr val="black"/>
                    </a:solidFill>
                    <a:latin typeface="Calibri"/>
                  </a:rPr>
                  <a:t>not exist</a:t>
                </a:r>
                <a:r>
                  <a:rPr lang="en-US" sz="2600" dirty="0" smtClean="0">
                    <a:solidFill>
                      <a:prstClr val="black"/>
                    </a:solidFill>
                    <a:latin typeface="Calibri"/>
                  </a:rPr>
                  <a:t>.</a:t>
                </a:r>
              </a:p>
              <a:p>
                <a:pPr algn="just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300" dirty="0">
                  <a:solidFill>
                    <a:prstClr val="black"/>
                  </a:solidFill>
                  <a:latin typeface="Calibri"/>
                </a:endParaRPr>
              </a:p>
              <a:p>
                <a:pPr algn="just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600" b="1" dirty="0" smtClean="0">
                    <a:solidFill>
                      <a:srgbClr val="0070C0"/>
                    </a:solidFill>
                    <a:latin typeface="Calibri"/>
                  </a:rPr>
                  <a:t>Solution: </a:t>
                </a:r>
              </a:p>
              <a:p>
                <a:pPr algn="just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600" dirty="0" smtClean="0">
                    <a:solidFill>
                      <a:prstClr val="black"/>
                    </a:solidFill>
                    <a:latin typeface="Calibri"/>
                  </a:rPr>
                  <a:t>We </a:t>
                </a:r>
                <a:r>
                  <a:rPr lang="en-US" sz="2600" dirty="0">
                    <a:solidFill>
                      <a:prstClr val="black"/>
                    </a:solidFill>
                    <a:latin typeface="Calibri"/>
                  </a:rPr>
                  <a:t>show that this limit does not exist </a:t>
                </a:r>
                <a:r>
                  <a:rPr lang="en-US" sz="2600" dirty="0" smtClean="0">
                    <a:solidFill>
                      <a:prstClr val="black"/>
                    </a:solidFill>
                    <a:latin typeface="Calibri"/>
                  </a:rPr>
                  <a:t>by finding </a:t>
                </a:r>
                <a:r>
                  <a:rPr lang="en-US" sz="2600" dirty="0">
                    <a:solidFill>
                      <a:prstClr val="black"/>
                    </a:solidFill>
                    <a:latin typeface="Calibri"/>
                  </a:rPr>
                  <a:t>two different </a:t>
                </a:r>
                <a:r>
                  <a:rPr lang="en-US" sz="2600" dirty="0" smtClean="0">
                    <a:solidFill>
                      <a:prstClr val="black"/>
                    </a:solidFill>
                    <a:latin typeface="Calibri"/>
                  </a:rPr>
                  <a:t>ways of </a:t>
                </a:r>
                <a:r>
                  <a:rPr lang="en-US" sz="2600" dirty="0">
                    <a:solidFill>
                      <a:prstClr val="black"/>
                    </a:solidFill>
                    <a:latin typeface="Calibri"/>
                  </a:rPr>
                  <a:t>letting </a:t>
                </a:r>
                <a14:m>
                  <m:oMath xmlns:m="http://schemas.openxmlformats.org/officeDocument/2006/math">
                    <m:r>
                      <a:rPr lang="en-US" sz="2600" i="1" dirty="0" smtClean="0">
                        <a:solidFill>
                          <a:prstClr val="black"/>
                        </a:solidFill>
                        <a:latin typeface="Cambria Math"/>
                      </a:rPr>
                      <m:t>𝑧</m:t>
                    </m:r>
                  </m:oMath>
                </a14:m>
                <a:r>
                  <a:rPr lang="en-US" sz="2600" dirty="0" smtClean="0">
                    <a:solidFill>
                      <a:prstClr val="black"/>
                    </a:solidFill>
                    <a:latin typeface="Calibri"/>
                  </a:rPr>
                  <a:t> approach </a:t>
                </a:r>
                <a14:m>
                  <m:oMath xmlns:m="http://schemas.openxmlformats.org/officeDocument/2006/math">
                    <m:r>
                      <a:rPr lang="en-US" sz="2600" i="1" dirty="0" smtClean="0">
                        <a:solidFill>
                          <a:prstClr val="black"/>
                        </a:solidFill>
                        <a:latin typeface="Cambria Math"/>
                      </a:rPr>
                      <m:t>0</m:t>
                    </m:r>
                  </m:oMath>
                </a14:m>
                <a:r>
                  <a:rPr lang="en-US" sz="2600" dirty="0">
                    <a:solidFill>
                      <a:prstClr val="black"/>
                    </a:solidFill>
                    <a:latin typeface="Calibri"/>
                  </a:rPr>
                  <a:t> that yield different values for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600" i="1" dirty="0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600" i="1" dirty="0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600" dirty="0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lim</m:t>
                            </m:r>
                          </m:e>
                          <m:lim>
                            <m:r>
                              <a:rPr lang="en-US" sz="2600" i="1" dirty="0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𝑧</m:t>
                            </m:r>
                            <m:r>
                              <a:rPr lang="en-US" sz="2600" i="1" dirty="0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→0</m:t>
                            </m:r>
                            <m:r>
                              <m:rPr>
                                <m:nor/>
                              </m:rPr>
                              <a:rPr lang="en-US" sz="2600" dirty="0">
                                <a:solidFill>
                                  <a:prstClr val="black"/>
                                </a:solidFill>
                                <a:latin typeface="Calibri"/>
                              </a:rPr>
                              <m:t> </m:t>
                            </m:r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en-US" sz="2600" i="1" dirty="0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sz="2600" i="1" dirty="0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𝑧</m:t>
                            </m:r>
                          </m:num>
                          <m:den>
                            <m:acc>
                              <m:accPr>
                                <m:chr m:val="̅"/>
                                <m:ctrlPr>
                                  <a:rPr lang="en-US" sz="2600" i="1" dirty="0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</m:ctrlPr>
                              </m:accPr>
                              <m:e>
                                <m:r>
                                  <a:rPr lang="en-US" sz="2600" i="1" dirty="0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𝑧</m:t>
                                </m:r>
                              </m:e>
                            </m:acc>
                          </m:den>
                        </m:f>
                      </m:e>
                    </m:func>
                    <m:r>
                      <a:rPr lang="en-US" sz="2600" i="1" dirty="0">
                        <a:solidFill>
                          <a:prstClr val="black"/>
                        </a:solidFill>
                        <a:latin typeface="Cambria Math"/>
                      </a:rPr>
                      <m:t> </m:t>
                    </m:r>
                    <m:r>
                      <a:rPr lang="en-US" sz="2600" i="1" dirty="0" smtClean="0">
                        <a:solidFill>
                          <a:prstClr val="black"/>
                        </a:solidFill>
                        <a:latin typeface="Cambria Math"/>
                      </a:rPr>
                      <m:t>.</m:t>
                    </m:r>
                  </m:oMath>
                </a14:m>
                <a:r>
                  <a:rPr lang="en-US" sz="2600" dirty="0" smtClean="0">
                    <a:solidFill>
                      <a:prstClr val="black"/>
                    </a:solidFill>
                    <a:latin typeface="Calibri"/>
                  </a:rPr>
                  <a:t> </a:t>
                </a:r>
                <a:r>
                  <a:rPr lang="en-US" sz="2600" dirty="0">
                    <a:solidFill>
                      <a:prstClr val="black"/>
                    </a:solidFill>
                    <a:latin typeface="Calibri"/>
                  </a:rPr>
                  <a:t>First, we let </a:t>
                </a:r>
                <a14:m>
                  <m:oMath xmlns:m="http://schemas.openxmlformats.org/officeDocument/2006/math">
                    <m:r>
                      <a:rPr lang="en-US" sz="2600" i="1" dirty="0" smtClean="0">
                        <a:solidFill>
                          <a:prstClr val="black"/>
                        </a:solidFill>
                        <a:latin typeface="Cambria Math"/>
                      </a:rPr>
                      <m:t>𝑧</m:t>
                    </m:r>
                  </m:oMath>
                </a14:m>
                <a:r>
                  <a:rPr lang="en-US" sz="2600" i="1" dirty="0" smtClean="0">
                    <a:solidFill>
                      <a:prstClr val="black"/>
                    </a:solidFill>
                    <a:latin typeface="Calibri"/>
                  </a:rPr>
                  <a:t> </a:t>
                </a:r>
                <a:r>
                  <a:rPr lang="en-US" sz="2600" dirty="0" smtClean="0">
                    <a:solidFill>
                      <a:prstClr val="black"/>
                    </a:solidFill>
                    <a:latin typeface="Calibri"/>
                  </a:rPr>
                  <a:t>approach </a:t>
                </a:r>
                <a14:m>
                  <m:oMath xmlns:m="http://schemas.openxmlformats.org/officeDocument/2006/math">
                    <m:r>
                      <a:rPr lang="en-US" sz="2600" i="1" dirty="0" smtClean="0">
                        <a:solidFill>
                          <a:prstClr val="black"/>
                        </a:solidFill>
                        <a:latin typeface="Cambria Math"/>
                      </a:rPr>
                      <m:t>0</m:t>
                    </m:r>
                  </m:oMath>
                </a14:m>
                <a:r>
                  <a:rPr lang="en-US" sz="2600" dirty="0">
                    <a:solidFill>
                      <a:prstClr val="black"/>
                    </a:solidFill>
                    <a:latin typeface="Calibri"/>
                  </a:rPr>
                  <a:t> along the real axis. That is, we consider complex numbers of </a:t>
                </a:r>
                <a:r>
                  <a:rPr lang="en-US" sz="2600" dirty="0" smtClean="0">
                    <a:solidFill>
                      <a:prstClr val="black"/>
                    </a:solidFill>
                    <a:latin typeface="Calibri"/>
                  </a:rPr>
                  <a:t>the form </a:t>
                </a:r>
                <a14:m>
                  <m:oMath xmlns:m="http://schemas.openxmlformats.org/officeDocument/2006/math">
                    <m:r>
                      <a:rPr lang="en-US" sz="2600" i="1" dirty="0" smtClean="0">
                        <a:solidFill>
                          <a:prstClr val="black"/>
                        </a:solidFill>
                        <a:latin typeface="Cambria Math"/>
                      </a:rPr>
                      <m:t>𝑧</m:t>
                    </m:r>
                    <m:r>
                      <a:rPr lang="en-US" sz="2600" i="1" dirty="0" smtClean="0">
                        <a:solidFill>
                          <a:prstClr val="black"/>
                        </a:solidFill>
                        <a:latin typeface="Cambria Math"/>
                      </a:rPr>
                      <m:t>=</m:t>
                    </m:r>
                    <m:r>
                      <a:rPr lang="en-US" sz="2600" i="1" dirty="0" smtClean="0">
                        <a:solidFill>
                          <a:prstClr val="black"/>
                        </a:solidFill>
                        <a:latin typeface="Cambria Math"/>
                      </a:rPr>
                      <m:t>𝑥</m:t>
                    </m:r>
                    <m:r>
                      <a:rPr lang="en-US" sz="2600" i="1" dirty="0" smtClean="0">
                        <a:solidFill>
                          <a:prstClr val="black"/>
                        </a:solidFill>
                        <a:latin typeface="Cambria Math"/>
                      </a:rPr>
                      <m:t>+0</m:t>
                    </m:r>
                    <m:r>
                      <a:rPr lang="en-US" sz="2600" i="1" dirty="0" smtClean="0">
                        <a:solidFill>
                          <a:prstClr val="black"/>
                        </a:solidFill>
                        <a:latin typeface="Cambria Math"/>
                      </a:rPr>
                      <m:t>𝑖</m:t>
                    </m:r>
                    <m:r>
                      <a:rPr lang="en-US" sz="2600" i="1" dirty="0" smtClean="0">
                        <a:solidFill>
                          <a:prstClr val="black"/>
                        </a:solidFill>
                        <a:latin typeface="Cambria Math"/>
                      </a:rPr>
                      <m:t> </m:t>
                    </m:r>
                  </m:oMath>
                </a14:m>
                <a:r>
                  <a:rPr lang="en-US" sz="2600" dirty="0">
                    <a:solidFill>
                      <a:prstClr val="black"/>
                    </a:solidFill>
                    <a:latin typeface="Calibri"/>
                  </a:rPr>
                  <a:t>where the real number </a:t>
                </a:r>
                <a14:m>
                  <m:oMath xmlns:m="http://schemas.openxmlformats.org/officeDocument/2006/math">
                    <m:r>
                      <a:rPr lang="en-US" sz="2600" i="1" dirty="0" smtClean="0">
                        <a:solidFill>
                          <a:prstClr val="black"/>
                        </a:solidFill>
                        <a:latin typeface="Cambria Math"/>
                      </a:rPr>
                      <m:t>𝑥</m:t>
                    </m:r>
                  </m:oMath>
                </a14:m>
                <a:r>
                  <a:rPr lang="en-US" sz="2600" i="1" dirty="0">
                    <a:solidFill>
                      <a:prstClr val="black"/>
                    </a:solidFill>
                    <a:latin typeface="Calibri"/>
                  </a:rPr>
                  <a:t> </a:t>
                </a:r>
                <a:r>
                  <a:rPr lang="en-US" sz="2600" dirty="0">
                    <a:solidFill>
                      <a:prstClr val="black"/>
                    </a:solidFill>
                    <a:latin typeface="Calibri"/>
                  </a:rPr>
                  <a:t>is approaching </a:t>
                </a:r>
                <a14:m>
                  <m:oMath xmlns:m="http://schemas.openxmlformats.org/officeDocument/2006/math">
                    <m:r>
                      <a:rPr lang="en-US" sz="2600" i="1" dirty="0" smtClean="0">
                        <a:solidFill>
                          <a:prstClr val="black"/>
                        </a:solidFill>
                        <a:latin typeface="Cambria Math"/>
                      </a:rPr>
                      <m:t>0</m:t>
                    </m:r>
                  </m:oMath>
                </a14:m>
                <a:r>
                  <a:rPr lang="en-US" sz="2600" dirty="0">
                    <a:solidFill>
                      <a:prstClr val="black"/>
                    </a:solidFill>
                    <a:latin typeface="Calibri"/>
                  </a:rPr>
                  <a:t>. For these </a:t>
                </a:r>
                <a:r>
                  <a:rPr lang="en-US" sz="2600" dirty="0" smtClean="0">
                    <a:solidFill>
                      <a:prstClr val="black"/>
                    </a:solidFill>
                    <a:latin typeface="Calibri"/>
                  </a:rPr>
                  <a:t>points we </a:t>
                </a:r>
                <a:r>
                  <a:rPr lang="en-US" sz="2600" dirty="0">
                    <a:solidFill>
                      <a:prstClr val="black"/>
                    </a:solidFill>
                    <a:latin typeface="Calibri"/>
                  </a:rPr>
                  <a:t>have</a:t>
                </a:r>
                <a:r>
                  <a:rPr lang="en-US" sz="2600" dirty="0" smtClean="0">
                    <a:solidFill>
                      <a:prstClr val="black"/>
                    </a:solidFill>
                    <a:latin typeface="Calibri"/>
                  </a:rPr>
                  <a:t>:</a:t>
                </a:r>
              </a:p>
              <a:p>
                <a:pPr algn="just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200" i="1" dirty="0" smtClean="0">
                  <a:solidFill>
                    <a:prstClr val="black"/>
                  </a:solidFill>
                  <a:latin typeface="Cambria Math"/>
                </a:endParaRPr>
              </a:p>
              <a:p>
                <a:pPr algn="just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600" i="1" dirty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600" i="1" dirty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600" dirty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2600" i="1" dirty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𝑧</m:t>
                              </m:r>
                              <m:r>
                                <a:rPr lang="en-US" sz="2600" i="1" dirty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→0</m:t>
                              </m:r>
                              <m:r>
                                <m:rPr>
                                  <m:nor/>
                                </m:rPr>
                                <a:rPr lang="en-US" sz="2600" dirty="0">
                                  <a:solidFill>
                                    <a:prstClr val="black"/>
                                  </a:solidFill>
                                  <a:latin typeface="Calibri"/>
                                </a:rPr>
                                <m:t> 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2600" i="1" dirty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sz="2600" i="1" dirty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𝑧</m:t>
                              </m:r>
                            </m:num>
                            <m:den>
                              <m:acc>
                                <m:accPr>
                                  <m:chr m:val="̅"/>
                                  <m:ctrlPr>
                                    <a:rPr lang="en-US" sz="2600" i="1" dirty="0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en-US" sz="2600" i="1" dirty="0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  <m:t>𝑧</m:t>
                                  </m:r>
                                </m:e>
                              </m:acc>
                            </m:den>
                          </m:f>
                        </m:e>
                      </m:func>
                      <m:r>
                        <a:rPr lang="en-US" sz="2600" i="1" dirty="0" smtClean="0">
                          <a:solidFill>
                            <a:prstClr val="black"/>
                          </a:solidFill>
                          <a:latin typeface="Cambria Math"/>
                        </a:rPr>
                        <m:t>=</m:t>
                      </m:r>
                      <m:func>
                        <m:funcPr>
                          <m:ctrlPr>
                            <a:rPr lang="en-US" sz="2600" i="1" dirty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600" i="1" dirty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600" dirty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2600" i="1" dirty="0" smtClean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𝑥</m:t>
                              </m:r>
                              <m:r>
                                <a:rPr lang="en-US" sz="2600" i="1" dirty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→0</m:t>
                              </m:r>
                              <m:r>
                                <m:rPr>
                                  <m:nor/>
                                </m:rPr>
                                <a:rPr lang="en-US" sz="2600" dirty="0">
                                  <a:solidFill>
                                    <a:prstClr val="black"/>
                                  </a:solidFill>
                                  <a:latin typeface="Calibri"/>
                                </a:rPr>
                                <m:t> 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2600" i="1" dirty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sz="2600" i="1" dirty="0" smtClean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𝑥</m:t>
                              </m:r>
                              <m:r>
                                <a:rPr lang="en-US" sz="2600" i="1" dirty="0" smtClean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+0</m:t>
                              </m:r>
                              <m:r>
                                <a:rPr lang="en-US" sz="2600" i="1" dirty="0" smtClean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𝑖</m:t>
                              </m:r>
                            </m:num>
                            <m:den>
                              <m:r>
                                <a:rPr lang="en-US" sz="2600" i="1" dirty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𝑥</m:t>
                              </m:r>
                              <m:r>
                                <a:rPr lang="en-US" sz="2600" i="1" dirty="0" smtClean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sz="2600" i="1" dirty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0</m:t>
                              </m:r>
                              <m:r>
                                <a:rPr lang="en-US" sz="2600" i="1" dirty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𝑖</m:t>
                              </m:r>
                            </m:den>
                          </m:f>
                        </m:e>
                      </m:func>
                      <m:r>
                        <a:rPr lang="en-US" sz="2600" i="1" dirty="0" smtClean="0">
                          <a:solidFill>
                            <a:prstClr val="black"/>
                          </a:solidFill>
                          <a:latin typeface="Cambria Math"/>
                        </a:rPr>
                        <m:t>=</m:t>
                      </m:r>
                      <m:limLow>
                        <m:limLowPr>
                          <m:ctrlPr>
                            <a:rPr lang="en-US" sz="2600" i="1" dirty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sz="2600" dirty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lim</m:t>
                          </m:r>
                        </m:e>
                        <m:lim>
                          <m:r>
                            <a:rPr lang="en-US" sz="2600" i="1" dirty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𝑥</m:t>
                          </m:r>
                          <m:r>
                            <a:rPr lang="en-US" sz="2600" i="1" dirty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→0</m:t>
                          </m:r>
                          <m:r>
                            <m:rPr>
                              <m:nor/>
                            </m:rPr>
                            <a:rPr lang="en-US" sz="2600" dirty="0">
                              <a:solidFill>
                                <a:prstClr val="black"/>
                              </a:solidFill>
                              <a:latin typeface="Calibri"/>
                            </a:rPr>
                            <m:t> </m:t>
                          </m:r>
                        </m:lim>
                      </m:limLow>
                      <m:r>
                        <a:rPr lang="en-US" sz="2600" i="1" dirty="0" smtClean="0">
                          <a:solidFill>
                            <a:prstClr val="black"/>
                          </a:solidFill>
                          <a:latin typeface="Cambria Math"/>
                        </a:rPr>
                        <m:t>1=1.             (1)</m:t>
                      </m:r>
                    </m:oMath>
                  </m:oMathPara>
                </a14:m>
                <a:endParaRPr lang="en-US" sz="2600" dirty="0">
                  <a:solidFill>
                    <a:prstClr val="black"/>
                  </a:solidFill>
                  <a:latin typeface="Calibri"/>
                </a:endParaRP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292" y="645805"/>
                <a:ext cx="11746523" cy="6016775"/>
              </a:xfrm>
              <a:prstGeom prst="rect">
                <a:avLst/>
              </a:prstGeom>
              <a:blipFill rotWithShape="1">
                <a:blip r:embed="rId2"/>
                <a:stretch>
                  <a:fillRect l="-934" t="-811" r="-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441961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BCBB2DD-094D-419E-9B63-E481E650C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560" y="309319"/>
            <a:ext cx="9464040" cy="394066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  <a:latin typeface="+mn-lt"/>
              </a:rPr>
              <a:t>Criterion for the Nonexistence of a Limit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373834" y="837471"/>
                <a:ext cx="10441160" cy="468076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600" b="1" dirty="0" smtClean="0">
                    <a:solidFill>
                      <a:srgbClr val="0070C0"/>
                    </a:solidFill>
                    <a:latin typeface="Calibri"/>
                  </a:rPr>
                  <a:t>Solution: </a:t>
                </a:r>
              </a:p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600" dirty="0">
                    <a:solidFill>
                      <a:prstClr val="black"/>
                    </a:solidFill>
                    <a:latin typeface="Calibri"/>
                  </a:rPr>
                  <a:t>On the other hand, if we let </a:t>
                </a:r>
                <a14:m>
                  <m:oMath xmlns:m="http://schemas.openxmlformats.org/officeDocument/2006/math">
                    <m:r>
                      <a:rPr lang="en-US" sz="2600" i="1" dirty="0" smtClean="0">
                        <a:solidFill>
                          <a:prstClr val="black"/>
                        </a:solidFill>
                        <a:latin typeface="Cambria Math"/>
                      </a:rPr>
                      <m:t>𝑧</m:t>
                    </m:r>
                  </m:oMath>
                </a14:m>
                <a:r>
                  <a:rPr lang="en-US" sz="2600" i="1" dirty="0">
                    <a:solidFill>
                      <a:prstClr val="black"/>
                    </a:solidFill>
                    <a:latin typeface="Calibri"/>
                  </a:rPr>
                  <a:t> </a:t>
                </a:r>
                <a:r>
                  <a:rPr lang="en-US" sz="2600" dirty="0">
                    <a:solidFill>
                      <a:prstClr val="black"/>
                    </a:solidFill>
                    <a:latin typeface="Calibri"/>
                  </a:rPr>
                  <a:t>approach </a:t>
                </a:r>
                <a14:m>
                  <m:oMath xmlns:m="http://schemas.openxmlformats.org/officeDocument/2006/math">
                    <m:r>
                      <a:rPr lang="en-US" sz="2600" i="1" dirty="0" smtClean="0">
                        <a:solidFill>
                          <a:prstClr val="black"/>
                        </a:solidFill>
                        <a:latin typeface="Cambria Math"/>
                      </a:rPr>
                      <m:t>0</m:t>
                    </m:r>
                  </m:oMath>
                </a14:m>
                <a:r>
                  <a:rPr lang="en-US" sz="2600" dirty="0">
                    <a:solidFill>
                      <a:prstClr val="black"/>
                    </a:solidFill>
                    <a:latin typeface="Calibri"/>
                  </a:rPr>
                  <a:t> along the </a:t>
                </a:r>
                <a:r>
                  <a:rPr lang="en-US" sz="2600" dirty="0" smtClean="0">
                    <a:solidFill>
                      <a:prstClr val="black"/>
                    </a:solidFill>
                    <a:latin typeface="Calibri"/>
                  </a:rPr>
                  <a:t>imaginary axis</a:t>
                </a:r>
                <a:r>
                  <a:rPr lang="en-US" sz="2600" dirty="0">
                    <a:solidFill>
                      <a:prstClr val="black"/>
                    </a:solidFill>
                    <a:latin typeface="Calibri"/>
                  </a:rPr>
                  <a:t>, </a:t>
                </a:r>
                <a:r>
                  <a:rPr lang="en-US" sz="2600" dirty="0" smtClean="0">
                    <a:solidFill>
                      <a:prstClr val="black"/>
                    </a:solidFill>
                    <a:latin typeface="Calibri"/>
                  </a:rPr>
                  <a:t>then </a:t>
                </a:r>
                <a14:m>
                  <m:oMath xmlns:m="http://schemas.openxmlformats.org/officeDocument/2006/math">
                    <m:r>
                      <a:rPr lang="en-US" sz="2600" i="1" dirty="0" smtClean="0">
                        <a:solidFill>
                          <a:prstClr val="black"/>
                        </a:solidFill>
                        <a:latin typeface="Cambria Math"/>
                      </a:rPr>
                      <m:t>𝑧</m:t>
                    </m:r>
                    <m:r>
                      <a:rPr lang="en-US" sz="2600" i="1" dirty="0" smtClean="0">
                        <a:solidFill>
                          <a:prstClr val="black"/>
                        </a:solidFill>
                        <a:latin typeface="Cambria Math"/>
                      </a:rPr>
                      <m:t>=</m:t>
                    </m:r>
                    <m:r>
                      <a:rPr lang="en-US" sz="2600" i="1" dirty="0" smtClean="0">
                        <a:solidFill>
                          <a:prstClr val="black"/>
                        </a:solidFill>
                        <a:latin typeface="Cambria Math"/>
                      </a:rPr>
                      <m:t>0</m:t>
                    </m:r>
                    <m:r>
                      <a:rPr lang="en-US" sz="2600" i="1" dirty="0" smtClean="0">
                        <a:solidFill>
                          <a:prstClr val="black"/>
                        </a:solidFill>
                        <a:latin typeface="Cambria Math"/>
                      </a:rPr>
                      <m:t>+</m:t>
                    </m:r>
                    <m:r>
                      <a:rPr lang="en-US" sz="2600" i="1" dirty="0" smtClean="0">
                        <a:solidFill>
                          <a:prstClr val="black"/>
                        </a:solidFill>
                        <a:latin typeface="Cambria Math"/>
                      </a:rPr>
                      <m:t>𝑖𝑦</m:t>
                    </m:r>
                  </m:oMath>
                </a14:m>
                <a:r>
                  <a:rPr lang="en-US" sz="2600" i="1" dirty="0" smtClean="0">
                    <a:solidFill>
                      <a:prstClr val="black"/>
                    </a:solidFill>
                    <a:latin typeface="Calibri"/>
                  </a:rPr>
                  <a:t> </a:t>
                </a:r>
                <a:r>
                  <a:rPr lang="en-US" sz="2600" dirty="0">
                    <a:solidFill>
                      <a:prstClr val="black"/>
                    </a:solidFill>
                    <a:latin typeface="Calibri"/>
                  </a:rPr>
                  <a:t>where the real number </a:t>
                </a:r>
                <a14:m>
                  <m:oMath xmlns:m="http://schemas.openxmlformats.org/officeDocument/2006/math">
                    <m:r>
                      <a:rPr lang="en-US" sz="2600" i="1" dirty="0" smtClean="0">
                        <a:solidFill>
                          <a:prstClr val="black"/>
                        </a:solidFill>
                        <a:latin typeface="Cambria Math"/>
                      </a:rPr>
                      <m:t>𝑦</m:t>
                    </m:r>
                  </m:oMath>
                </a14:m>
                <a:r>
                  <a:rPr lang="en-US" sz="2600" i="1" dirty="0">
                    <a:solidFill>
                      <a:prstClr val="black"/>
                    </a:solidFill>
                    <a:latin typeface="Calibri"/>
                  </a:rPr>
                  <a:t> </a:t>
                </a:r>
                <a:r>
                  <a:rPr lang="en-US" sz="2600" dirty="0">
                    <a:solidFill>
                      <a:prstClr val="black"/>
                    </a:solidFill>
                    <a:latin typeface="Calibri"/>
                  </a:rPr>
                  <a:t>is approaching </a:t>
                </a:r>
                <a14:m>
                  <m:oMath xmlns:m="http://schemas.openxmlformats.org/officeDocument/2006/math">
                    <m:r>
                      <a:rPr lang="en-US" sz="2600" i="1" dirty="0" smtClean="0">
                        <a:solidFill>
                          <a:prstClr val="black"/>
                        </a:solidFill>
                        <a:latin typeface="Cambria Math"/>
                      </a:rPr>
                      <m:t>0</m:t>
                    </m:r>
                  </m:oMath>
                </a14:m>
                <a:r>
                  <a:rPr lang="en-US" sz="2600" dirty="0">
                    <a:solidFill>
                      <a:prstClr val="black"/>
                    </a:solidFill>
                    <a:latin typeface="Calibri"/>
                  </a:rPr>
                  <a:t>. For this approach </a:t>
                </a:r>
                <a:r>
                  <a:rPr lang="en-US" sz="2600" dirty="0" smtClean="0">
                    <a:solidFill>
                      <a:prstClr val="black"/>
                    </a:solidFill>
                    <a:latin typeface="Calibri"/>
                  </a:rPr>
                  <a:t>we have</a:t>
                </a:r>
                <a:r>
                  <a:rPr lang="en-US" sz="2600" dirty="0">
                    <a:solidFill>
                      <a:prstClr val="black"/>
                    </a:solidFill>
                    <a:latin typeface="Calibri"/>
                  </a:rPr>
                  <a:t>:</a:t>
                </a:r>
                <a:endParaRPr lang="en-US" sz="2600" i="1" dirty="0" smtClean="0">
                  <a:solidFill>
                    <a:prstClr val="black"/>
                  </a:solidFill>
                  <a:latin typeface="Cambria Math"/>
                </a:endParaRPr>
              </a:p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2600" i="1" dirty="0" smtClean="0">
                  <a:solidFill>
                    <a:prstClr val="black"/>
                  </a:solidFill>
                  <a:latin typeface="Cambria Math"/>
                </a:endParaRPr>
              </a:p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600" i="1" dirty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600" i="1" dirty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600" dirty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2600" i="1" dirty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𝑧</m:t>
                              </m:r>
                              <m:r>
                                <a:rPr lang="en-US" sz="2600" i="1" dirty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→</m:t>
                              </m:r>
                              <m:r>
                                <a:rPr lang="en-US" sz="2600" i="1" dirty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0</m:t>
                              </m:r>
                              <m:r>
                                <m:rPr>
                                  <m:nor/>
                                </m:rPr>
                                <a:rPr lang="en-US" sz="2600" dirty="0">
                                  <a:solidFill>
                                    <a:prstClr val="black"/>
                                  </a:solidFill>
                                  <a:latin typeface="Calibri"/>
                                </a:rPr>
                                <m:t> 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2600" i="1" dirty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sz="2600" i="1" dirty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𝑧</m:t>
                              </m:r>
                            </m:num>
                            <m:den>
                              <m:acc>
                                <m:accPr>
                                  <m:chr m:val="̅"/>
                                  <m:ctrlPr>
                                    <a:rPr lang="en-US" sz="2600" i="1" dirty="0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en-US" sz="2600" i="1" dirty="0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  <m:t>𝑧</m:t>
                                  </m:r>
                                </m:e>
                              </m:acc>
                            </m:den>
                          </m:f>
                        </m:e>
                      </m:func>
                      <m:r>
                        <a:rPr lang="en-US" sz="2600" i="1" dirty="0" smtClean="0">
                          <a:solidFill>
                            <a:prstClr val="black"/>
                          </a:solidFill>
                          <a:latin typeface="Cambria Math"/>
                        </a:rPr>
                        <m:t>=</m:t>
                      </m:r>
                      <m:func>
                        <m:funcPr>
                          <m:ctrlPr>
                            <a:rPr lang="en-US" sz="2600" i="1" dirty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600" i="1" dirty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600" dirty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2600" i="1" dirty="0" smtClean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𝑦</m:t>
                              </m:r>
                              <m:r>
                                <a:rPr lang="en-US" sz="2600" i="1" dirty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→</m:t>
                              </m:r>
                              <m:r>
                                <a:rPr lang="en-US" sz="2600" i="1" dirty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0</m:t>
                              </m:r>
                              <m:r>
                                <m:rPr>
                                  <m:nor/>
                                </m:rPr>
                                <a:rPr lang="en-US" sz="2600" dirty="0">
                                  <a:solidFill>
                                    <a:prstClr val="black"/>
                                  </a:solidFill>
                                  <a:latin typeface="Calibri"/>
                                </a:rPr>
                                <m:t> 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2600" i="1" dirty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sz="2600" i="1" dirty="0" smtClean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0</m:t>
                              </m:r>
                              <m:r>
                                <a:rPr lang="en-US" sz="2600" i="1" dirty="0" smtClean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+</m:t>
                              </m:r>
                              <m:r>
                                <a:rPr lang="en-US" sz="2600" i="1" dirty="0" smtClean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𝑦𝑖</m:t>
                              </m:r>
                            </m:num>
                            <m:den>
                              <m:r>
                                <a:rPr lang="en-US" sz="2600" i="1" dirty="0" smtClean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0</m:t>
                              </m:r>
                              <m:r>
                                <a:rPr lang="en-US" sz="2600" i="1" dirty="0" smtClean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sz="2600" i="1" dirty="0" smtClean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𝑦𝑖</m:t>
                              </m:r>
                            </m:den>
                          </m:f>
                        </m:e>
                      </m:func>
                      <m:r>
                        <a:rPr lang="en-US" sz="2600" i="1" dirty="0" smtClean="0">
                          <a:solidFill>
                            <a:prstClr val="black"/>
                          </a:solidFill>
                          <a:latin typeface="Cambria Math"/>
                        </a:rPr>
                        <m:t>=</m:t>
                      </m:r>
                      <m:limLow>
                        <m:limLowPr>
                          <m:ctrlPr>
                            <a:rPr lang="en-US" sz="2600" i="1" dirty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sz="2600" dirty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lim</m:t>
                          </m:r>
                        </m:e>
                        <m:lim>
                          <m:r>
                            <a:rPr lang="en-US" sz="2600" i="1" dirty="0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𝑦</m:t>
                          </m:r>
                          <m:r>
                            <a:rPr lang="en-US" sz="2600" i="1" dirty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→</m:t>
                          </m:r>
                          <m:r>
                            <a:rPr lang="en-US" sz="2600" i="1" dirty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0</m:t>
                          </m:r>
                          <m:r>
                            <m:rPr>
                              <m:nor/>
                            </m:rPr>
                            <a:rPr lang="en-US" sz="2600" dirty="0">
                              <a:solidFill>
                                <a:prstClr val="black"/>
                              </a:solidFill>
                              <a:latin typeface="Calibri"/>
                            </a:rPr>
                            <m:t> </m:t>
                          </m:r>
                        </m:lim>
                      </m:limLow>
                      <m:d>
                        <m:dPr>
                          <m:ctrlPr>
                            <a:rPr lang="en-US" sz="2600" i="1" dirty="0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600" i="1" dirty="0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−</m:t>
                          </m:r>
                          <m:r>
                            <a:rPr lang="en-US" sz="2600" i="1" dirty="0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1</m:t>
                          </m:r>
                        </m:e>
                      </m:d>
                      <m:r>
                        <a:rPr lang="en-US" sz="2600" i="1" dirty="0" smtClean="0">
                          <a:solidFill>
                            <a:prstClr val="black"/>
                          </a:solidFill>
                          <a:latin typeface="Cambria Math"/>
                        </a:rPr>
                        <m:t>=−</m:t>
                      </m:r>
                      <m:r>
                        <a:rPr lang="en-US" sz="2600" i="1" dirty="0" smtClean="0">
                          <a:solidFill>
                            <a:prstClr val="black"/>
                          </a:solidFill>
                          <a:latin typeface="Cambria Math"/>
                        </a:rPr>
                        <m:t>1</m:t>
                      </m:r>
                      <m:r>
                        <a:rPr lang="en-US" sz="2600" i="1" dirty="0" smtClean="0">
                          <a:solidFill>
                            <a:prstClr val="black"/>
                          </a:solidFill>
                          <a:latin typeface="Cambria Math"/>
                        </a:rPr>
                        <m:t>.             (</m:t>
                      </m:r>
                      <m:r>
                        <a:rPr lang="en-US" sz="2600" i="1" dirty="0" smtClean="0">
                          <a:solidFill>
                            <a:prstClr val="black"/>
                          </a:solidFill>
                          <a:latin typeface="Cambria Math"/>
                        </a:rPr>
                        <m:t>2</m:t>
                      </m:r>
                      <m:r>
                        <a:rPr lang="en-US" sz="2600" i="1" dirty="0" smtClean="0">
                          <a:solidFill>
                            <a:prstClr val="black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2600" dirty="0" smtClean="0">
                  <a:solidFill>
                    <a:prstClr val="black"/>
                  </a:solidFill>
                  <a:latin typeface="Calibri"/>
                </a:endParaRPr>
              </a:p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2600" dirty="0">
                  <a:solidFill>
                    <a:prstClr val="black"/>
                  </a:solidFill>
                  <a:latin typeface="Calibri"/>
                </a:endParaRPr>
              </a:p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600" dirty="0">
                    <a:solidFill>
                      <a:prstClr val="black"/>
                    </a:solidFill>
                    <a:latin typeface="Calibri"/>
                  </a:rPr>
                  <a:t>Since the values in </a:t>
                </a:r>
                <a14:m>
                  <m:oMath xmlns:m="http://schemas.openxmlformats.org/officeDocument/2006/math">
                    <m:r>
                      <a:rPr lang="en-US" sz="2600" i="1" dirty="0" smtClean="0">
                        <a:solidFill>
                          <a:prstClr val="black"/>
                        </a:solidFill>
                        <a:latin typeface="Cambria Math"/>
                      </a:rPr>
                      <m:t>(</m:t>
                    </m:r>
                    <m:r>
                      <a:rPr lang="en-US" sz="2600" i="1" dirty="0" smtClean="0">
                        <a:solidFill>
                          <a:prstClr val="black"/>
                        </a:solidFill>
                        <a:latin typeface="Cambria Math"/>
                      </a:rPr>
                      <m:t>1</m:t>
                    </m:r>
                    <m:r>
                      <a:rPr lang="en-US" sz="2600" i="1" dirty="0" smtClean="0">
                        <a:solidFill>
                          <a:prstClr val="black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lang="en-US" sz="2600" dirty="0" smtClean="0">
                    <a:solidFill>
                      <a:prstClr val="black"/>
                    </a:solidFill>
                    <a:latin typeface="Calibri"/>
                  </a:rPr>
                  <a:t> </a:t>
                </a:r>
                <a:r>
                  <a:rPr lang="en-US" sz="2600" dirty="0">
                    <a:solidFill>
                      <a:prstClr val="black"/>
                    </a:solidFill>
                    <a:latin typeface="Calibri"/>
                  </a:rPr>
                  <a:t>and </a:t>
                </a:r>
                <a14:m>
                  <m:oMath xmlns:m="http://schemas.openxmlformats.org/officeDocument/2006/math">
                    <m:r>
                      <a:rPr lang="en-US" sz="2600" i="1" dirty="0" smtClean="0">
                        <a:solidFill>
                          <a:prstClr val="black"/>
                        </a:solidFill>
                        <a:latin typeface="Cambria Math"/>
                      </a:rPr>
                      <m:t>(</m:t>
                    </m:r>
                    <m:r>
                      <a:rPr lang="en-US" sz="2600" i="1" dirty="0" smtClean="0">
                        <a:solidFill>
                          <a:prstClr val="black"/>
                        </a:solidFill>
                        <a:latin typeface="Cambria Math"/>
                      </a:rPr>
                      <m:t>2</m:t>
                    </m:r>
                    <m:r>
                      <a:rPr lang="en-US" sz="2600" i="1" dirty="0" smtClean="0">
                        <a:solidFill>
                          <a:prstClr val="black"/>
                        </a:solidFill>
                        <a:latin typeface="Cambria Math"/>
                      </a:rPr>
                      <m:t>) </m:t>
                    </m:r>
                  </m:oMath>
                </a14:m>
                <a:r>
                  <a:rPr lang="en-US" sz="2600" dirty="0">
                    <a:solidFill>
                      <a:prstClr val="black"/>
                    </a:solidFill>
                    <a:latin typeface="Calibri"/>
                  </a:rPr>
                  <a:t>are not the same, we conclude that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600" i="1" dirty="0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600" i="1" dirty="0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600" dirty="0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lim</m:t>
                            </m:r>
                          </m:e>
                          <m:lim>
                            <m:r>
                              <a:rPr lang="en-US" sz="2600" i="1" dirty="0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𝑧</m:t>
                            </m:r>
                            <m:r>
                              <a:rPr lang="en-US" sz="2600" i="1" dirty="0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→</m:t>
                            </m:r>
                            <m:r>
                              <a:rPr lang="en-US" sz="2600" i="1" dirty="0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0</m:t>
                            </m:r>
                            <m:r>
                              <m:rPr>
                                <m:nor/>
                              </m:rPr>
                              <a:rPr lang="en-US" sz="2600" dirty="0">
                                <a:solidFill>
                                  <a:prstClr val="black"/>
                                </a:solidFill>
                                <a:latin typeface="Calibri"/>
                              </a:rPr>
                              <m:t> </m:t>
                            </m:r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en-US" sz="2600" i="1" dirty="0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sz="2600" i="1" dirty="0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𝑧</m:t>
                            </m:r>
                          </m:num>
                          <m:den>
                            <m:acc>
                              <m:accPr>
                                <m:chr m:val="̅"/>
                                <m:ctrlPr>
                                  <a:rPr lang="en-US" sz="2600" i="1" dirty="0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</m:ctrlPr>
                              </m:accPr>
                              <m:e>
                                <m:r>
                                  <a:rPr lang="en-US" sz="2600" i="1" dirty="0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𝑧</m:t>
                                </m:r>
                              </m:e>
                            </m:acc>
                          </m:den>
                        </m:f>
                      </m:e>
                    </m:func>
                  </m:oMath>
                </a14:m>
                <a:r>
                  <a:rPr lang="en-US" sz="2600" dirty="0" smtClean="0">
                    <a:solidFill>
                      <a:prstClr val="black"/>
                    </a:solidFill>
                    <a:latin typeface="Calibri"/>
                  </a:rPr>
                  <a:t> </a:t>
                </a:r>
                <a:r>
                  <a:rPr lang="en-US" sz="2600" dirty="0">
                    <a:solidFill>
                      <a:prstClr val="black"/>
                    </a:solidFill>
                    <a:latin typeface="Calibri"/>
                  </a:rPr>
                  <a:t>does</a:t>
                </a:r>
              </a:p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600" dirty="0">
                    <a:solidFill>
                      <a:prstClr val="black"/>
                    </a:solidFill>
                    <a:latin typeface="Calibri"/>
                  </a:rPr>
                  <a:t>not exist.</a:t>
                </a: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369" y="836712"/>
                <a:ext cx="11601289" cy="3880549"/>
              </a:xfrm>
              <a:prstGeom prst="rect">
                <a:avLst/>
              </a:prstGeom>
              <a:blipFill rotWithShape="1">
                <a:blip r:embed="rId2"/>
                <a:stretch>
                  <a:fillRect l="-893" t="-1256" b="-29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854092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BCBB2DD-094D-419E-9B63-E481E650C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036" y="3570034"/>
            <a:ext cx="9464040" cy="615104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 smtClean="0">
                <a:solidFill>
                  <a:srgbClr val="0070C0"/>
                </a:solidFill>
                <a:latin typeface="+mn-lt"/>
              </a:rPr>
              <a:t>Theorem: Real </a:t>
            </a:r>
            <a:r>
              <a:rPr lang="en-US" b="1" dirty="0">
                <a:solidFill>
                  <a:srgbClr val="0070C0"/>
                </a:solidFill>
                <a:latin typeface="+mn-lt"/>
              </a:rPr>
              <a:t>and Imaginary Parts of a Limit</a:t>
            </a:r>
          </a:p>
        </p:txBody>
      </p:sp>
      <p:sp>
        <p:nvSpPr>
          <p:cNvPr id="3" name="Rectangle 2"/>
          <p:cNvSpPr/>
          <p:nvPr/>
        </p:nvSpPr>
        <p:spPr>
          <a:xfrm>
            <a:off x="2184012" y="140625"/>
            <a:ext cx="630609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4000" b="1" dirty="0">
                <a:solidFill>
                  <a:srgbClr val="0070C0"/>
                </a:solidFill>
                <a:latin typeface="Calibri"/>
              </a:rPr>
              <a:t>Real Multivariable Limits</a:t>
            </a:r>
            <a:endParaRPr lang="en-US" sz="4000" dirty="0">
              <a:solidFill>
                <a:srgbClr val="0070C0"/>
              </a:solidFill>
              <a:latin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295793" y="865071"/>
                <a:ext cx="10276449" cy="278537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500" dirty="0">
                    <a:solidFill>
                      <a:prstClr val="black"/>
                    </a:solidFill>
                    <a:latin typeface="Calibri"/>
                  </a:rPr>
                  <a:t>We now </a:t>
                </a:r>
                <a:r>
                  <a:rPr lang="en-US" sz="2500" dirty="0" smtClean="0">
                    <a:solidFill>
                      <a:prstClr val="black"/>
                    </a:solidFill>
                    <a:latin typeface="Calibri"/>
                  </a:rPr>
                  <a:t>study </a:t>
                </a:r>
                <a:r>
                  <a:rPr lang="en-US" sz="2500" dirty="0">
                    <a:solidFill>
                      <a:prstClr val="black"/>
                    </a:solidFill>
                    <a:latin typeface="Calibri"/>
                  </a:rPr>
                  <a:t>a practical method for </a:t>
                </a:r>
                <a:r>
                  <a:rPr lang="en-US" sz="2500" i="1" dirty="0">
                    <a:solidFill>
                      <a:prstClr val="black"/>
                    </a:solidFill>
                    <a:latin typeface="Calibri"/>
                  </a:rPr>
                  <a:t>computing </a:t>
                </a:r>
                <a:r>
                  <a:rPr lang="en-US" sz="2500" dirty="0" smtClean="0">
                    <a:solidFill>
                      <a:prstClr val="black"/>
                    </a:solidFill>
                    <a:latin typeface="Calibri"/>
                  </a:rPr>
                  <a:t>complex limits in the theorem presented below. This </a:t>
                </a:r>
                <a:r>
                  <a:rPr lang="en-US" sz="2500" dirty="0">
                    <a:solidFill>
                      <a:prstClr val="black"/>
                    </a:solidFill>
                    <a:latin typeface="Calibri"/>
                  </a:rPr>
                  <a:t>theorem </a:t>
                </a:r>
                <a:r>
                  <a:rPr lang="en-US" sz="2500" dirty="0" smtClean="0">
                    <a:solidFill>
                      <a:prstClr val="black"/>
                    </a:solidFill>
                    <a:latin typeface="Calibri"/>
                  </a:rPr>
                  <a:t>establishes </a:t>
                </a:r>
                <a:r>
                  <a:rPr lang="en-US" sz="2500" dirty="0">
                    <a:solidFill>
                      <a:prstClr val="black"/>
                    </a:solidFill>
                    <a:latin typeface="Calibri"/>
                  </a:rPr>
                  <a:t>an important connection between the </a:t>
                </a:r>
                <a:r>
                  <a:rPr lang="en-US" sz="2500" i="1" dirty="0" smtClean="0">
                    <a:solidFill>
                      <a:prstClr val="black"/>
                    </a:solidFill>
                    <a:latin typeface="Calibri"/>
                  </a:rPr>
                  <a:t>complex </a:t>
                </a:r>
                <a:r>
                  <a:rPr lang="en-US" sz="2500" dirty="0" smtClean="0">
                    <a:solidFill>
                      <a:prstClr val="black"/>
                    </a:solidFill>
                    <a:latin typeface="Calibri"/>
                  </a:rPr>
                  <a:t>limit </a:t>
                </a:r>
                <a:r>
                  <a:rPr lang="en-US" sz="2500" dirty="0">
                    <a:solidFill>
                      <a:prstClr val="black"/>
                    </a:solidFill>
                    <a:latin typeface="Calibri"/>
                  </a:rPr>
                  <a:t>of </a:t>
                </a:r>
                <a14:m>
                  <m:oMath xmlns:m="http://schemas.openxmlformats.org/officeDocument/2006/math">
                    <m:r>
                      <a:rPr lang="en-US" sz="2500" i="1" dirty="0" smtClean="0">
                        <a:solidFill>
                          <a:prstClr val="black"/>
                        </a:solidFill>
                        <a:latin typeface="Cambria Math"/>
                      </a:rPr>
                      <m:t>𝑓</m:t>
                    </m:r>
                    <m:r>
                      <a:rPr lang="en-US" sz="2500" i="1" dirty="0" smtClean="0">
                        <a:solidFill>
                          <a:prstClr val="black"/>
                        </a:solidFill>
                        <a:latin typeface="Cambria Math"/>
                      </a:rPr>
                      <m:t>(</m:t>
                    </m:r>
                    <m:r>
                      <a:rPr lang="en-US" sz="2500" i="1" dirty="0" smtClean="0">
                        <a:solidFill>
                          <a:prstClr val="black"/>
                        </a:solidFill>
                        <a:latin typeface="Cambria Math"/>
                      </a:rPr>
                      <m:t>𝑧</m:t>
                    </m:r>
                    <m:r>
                      <a:rPr lang="en-US" sz="2500" i="1" dirty="0" smtClean="0">
                        <a:solidFill>
                          <a:prstClr val="black"/>
                        </a:solidFill>
                        <a:latin typeface="Cambria Math"/>
                      </a:rPr>
                      <m:t>)=</m:t>
                    </m:r>
                    <m:r>
                      <a:rPr lang="en-US" sz="2500" i="1" dirty="0" smtClean="0">
                        <a:solidFill>
                          <a:prstClr val="black"/>
                        </a:solidFill>
                        <a:latin typeface="Cambria Math"/>
                      </a:rPr>
                      <m:t>𝑢</m:t>
                    </m:r>
                    <m:r>
                      <a:rPr lang="en-US" sz="2500" i="1" dirty="0" smtClean="0">
                        <a:solidFill>
                          <a:prstClr val="black"/>
                        </a:solidFill>
                        <a:latin typeface="Cambria Math"/>
                      </a:rPr>
                      <m:t>(</m:t>
                    </m:r>
                    <m:r>
                      <a:rPr lang="en-US" sz="2500" i="1" dirty="0" err="1" smtClean="0">
                        <a:solidFill>
                          <a:prstClr val="black"/>
                        </a:solidFill>
                        <a:latin typeface="Cambria Math"/>
                      </a:rPr>
                      <m:t>𝑥</m:t>
                    </m:r>
                    <m:r>
                      <a:rPr lang="en-US" sz="2500" i="1" dirty="0" err="1" smtClean="0">
                        <a:solidFill>
                          <a:prstClr val="black"/>
                        </a:solidFill>
                        <a:latin typeface="Cambria Math"/>
                      </a:rPr>
                      <m:t>,</m:t>
                    </m:r>
                    <m:r>
                      <a:rPr lang="en-US" sz="2500" i="1" dirty="0" err="1" smtClean="0">
                        <a:solidFill>
                          <a:prstClr val="black"/>
                        </a:solidFill>
                        <a:latin typeface="Cambria Math"/>
                      </a:rPr>
                      <m:t>𝑦</m:t>
                    </m:r>
                    <m:r>
                      <a:rPr lang="en-US" sz="2500" i="1" dirty="0" smtClean="0">
                        <a:solidFill>
                          <a:prstClr val="black"/>
                        </a:solidFill>
                        <a:latin typeface="Cambria Math"/>
                      </a:rPr>
                      <m:t>)+</m:t>
                    </m:r>
                    <m:r>
                      <a:rPr lang="en-US" sz="2500" i="1" dirty="0" smtClean="0">
                        <a:solidFill>
                          <a:prstClr val="black"/>
                        </a:solidFill>
                        <a:latin typeface="Cambria Math"/>
                      </a:rPr>
                      <m:t>𝑖𝑣</m:t>
                    </m:r>
                    <m:r>
                      <a:rPr lang="en-US" sz="2500" i="1" dirty="0" smtClean="0">
                        <a:solidFill>
                          <a:prstClr val="black"/>
                        </a:solidFill>
                        <a:latin typeface="Cambria Math"/>
                      </a:rPr>
                      <m:t>(</m:t>
                    </m:r>
                    <m:r>
                      <a:rPr lang="en-US" sz="2500" i="1" dirty="0" err="1" smtClean="0">
                        <a:solidFill>
                          <a:prstClr val="black"/>
                        </a:solidFill>
                        <a:latin typeface="Cambria Math"/>
                      </a:rPr>
                      <m:t>𝑥</m:t>
                    </m:r>
                    <m:r>
                      <a:rPr lang="en-US" sz="2500" i="1" dirty="0" err="1" smtClean="0">
                        <a:solidFill>
                          <a:prstClr val="black"/>
                        </a:solidFill>
                        <a:latin typeface="Cambria Math"/>
                      </a:rPr>
                      <m:t>,</m:t>
                    </m:r>
                    <m:r>
                      <a:rPr lang="en-US" sz="2500" i="1" dirty="0" err="1" smtClean="0">
                        <a:solidFill>
                          <a:prstClr val="black"/>
                        </a:solidFill>
                        <a:latin typeface="Cambria Math"/>
                      </a:rPr>
                      <m:t>𝑦</m:t>
                    </m:r>
                    <m:r>
                      <a:rPr lang="en-US" sz="2500" i="1" dirty="0">
                        <a:solidFill>
                          <a:prstClr val="black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lang="en-US" sz="2500" dirty="0">
                    <a:solidFill>
                      <a:prstClr val="black"/>
                    </a:solidFill>
                    <a:latin typeface="Calibri"/>
                  </a:rPr>
                  <a:t> and the </a:t>
                </a:r>
                <a:r>
                  <a:rPr lang="en-US" sz="2500" i="1" dirty="0">
                    <a:solidFill>
                      <a:prstClr val="black"/>
                    </a:solidFill>
                    <a:latin typeface="Calibri"/>
                  </a:rPr>
                  <a:t>real </a:t>
                </a:r>
                <a:r>
                  <a:rPr lang="en-US" sz="2500" dirty="0">
                    <a:solidFill>
                      <a:prstClr val="black"/>
                    </a:solidFill>
                    <a:latin typeface="Calibri"/>
                  </a:rPr>
                  <a:t>limits of the real-valued </a:t>
                </a:r>
                <a:r>
                  <a:rPr lang="en-US" sz="2500" dirty="0" smtClean="0">
                    <a:solidFill>
                      <a:prstClr val="black"/>
                    </a:solidFill>
                    <a:latin typeface="Calibri"/>
                  </a:rPr>
                  <a:t>functions of </a:t>
                </a:r>
                <a:r>
                  <a:rPr lang="en-US" sz="2500" dirty="0">
                    <a:solidFill>
                      <a:prstClr val="black"/>
                    </a:solidFill>
                    <a:latin typeface="Calibri"/>
                  </a:rPr>
                  <a:t>two real variables </a:t>
                </a:r>
                <a14:m>
                  <m:oMath xmlns:m="http://schemas.openxmlformats.org/officeDocument/2006/math">
                    <m:r>
                      <a:rPr lang="en-US" sz="2500" i="1" dirty="0" smtClean="0">
                        <a:solidFill>
                          <a:prstClr val="black"/>
                        </a:solidFill>
                        <a:latin typeface="Cambria Math"/>
                      </a:rPr>
                      <m:t>𝑢</m:t>
                    </m:r>
                    <m:r>
                      <a:rPr lang="en-US" sz="2500" i="1" dirty="0" smtClean="0">
                        <a:solidFill>
                          <a:prstClr val="black"/>
                        </a:solidFill>
                        <a:latin typeface="Cambria Math"/>
                      </a:rPr>
                      <m:t>(</m:t>
                    </m:r>
                    <m:r>
                      <a:rPr lang="en-US" sz="2500" i="1" dirty="0" err="1" smtClean="0">
                        <a:solidFill>
                          <a:prstClr val="black"/>
                        </a:solidFill>
                        <a:latin typeface="Cambria Math"/>
                      </a:rPr>
                      <m:t>𝑥</m:t>
                    </m:r>
                    <m:r>
                      <a:rPr lang="en-US" sz="2500" i="1" dirty="0" err="1" smtClean="0">
                        <a:solidFill>
                          <a:prstClr val="black"/>
                        </a:solidFill>
                        <a:latin typeface="Cambria Math"/>
                      </a:rPr>
                      <m:t>,</m:t>
                    </m:r>
                    <m:r>
                      <a:rPr lang="en-US" sz="2500" i="1" dirty="0" err="1" smtClean="0">
                        <a:solidFill>
                          <a:prstClr val="black"/>
                        </a:solidFill>
                        <a:latin typeface="Cambria Math"/>
                      </a:rPr>
                      <m:t>𝑦</m:t>
                    </m:r>
                    <m:r>
                      <a:rPr lang="en-US" sz="2500" i="1" dirty="0">
                        <a:solidFill>
                          <a:prstClr val="black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lang="en-US" sz="2500" dirty="0">
                    <a:solidFill>
                      <a:prstClr val="black"/>
                    </a:solidFill>
                    <a:latin typeface="Calibri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500" i="1" dirty="0" smtClean="0">
                        <a:solidFill>
                          <a:prstClr val="black"/>
                        </a:solidFill>
                        <a:latin typeface="Cambria Math"/>
                      </a:rPr>
                      <m:t>𝑣</m:t>
                    </m:r>
                    <m:r>
                      <a:rPr lang="en-US" sz="2500" i="1" dirty="0" smtClean="0">
                        <a:solidFill>
                          <a:prstClr val="black"/>
                        </a:solidFill>
                        <a:latin typeface="Cambria Math"/>
                      </a:rPr>
                      <m:t>(</m:t>
                    </m:r>
                    <m:r>
                      <a:rPr lang="en-US" sz="2500" i="1" dirty="0" err="1" smtClean="0">
                        <a:solidFill>
                          <a:prstClr val="black"/>
                        </a:solidFill>
                        <a:latin typeface="Cambria Math"/>
                      </a:rPr>
                      <m:t>𝑥</m:t>
                    </m:r>
                    <m:r>
                      <a:rPr lang="en-US" sz="2500" i="1" dirty="0" err="1" smtClean="0">
                        <a:solidFill>
                          <a:prstClr val="black"/>
                        </a:solidFill>
                        <a:latin typeface="Cambria Math"/>
                      </a:rPr>
                      <m:t>,</m:t>
                    </m:r>
                    <m:r>
                      <a:rPr lang="en-US" sz="2500" i="1" dirty="0" err="1" smtClean="0">
                        <a:solidFill>
                          <a:prstClr val="black"/>
                        </a:solidFill>
                        <a:latin typeface="Cambria Math"/>
                      </a:rPr>
                      <m:t>𝑦</m:t>
                    </m:r>
                    <m:r>
                      <a:rPr lang="en-US" sz="2500" i="1" dirty="0" smtClean="0">
                        <a:solidFill>
                          <a:prstClr val="black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lang="en-US" sz="2500" dirty="0" smtClean="0">
                    <a:solidFill>
                      <a:prstClr val="black"/>
                    </a:solidFill>
                    <a:latin typeface="Calibri"/>
                  </a:rPr>
                  <a:t>. </a:t>
                </a:r>
                <a:r>
                  <a:rPr lang="en-US" sz="2500" dirty="0">
                    <a:solidFill>
                      <a:prstClr val="black"/>
                    </a:solidFill>
                    <a:latin typeface="Calibri"/>
                  </a:rPr>
                  <a:t>Since </a:t>
                </a:r>
                <a:r>
                  <a:rPr lang="en-US" sz="2500" dirty="0" smtClean="0">
                    <a:solidFill>
                      <a:prstClr val="black"/>
                    </a:solidFill>
                    <a:latin typeface="Calibri"/>
                  </a:rPr>
                  <a:t>every complex function is completely determined by the </a:t>
                </a:r>
                <a:r>
                  <a:rPr lang="en-US" sz="2500" dirty="0">
                    <a:solidFill>
                      <a:prstClr val="black"/>
                    </a:solidFill>
                    <a:latin typeface="Calibri"/>
                  </a:rPr>
                  <a:t>real functions </a:t>
                </a:r>
                <a14:m>
                  <m:oMath xmlns:m="http://schemas.openxmlformats.org/officeDocument/2006/math">
                    <m:r>
                      <a:rPr lang="en-US" sz="2500" i="1" dirty="0" smtClean="0">
                        <a:solidFill>
                          <a:prstClr val="black"/>
                        </a:solidFill>
                        <a:latin typeface="Cambria Math"/>
                      </a:rPr>
                      <m:t>𝑢</m:t>
                    </m:r>
                  </m:oMath>
                </a14:m>
                <a:r>
                  <a:rPr lang="en-US" sz="2500" i="1" dirty="0">
                    <a:solidFill>
                      <a:prstClr val="black"/>
                    </a:solidFill>
                    <a:latin typeface="Calibri"/>
                  </a:rPr>
                  <a:t> </a:t>
                </a:r>
                <a:r>
                  <a:rPr lang="en-US" sz="2500" dirty="0">
                    <a:solidFill>
                      <a:prstClr val="black"/>
                    </a:solidFill>
                    <a:latin typeface="Calibri"/>
                  </a:rPr>
                  <a:t>and </a:t>
                </a:r>
                <a14:m>
                  <m:oMath xmlns:m="http://schemas.openxmlformats.org/officeDocument/2006/math">
                    <m:r>
                      <a:rPr lang="en-US" sz="2500" i="1" dirty="0" smtClean="0">
                        <a:solidFill>
                          <a:prstClr val="black"/>
                        </a:solidFill>
                        <a:latin typeface="Cambria Math"/>
                      </a:rPr>
                      <m:t>𝑣</m:t>
                    </m:r>
                  </m:oMath>
                </a14:m>
                <a:r>
                  <a:rPr lang="en-US" sz="2500" dirty="0">
                    <a:solidFill>
                      <a:prstClr val="black"/>
                    </a:solidFill>
                    <a:latin typeface="Calibri"/>
                  </a:rPr>
                  <a:t>, it should not be </a:t>
                </a:r>
                <a:r>
                  <a:rPr lang="en-US" sz="2500" dirty="0" smtClean="0">
                    <a:solidFill>
                      <a:prstClr val="black"/>
                    </a:solidFill>
                    <a:latin typeface="Calibri"/>
                  </a:rPr>
                  <a:t>surprising that </a:t>
                </a:r>
                <a:r>
                  <a:rPr lang="en-US" sz="2500" dirty="0">
                    <a:solidFill>
                      <a:prstClr val="black"/>
                    </a:solidFill>
                    <a:latin typeface="Calibri"/>
                  </a:rPr>
                  <a:t>the limit of a complex function can be expressed in terms of </a:t>
                </a:r>
                <a:r>
                  <a:rPr lang="en-US" sz="2500" dirty="0" smtClean="0">
                    <a:solidFill>
                      <a:prstClr val="black"/>
                    </a:solidFill>
                    <a:latin typeface="Calibri"/>
                  </a:rPr>
                  <a:t>the real </a:t>
                </a:r>
                <a:r>
                  <a:rPr lang="en-US" sz="2500" dirty="0">
                    <a:solidFill>
                      <a:prstClr val="black"/>
                    </a:solidFill>
                    <a:latin typeface="Calibri"/>
                  </a:rPr>
                  <a:t>limits of </a:t>
                </a:r>
                <a14:m>
                  <m:oMath xmlns:m="http://schemas.openxmlformats.org/officeDocument/2006/math">
                    <m:r>
                      <a:rPr lang="en-US" sz="2500" i="1" dirty="0">
                        <a:solidFill>
                          <a:prstClr val="black"/>
                        </a:solidFill>
                        <a:latin typeface="Cambria Math"/>
                      </a:rPr>
                      <m:t>𝑢</m:t>
                    </m:r>
                  </m:oMath>
                </a14:m>
                <a:r>
                  <a:rPr lang="en-US" sz="2500" i="1" dirty="0">
                    <a:solidFill>
                      <a:prstClr val="black"/>
                    </a:solidFill>
                    <a:latin typeface="Calibri"/>
                  </a:rPr>
                  <a:t> </a:t>
                </a:r>
                <a:r>
                  <a:rPr lang="en-US" sz="2500" dirty="0">
                    <a:solidFill>
                      <a:prstClr val="black"/>
                    </a:solidFill>
                    <a:latin typeface="Calibri"/>
                  </a:rPr>
                  <a:t>and </a:t>
                </a:r>
                <a14:m>
                  <m:oMath xmlns:m="http://schemas.openxmlformats.org/officeDocument/2006/math">
                    <m:r>
                      <a:rPr lang="en-US" sz="2500" i="1" dirty="0">
                        <a:solidFill>
                          <a:prstClr val="black"/>
                        </a:solidFill>
                        <a:latin typeface="Cambria Math"/>
                      </a:rPr>
                      <m:t>𝑣</m:t>
                    </m:r>
                  </m:oMath>
                </a14:m>
                <a:r>
                  <a:rPr lang="en-US" sz="2500" dirty="0">
                    <a:solidFill>
                      <a:prstClr val="black"/>
                    </a:solidFill>
                    <a:latin typeface="Calibri"/>
                  </a:rPr>
                  <a:t>.</a:t>
                </a: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246" y="865068"/>
                <a:ext cx="11418277" cy="2400657"/>
              </a:xfrm>
              <a:prstGeom prst="rect">
                <a:avLst/>
              </a:prstGeom>
              <a:blipFill rotWithShape="1">
                <a:blip r:embed="rId2"/>
                <a:stretch>
                  <a:fillRect l="-908" t="-1777" r="-854" b="-50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469" y="4392857"/>
            <a:ext cx="8606354" cy="17734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820899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BCBB2DD-094D-419E-9B63-E481E650C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111" y="192089"/>
            <a:ext cx="9464040" cy="394066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  <a:latin typeface="+mn-lt"/>
              </a:rPr>
              <a:t>Real and Imaginary Parts of a Limit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saturation sat="400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836" y="892655"/>
            <a:ext cx="10242831" cy="52971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79110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BCBB2DD-094D-419E-9B63-E481E650C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111" y="338622"/>
            <a:ext cx="9464040" cy="748056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tx2"/>
                </a:solidFill>
                <a:latin typeface="+mn-lt"/>
              </a:rPr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A76351EB-9639-4374-BB0D-1B602A8226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3851" y="1219208"/>
            <a:ext cx="10369151" cy="4931259"/>
          </a:xfrm>
        </p:spPr>
        <p:txBody>
          <a:bodyPr>
            <a:normAutofit fontScale="92500"/>
          </a:bodyPr>
          <a:lstStyle/>
          <a:p>
            <a:r>
              <a:rPr lang="en-US" dirty="0">
                <a:solidFill>
                  <a:schemeClr val="tx1"/>
                </a:solidFill>
              </a:rPr>
              <a:t>In the previous lectures we talked about complex numbers and examined some of their algebraic and geometric properties. </a:t>
            </a:r>
          </a:p>
          <a:p>
            <a:endParaRPr lang="en-US" sz="1500" dirty="0" smtClean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Now </a:t>
            </a:r>
            <a:r>
              <a:rPr lang="en-US" dirty="0">
                <a:solidFill>
                  <a:schemeClr val="tx1"/>
                </a:solidFill>
              </a:rPr>
              <a:t>we turn our attention to the study of functions from a set of complex numbers to another set of complex numbers. </a:t>
            </a:r>
          </a:p>
          <a:p>
            <a:endParaRPr lang="en-US" sz="1700" dirty="0" smtClean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Unlike </a:t>
            </a:r>
            <a:r>
              <a:rPr lang="en-US" dirty="0">
                <a:solidFill>
                  <a:schemeClr val="tx1"/>
                </a:solidFill>
              </a:rPr>
              <a:t>the functions studied in elementary calculus, we shall see that we cannot draw the graph of a complex function. Therefore, we introduce the notion of a mapping as an alternative way of graphically representing a complex function. </a:t>
            </a:r>
          </a:p>
        </p:txBody>
      </p:sp>
    </p:spTree>
    <p:extLst>
      <p:ext uri="{BB962C8B-B14F-4D97-AF65-F5344CB8AC3E}">
        <p14:creationId xmlns:p14="http://schemas.microsoft.com/office/powerpoint/2010/main" val="16362692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BCBB2DD-094D-419E-9B63-E481E650C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111" y="192090"/>
            <a:ext cx="9464040" cy="651973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 smtClean="0">
                <a:solidFill>
                  <a:srgbClr val="0070C0"/>
                </a:solidFill>
                <a:latin typeface="+mn-lt"/>
              </a:rPr>
              <a:t>Properties of Complex Limits</a:t>
            </a:r>
            <a:endParaRPr lang="en-US" b="1" dirty="0">
              <a:solidFill>
                <a:srgbClr val="0070C0"/>
              </a:solidFill>
              <a:latin typeface="+mn-lt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022" y="1274152"/>
            <a:ext cx="9485141" cy="45078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474415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BCBB2DD-094D-419E-9B63-E481E650C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856" y="260648"/>
            <a:ext cx="9464040" cy="394066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  <a:latin typeface="+mn-lt"/>
              </a:rPr>
              <a:t>Continuity of Complex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132335" y="836713"/>
                <a:ext cx="10814992" cy="208755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500" dirty="0" smtClean="0">
                    <a:solidFill>
                      <a:prstClr val="black"/>
                    </a:solidFill>
                    <a:latin typeface="Calibri"/>
                  </a:rPr>
                  <a:t>The definition of continuity for </a:t>
                </a:r>
                <a:r>
                  <a:rPr lang="en-US" sz="2500" dirty="0">
                    <a:solidFill>
                      <a:prstClr val="black"/>
                    </a:solidFill>
                    <a:latin typeface="Calibri"/>
                  </a:rPr>
                  <a:t>a complex function is, in essence, the same as that for a real function</a:t>
                </a:r>
                <a:r>
                  <a:rPr lang="en-US" sz="2500" dirty="0" smtClean="0">
                    <a:solidFill>
                      <a:prstClr val="black"/>
                    </a:solidFill>
                    <a:latin typeface="Calibri"/>
                  </a:rPr>
                  <a:t>. That </a:t>
                </a:r>
                <a:r>
                  <a:rPr lang="en-US" sz="2500" dirty="0">
                    <a:solidFill>
                      <a:prstClr val="black"/>
                    </a:solidFill>
                    <a:latin typeface="Calibri"/>
                  </a:rPr>
                  <a:t>is, a complex function </a:t>
                </a:r>
                <a14:m>
                  <m:oMath xmlns:m="http://schemas.openxmlformats.org/officeDocument/2006/math">
                    <m:r>
                      <a:rPr lang="en-US" sz="2500" i="1" dirty="0" smtClean="0">
                        <a:solidFill>
                          <a:prstClr val="black"/>
                        </a:solidFill>
                        <a:latin typeface="Cambria Math"/>
                      </a:rPr>
                      <m:t>𝑓</m:t>
                    </m:r>
                  </m:oMath>
                </a14:m>
                <a:r>
                  <a:rPr lang="en-US" sz="2500" i="1" dirty="0">
                    <a:solidFill>
                      <a:prstClr val="black"/>
                    </a:solidFill>
                    <a:latin typeface="Calibri"/>
                  </a:rPr>
                  <a:t> </a:t>
                </a:r>
                <a:r>
                  <a:rPr lang="en-US" sz="2500" dirty="0">
                    <a:solidFill>
                      <a:prstClr val="black"/>
                    </a:solidFill>
                    <a:latin typeface="Calibri"/>
                  </a:rPr>
                  <a:t>is continuous at a point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500" i="1" dirty="0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z="2500" i="1" dirty="0">
                            <a:solidFill>
                              <a:prstClr val="black"/>
                            </a:solidFill>
                            <a:latin typeface="Cambria Math"/>
                          </a:rPr>
                          <m:t>𝑧</m:t>
                        </m:r>
                      </m:e>
                      <m:sub>
                        <m:r>
                          <a:rPr lang="en-US" sz="2500" i="1" dirty="0">
                            <a:solidFill>
                              <a:prstClr val="black"/>
                            </a:solidFill>
                            <a:latin typeface="Cambria Math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500" dirty="0">
                    <a:solidFill>
                      <a:prstClr val="black"/>
                    </a:solidFill>
                    <a:latin typeface="Calibri"/>
                  </a:rPr>
                  <a:t> if the limit of </a:t>
                </a:r>
                <a14:m>
                  <m:oMath xmlns:m="http://schemas.openxmlformats.org/officeDocument/2006/math">
                    <m:r>
                      <a:rPr lang="en-US" sz="2500" i="1" dirty="0" smtClean="0">
                        <a:solidFill>
                          <a:prstClr val="black"/>
                        </a:solidFill>
                        <a:latin typeface="Cambria Math"/>
                      </a:rPr>
                      <m:t>𝑓</m:t>
                    </m:r>
                  </m:oMath>
                </a14:m>
                <a:r>
                  <a:rPr lang="en-US" sz="2500" i="1" dirty="0">
                    <a:solidFill>
                      <a:prstClr val="black"/>
                    </a:solidFill>
                    <a:latin typeface="Calibri"/>
                  </a:rPr>
                  <a:t> </a:t>
                </a:r>
                <a:r>
                  <a:rPr lang="en-US" sz="2500" dirty="0" smtClean="0">
                    <a:solidFill>
                      <a:prstClr val="black"/>
                    </a:solidFill>
                    <a:latin typeface="Calibri"/>
                  </a:rPr>
                  <a:t>as </a:t>
                </a:r>
                <a14:m>
                  <m:oMath xmlns:m="http://schemas.openxmlformats.org/officeDocument/2006/math">
                    <m:r>
                      <a:rPr lang="en-US" sz="2500" i="1" dirty="0" smtClean="0">
                        <a:solidFill>
                          <a:prstClr val="black"/>
                        </a:solidFill>
                        <a:latin typeface="Cambria Math"/>
                      </a:rPr>
                      <m:t>𝑧</m:t>
                    </m:r>
                  </m:oMath>
                </a14:m>
                <a:r>
                  <a:rPr lang="en-US" sz="2500" i="1" dirty="0" smtClean="0">
                    <a:solidFill>
                      <a:prstClr val="black"/>
                    </a:solidFill>
                    <a:latin typeface="Calibri"/>
                  </a:rPr>
                  <a:t> </a:t>
                </a:r>
                <a:r>
                  <a:rPr lang="en-US" sz="2500" dirty="0">
                    <a:solidFill>
                      <a:prstClr val="black"/>
                    </a:solidFill>
                    <a:latin typeface="Calibri"/>
                  </a:rPr>
                  <a:t>approaches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500" i="1" dirty="0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z="2500" i="1" dirty="0">
                            <a:solidFill>
                              <a:prstClr val="black"/>
                            </a:solidFill>
                            <a:latin typeface="Cambria Math"/>
                          </a:rPr>
                          <m:t>𝑧</m:t>
                        </m:r>
                      </m:e>
                      <m:sub>
                        <m:r>
                          <a:rPr lang="en-US" sz="2500" i="1" dirty="0">
                            <a:solidFill>
                              <a:prstClr val="black"/>
                            </a:solidFill>
                            <a:latin typeface="Cambria Math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500" dirty="0">
                    <a:solidFill>
                      <a:prstClr val="black"/>
                    </a:solidFill>
                    <a:latin typeface="Calibri"/>
                  </a:rPr>
                  <a:t> exists and is the same as the value of </a:t>
                </a:r>
                <a14:m>
                  <m:oMath xmlns:m="http://schemas.openxmlformats.org/officeDocument/2006/math">
                    <m:r>
                      <a:rPr lang="en-US" sz="2500" i="1" dirty="0" smtClean="0">
                        <a:solidFill>
                          <a:prstClr val="black"/>
                        </a:solidFill>
                        <a:latin typeface="Cambria Math"/>
                      </a:rPr>
                      <m:t>𝑓</m:t>
                    </m:r>
                  </m:oMath>
                </a14:m>
                <a:r>
                  <a:rPr lang="en-US" sz="2500" i="1" dirty="0">
                    <a:solidFill>
                      <a:prstClr val="black"/>
                    </a:solidFill>
                    <a:latin typeface="Calibri"/>
                  </a:rPr>
                  <a:t> </a:t>
                </a:r>
                <a:r>
                  <a:rPr lang="en-US" sz="2500" dirty="0">
                    <a:solidFill>
                      <a:prstClr val="black"/>
                    </a:solidFill>
                    <a:latin typeface="Calibri"/>
                  </a:rPr>
                  <a:t>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500" i="1" dirty="0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z="2500" i="1" dirty="0">
                            <a:solidFill>
                              <a:prstClr val="black"/>
                            </a:solidFill>
                            <a:latin typeface="Cambria Math"/>
                          </a:rPr>
                          <m:t>𝑧</m:t>
                        </m:r>
                      </m:e>
                      <m:sub>
                        <m:r>
                          <a:rPr lang="en-US" sz="2500" i="1" dirty="0">
                            <a:solidFill>
                              <a:prstClr val="black"/>
                            </a:solidFill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en-US" sz="2500" dirty="0" smtClean="0">
                        <a:solidFill>
                          <a:prstClr val="black"/>
                        </a:solidFill>
                        <a:latin typeface="Cambria Math"/>
                      </a:rPr>
                      <m:t>,</m:t>
                    </m:r>
                  </m:oMath>
                </a14:m>
                <a:r>
                  <a:rPr lang="en-US" sz="2500" dirty="0" smtClean="0">
                    <a:solidFill>
                      <a:prstClr val="black"/>
                    </a:solidFill>
                    <a:latin typeface="Calibri"/>
                  </a:rPr>
                  <a:t> i.e.,</a:t>
                </a:r>
              </a:p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700" dirty="0" smtClean="0">
                  <a:solidFill>
                    <a:prstClr val="black"/>
                  </a:solidFill>
                  <a:latin typeface="Calibri"/>
                </a:endParaRPr>
              </a:p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900" dirty="0" smtClean="0">
                  <a:solidFill>
                    <a:prstClr val="black"/>
                  </a:solidFill>
                  <a:latin typeface="Calibri"/>
                </a:endParaRPr>
              </a:p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500" dirty="0" smtClean="0">
                    <a:solidFill>
                      <a:prstClr val="black"/>
                    </a:solidFill>
                    <a:latin typeface="Calibri"/>
                  </a:rPr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500" i="1" dirty="0">
                            <a:solidFill>
                              <a:srgbClr val="FF0066"/>
                            </a:solidFill>
                            <a:latin typeface="Cambria Math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500" i="1" dirty="0">
                                <a:solidFill>
                                  <a:srgbClr val="FF0066"/>
                                </a:solidFill>
                                <a:latin typeface="Cambria Math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500" dirty="0">
                                <a:solidFill>
                                  <a:srgbClr val="FF0066"/>
                                </a:solidFill>
                                <a:latin typeface="Cambria Math"/>
                              </a:rPr>
                              <m:t>lim</m:t>
                            </m:r>
                          </m:e>
                          <m:lim>
                            <m:r>
                              <a:rPr lang="en-US" sz="2500" i="1" dirty="0">
                                <a:solidFill>
                                  <a:srgbClr val="FF0066"/>
                                </a:solidFill>
                                <a:latin typeface="Cambria Math"/>
                              </a:rPr>
                              <m:t>𝑧</m:t>
                            </m:r>
                            <m:r>
                              <a:rPr lang="en-US" sz="2500" i="1" dirty="0">
                                <a:solidFill>
                                  <a:srgbClr val="FF0066"/>
                                </a:solidFill>
                                <a:latin typeface="Cambria Math"/>
                              </a:rPr>
                              <m:t>→</m:t>
                            </m:r>
                            <m:sSub>
                              <m:sSubPr>
                                <m:ctrlPr>
                                  <a:rPr lang="en-US" sz="2500" i="1" dirty="0">
                                    <a:solidFill>
                                      <a:srgbClr val="FF0066"/>
                                    </a:solidFill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500" i="1" dirty="0">
                                    <a:solidFill>
                                      <a:srgbClr val="FF0066"/>
                                    </a:solidFill>
                                    <a:latin typeface="Cambria Math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sz="2500" i="1" dirty="0">
                                    <a:solidFill>
                                      <a:srgbClr val="FF0066"/>
                                    </a:solidFill>
                                    <a:latin typeface="Cambria Math"/>
                                  </a:rPr>
                                  <m:t>0</m:t>
                                </m:r>
                              </m:sub>
                            </m:sSub>
                          </m:lim>
                        </m:limLow>
                      </m:fName>
                      <m:e>
                        <m:r>
                          <a:rPr lang="en-US" sz="2500" i="1" dirty="0">
                            <a:solidFill>
                              <a:srgbClr val="FF0066"/>
                            </a:solidFill>
                            <a:latin typeface="Cambria Math"/>
                          </a:rPr>
                          <m:t>𝑓</m:t>
                        </m:r>
                        <m:d>
                          <m:dPr>
                            <m:ctrlPr>
                              <a:rPr lang="en-US" sz="2500" i="1" dirty="0">
                                <a:solidFill>
                                  <a:srgbClr val="FF0066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2500" i="1" dirty="0">
                                <a:solidFill>
                                  <a:srgbClr val="FF0066"/>
                                </a:solidFill>
                                <a:latin typeface="Cambria Math"/>
                              </a:rPr>
                              <m:t>𝑧</m:t>
                            </m:r>
                          </m:e>
                        </m:d>
                      </m:e>
                    </m:func>
                    <m:r>
                      <a:rPr lang="en-US" sz="2500" i="1" dirty="0">
                        <a:solidFill>
                          <a:srgbClr val="FF0066"/>
                        </a:solidFill>
                        <a:latin typeface="Cambria Math"/>
                      </a:rPr>
                      <m:t>=</m:t>
                    </m:r>
                    <m:r>
                      <a:rPr lang="en-US" sz="2500" i="1" dirty="0">
                        <a:solidFill>
                          <a:srgbClr val="FF0066"/>
                        </a:solidFill>
                        <a:latin typeface="Cambria Math"/>
                      </a:rPr>
                      <m:t>𝑓</m:t>
                    </m:r>
                    <m:d>
                      <m:dPr>
                        <m:ctrlPr>
                          <a:rPr lang="en-US" sz="2500" i="1" dirty="0">
                            <a:solidFill>
                              <a:srgbClr val="FF0066"/>
                            </a:solidFill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500" i="1" dirty="0">
                                <a:solidFill>
                                  <a:srgbClr val="FF0066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500" i="1" dirty="0">
                                <a:solidFill>
                                  <a:srgbClr val="FF0066"/>
                                </a:solidFill>
                                <a:latin typeface="Cambria Math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500" i="1" dirty="0">
                                <a:solidFill>
                                  <a:srgbClr val="FF0066"/>
                                </a:solidFill>
                                <a:latin typeface="Cambria Math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2500" dirty="0">
                        <a:solidFill>
                          <a:srgbClr val="FF0066"/>
                        </a:solidFill>
                        <a:latin typeface="Cambria Math"/>
                      </a:rPr>
                      <m:t>.</m:t>
                    </m:r>
                  </m:oMath>
                </a14:m>
                <a:endParaRPr lang="en-US" sz="2500" dirty="0">
                  <a:solidFill>
                    <a:prstClr val="black"/>
                  </a:solidFill>
                  <a:latin typeface="Calibri"/>
                </a:endParaRP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35" y="836712"/>
                <a:ext cx="10814992" cy="2087559"/>
              </a:xfrm>
              <a:prstGeom prst="rect">
                <a:avLst/>
              </a:prstGeom>
              <a:blipFill rotWithShape="1">
                <a:blip r:embed="rId2"/>
                <a:stretch>
                  <a:fillRect l="-958" t="-23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301823" y="3161075"/>
                <a:ext cx="10319106" cy="34826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3100" b="1" dirty="0" smtClean="0">
                    <a:solidFill>
                      <a:srgbClr val="0070C0"/>
                    </a:solidFill>
                    <a:latin typeface="Calibri"/>
                  </a:rPr>
                  <a:t>Criteria for Continuity at a Point</a:t>
                </a:r>
              </a:p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200" dirty="0" smtClean="0">
                  <a:solidFill>
                    <a:prstClr val="black"/>
                  </a:solidFill>
                  <a:latin typeface="Calibri"/>
                </a:endParaRPr>
              </a:p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500" dirty="0" smtClean="0">
                    <a:solidFill>
                      <a:prstClr val="black"/>
                    </a:solidFill>
                    <a:latin typeface="Calibri"/>
                  </a:rPr>
                  <a:t>A </a:t>
                </a:r>
                <a:r>
                  <a:rPr lang="en-US" sz="2500" dirty="0">
                    <a:solidFill>
                      <a:prstClr val="black"/>
                    </a:solidFill>
                    <a:latin typeface="Calibri"/>
                  </a:rPr>
                  <a:t>complex function </a:t>
                </a:r>
                <a14:m>
                  <m:oMath xmlns:m="http://schemas.openxmlformats.org/officeDocument/2006/math">
                    <m:r>
                      <a:rPr lang="en-US" sz="2500" i="1" dirty="0" smtClean="0">
                        <a:solidFill>
                          <a:prstClr val="black"/>
                        </a:solidFill>
                        <a:latin typeface="Cambria Math"/>
                      </a:rPr>
                      <m:t>𝑓</m:t>
                    </m:r>
                  </m:oMath>
                </a14:m>
                <a:r>
                  <a:rPr lang="en-US" sz="2500" dirty="0">
                    <a:solidFill>
                      <a:prstClr val="black"/>
                    </a:solidFill>
                    <a:latin typeface="Calibri"/>
                  </a:rPr>
                  <a:t> is continuous at a point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500" i="1" dirty="0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z="2500" i="1" dirty="0">
                            <a:solidFill>
                              <a:prstClr val="black"/>
                            </a:solidFill>
                            <a:latin typeface="Cambria Math"/>
                          </a:rPr>
                          <m:t>𝑧</m:t>
                        </m:r>
                      </m:e>
                      <m:sub>
                        <m:r>
                          <a:rPr lang="en-US" sz="2500" i="1" dirty="0">
                            <a:solidFill>
                              <a:prstClr val="black"/>
                            </a:solidFill>
                            <a:latin typeface="Cambria Math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500" dirty="0">
                    <a:solidFill>
                      <a:prstClr val="black"/>
                    </a:solidFill>
                    <a:latin typeface="Calibri"/>
                  </a:rPr>
                  <a:t> if each of the </a:t>
                </a:r>
                <a:r>
                  <a:rPr lang="en-US" sz="2500" dirty="0" smtClean="0">
                    <a:solidFill>
                      <a:prstClr val="black"/>
                    </a:solidFill>
                    <a:latin typeface="Calibri"/>
                  </a:rPr>
                  <a:t>following three </a:t>
                </a:r>
                <a:r>
                  <a:rPr lang="en-US" sz="2500" dirty="0">
                    <a:solidFill>
                      <a:prstClr val="black"/>
                    </a:solidFill>
                    <a:latin typeface="Calibri"/>
                  </a:rPr>
                  <a:t>conditions hold</a:t>
                </a:r>
                <a:r>
                  <a:rPr lang="en-US" sz="2500" dirty="0" smtClean="0">
                    <a:solidFill>
                      <a:prstClr val="black"/>
                    </a:solidFill>
                    <a:latin typeface="Calibri"/>
                  </a:rPr>
                  <a:t>:</a:t>
                </a:r>
              </a:p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000" dirty="0" smtClean="0">
                  <a:solidFill>
                    <a:prstClr val="black"/>
                  </a:solidFill>
                  <a:latin typeface="Calibri"/>
                </a:endParaRPr>
              </a:p>
              <a:p>
                <a:pPr marL="857250" lvl="1" indent="-400050" eaLnBrk="1" fontAlgn="auto" hangingPunct="1">
                  <a:spcBef>
                    <a:spcPts val="0"/>
                  </a:spcBef>
                  <a:spcAft>
                    <a:spcPts val="0"/>
                  </a:spcAft>
                  <a:buFont typeface="+mj-lt"/>
                  <a:buAutoNum type="romanLcPeriod"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sz="2500" i="1" dirty="0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500" i="1" dirty="0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500" dirty="0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lim</m:t>
                            </m:r>
                          </m:e>
                          <m:lim>
                            <m:r>
                              <a:rPr lang="en-US" sz="2500" i="1" dirty="0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𝑧</m:t>
                            </m:r>
                            <m:r>
                              <a:rPr lang="en-US" sz="2500" i="1" dirty="0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→</m:t>
                            </m:r>
                            <m:sSub>
                              <m:sSubPr>
                                <m:ctrlPr>
                                  <a:rPr lang="en-US" sz="2500" i="1" dirty="0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500" i="1" dirty="0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sz="2500" i="1" dirty="0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0</m:t>
                                </m:r>
                              </m:sub>
                            </m:sSub>
                          </m:lim>
                        </m:limLow>
                      </m:fName>
                      <m:e>
                        <m:r>
                          <a:rPr lang="en-US" sz="2500" i="1" dirty="0">
                            <a:solidFill>
                              <a:prstClr val="black"/>
                            </a:solidFill>
                            <a:latin typeface="Cambria Math"/>
                          </a:rPr>
                          <m:t>𝑓</m:t>
                        </m:r>
                        <m:d>
                          <m:dPr>
                            <m:ctrlPr>
                              <a:rPr lang="en-US" sz="2500" i="1" dirty="0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2500" i="1" dirty="0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𝑧</m:t>
                            </m:r>
                          </m:e>
                        </m:d>
                      </m:e>
                    </m:func>
                  </m:oMath>
                </a14:m>
                <a:r>
                  <a:rPr lang="en-US" sz="2500" dirty="0">
                    <a:solidFill>
                      <a:prstClr val="black"/>
                    </a:solidFill>
                    <a:latin typeface="Calibri"/>
                  </a:rPr>
                  <a:t> </a:t>
                </a:r>
                <a:r>
                  <a:rPr lang="en-US" sz="2500" dirty="0" smtClean="0">
                    <a:solidFill>
                      <a:prstClr val="black"/>
                    </a:solidFill>
                    <a:latin typeface="Calibri"/>
                  </a:rPr>
                  <a:t>exists,</a:t>
                </a:r>
              </a:p>
              <a:p>
                <a:pPr marL="857250" lvl="1" indent="-400050" eaLnBrk="1" fontAlgn="auto" hangingPunct="1">
                  <a:spcBef>
                    <a:spcPts val="0"/>
                  </a:spcBef>
                  <a:spcAft>
                    <a:spcPts val="0"/>
                  </a:spcAft>
                  <a:buFont typeface="+mj-lt"/>
                  <a:buAutoNum type="romanLcPeriod"/>
                </a:pPr>
                <a:endParaRPr lang="en-US" sz="100" i="1" dirty="0">
                  <a:solidFill>
                    <a:prstClr val="black"/>
                  </a:solidFill>
                  <a:latin typeface="Calibri"/>
                </a:endParaRPr>
              </a:p>
              <a:p>
                <a:pPr marL="857250" lvl="1" indent="-400050" eaLnBrk="1" fontAlgn="auto" hangingPunct="1">
                  <a:spcBef>
                    <a:spcPts val="0"/>
                  </a:spcBef>
                  <a:spcAft>
                    <a:spcPts val="0"/>
                  </a:spcAft>
                  <a:buFont typeface="+mj-lt"/>
                  <a:buAutoNum type="romanLcPeriod"/>
                </a:pPr>
                <a:endParaRPr lang="en-US" sz="1000" i="1" dirty="0" smtClean="0">
                  <a:solidFill>
                    <a:prstClr val="black"/>
                  </a:solidFill>
                  <a:latin typeface="Cambria Math"/>
                </a:endParaRPr>
              </a:p>
              <a:p>
                <a:pPr marL="857250" lvl="1" indent="-400050" eaLnBrk="1" fontAlgn="auto" hangingPunct="1">
                  <a:spcBef>
                    <a:spcPts val="0"/>
                  </a:spcBef>
                  <a:spcAft>
                    <a:spcPts val="0"/>
                  </a:spcAft>
                  <a:buFont typeface="+mj-lt"/>
                  <a:buAutoNum type="romanLcPeriod"/>
                </a:pPr>
                <a14:m>
                  <m:oMath xmlns:m="http://schemas.openxmlformats.org/officeDocument/2006/math">
                    <m:r>
                      <a:rPr lang="en-US" sz="2500" i="1" dirty="0" smtClean="0">
                        <a:solidFill>
                          <a:prstClr val="black"/>
                        </a:solidFill>
                        <a:latin typeface="Cambria Math"/>
                      </a:rPr>
                      <m:t>𝑓</m:t>
                    </m:r>
                  </m:oMath>
                </a14:m>
                <a:r>
                  <a:rPr lang="en-US" sz="2500" i="1" dirty="0" smtClean="0">
                    <a:solidFill>
                      <a:prstClr val="black"/>
                    </a:solidFill>
                    <a:latin typeface="Calibri"/>
                  </a:rPr>
                  <a:t> </a:t>
                </a:r>
                <a:r>
                  <a:rPr lang="en-US" sz="2500" dirty="0">
                    <a:solidFill>
                      <a:prstClr val="black"/>
                    </a:solidFill>
                    <a:latin typeface="Calibri"/>
                  </a:rPr>
                  <a:t>is defined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500" i="1" dirty="0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z="2500" i="1" dirty="0">
                            <a:solidFill>
                              <a:prstClr val="black"/>
                            </a:solidFill>
                            <a:latin typeface="Cambria Math"/>
                          </a:rPr>
                          <m:t>𝑧</m:t>
                        </m:r>
                      </m:e>
                      <m:sub>
                        <m:r>
                          <a:rPr lang="en-US" sz="2500" i="1" dirty="0">
                            <a:solidFill>
                              <a:prstClr val="black"/>
                            </a:solidFill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en-US" sz="2500" i="1" dirty="0" smtClean="0">
                        <a:solidFill>
                          <a:prstClr val="black"/>
                        </a:solidFill>
                        <a:latin typeface="Cambria Math"/>
                      </a:rPr>
                      <m:t>,</m:t>
                    </m:r>
                  </m:oMath>
                </a14:m>
                <a:r>
                  <a:rPr lang="en-US" sz="2500" i="1" dirty="0" smtClean="0">
                    <a:solidFill>
                      <a:prstClr val="black"/>
                    </a:solidFill>
                    <a:latin typeface="Calibri"/>
                  </a:rPr>
                  <a:t> </a:t>
                </a:r>
                <a:r>
                  <a:rPr lang="en-US" sz="2500" dirty="0" smtClean="0">
                    <a:solidFill>
                      <a:prstClr val="black"/>
                    </a:solidFill>
                    <a:latin typeface="Calibri"/>
                  </a:rPr>
                  <a:t>and</a:t>
                </a:r>
              </a:p>
              <a:p>
                <a:pPr marL="857250" lvl="1" indent="-400050" eaLnBrk="1" fontAlgn="auto" hangingPunct="1">
                  <a:spcBef>
                    <a:spcPts val="0"/>
                  </a:spcBef>
                  <a:spcAft>
                    <a:spcPts val="0"/>
                  </a:spcAft>
                  <a:buFont typeface="+mj-lt"/>
                  <a:buAutoNum type="romanLcPeriod"/>
                </a:pPr>
                <a:endParaRPr lang="en-US" sz="1400" i="1" dirty="0">
                  <a:solidFill>
                    <a:prstClr val="black"/>
                  </a:solidFill>
                  <a:latin typeface="Calibri"/>
                </a:endParaRPr>
              </a:p>
              <a:p>
                <a:pPr marL="857250" lvl="1" indent="-400050" eaLnBrk="1" fontAlgn="auto" hangingPunct="1">
                  <a:spcBef>
                    <a:spcPts val="0"/>
                  </a:spcBef>
                  <a:spcAft>
                    <a:spcPts val="0"/>
                  </a:spcAft>
                  <a:buFont typeface="+mj-lt"/>
                  <a:buAutoNum type="romanLcPeriod"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sz="2500" i="1" dirty="0" smtClean="0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500" i="1" dirty="0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500" dirty="0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lim</m:t>
                            </m:r>
                          </m:e>
                          <m:lim>
                            <m:r>
                              <a:rPr lang="en-US" sz="2500" i="1" dirty="0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𝑧</m:t>
                            </m:r>
                            <m:r>
                              <a:rPr lang="en-US" sz="2500" i="1" dirty="0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→</m:t>
                            </m:r>
                            <m:sSub>
                              <m:sSubPr>
                                <m:ctrlPr>
                                  <a:rPr lang="en-US" sz="2500" i="1" dirty="0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500" i="1" dirty="0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sz="2500" i="1" dirty="0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0</m:t>
                                </m:r>
                              </m:sub>
                            </m:sSub>
                          </m:lim>
                        </m:limLow>
                      </m:fName>
                      <m:e>
                        <m:r>
                          <a:rPr lang="en-US" sz="2500" i="1" dirty="0">
                            <a:solidFill>
                              <a:prstClr val="black"/>
                            </a:solidFill>
                            <a:latin typeface="Cambria Math"/>
                          </a:rPr>
                          <m:t>𝑓</m:t>
                        </m:r>
                        <m:d>
                          <m:dPr>
                            <m:ctrlPr>
                              <a:rPr lang="en-US" sz="2500" i="1" dirty="0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2500" i="1" dirty="0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𝑧</m:t>
                            </m:r>
                          </m:e>
                        </m:d>
                      </m:e>
                    </m:func>
                    <m:r>
                      <a:rPr lang="en-US" sz="2500" i="1" dirty="0">
                        <a:solidFill>
                          <a:prstClr val="black"/>
                        </a:solidFill>
                        <a:latin typeface="Cambria Math"/>
                      </a:rPr>
                      <m:t>=</m:t>
                    </m:r>
                    <m:r>
                      <a:rPr lang="en-US" sz="2500" i="1" dirty="0">
                        <a:solidFill>
                          <a:prstClr val="black"/>
                        </a:solidFill>
                        <a:latin typeface="Cambria Math"/>
                      </a:rPr>
                      <m:t>𝑓</m:t>
                    </m:r>
                    <m:d>
                      <m:dPr>
                        <m:ctrlPr>
                          <a:rPr lang="en-US" sz="2500" i="1" dirty="0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500" i="1" dirty="0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500" i="1" dirty="0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500" i="1" dirty="0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2500" dirty="0">
                        <a:solidFill>
                          <a:prstClr val="black"/>
                        </a:solidFill>
                        <a:latin typeface="Cambria Math"/>
                      </a:rPr>
                      <m:t>.</m:t>
                    </m:r>
                  </m:oMath>
                </a14:m>
                <a:endParaRPr lang="en-US" sz="2500" dirty="0">
                  <a:solidFill>
                    <a:prstClr val="black"/>
                  </a:solidFill>
                  <a:latin typeface="Calibri"/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359" y="3161075"/>
                <a:ext cx="11465673" cy="3482620"/>
              </a:xfrm>
              <a:prstGeom prst="rect">
                <a:avLst/>
              </a:prstGeom>
              <a:blipFill rotWithShape="1">
                <a:blip r:embed="rId3"/>
                <a:stretch>
                  <a:fillRect l="-1276" t="-22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613753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BCBB2DD-094D-419E-9B63-E481E650C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872" y="188640"/>
            <a:ext cx="9464040" cy="682098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  <a:latin typeface="+mn-lt"/>
              </a:rPr>
              <a:t>Continuity of Complex Functions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saturation sat="40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874" y="1056075"/>
            <a:ext cx="9649071" cy="49685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695471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295738" y="900238"/>
                <a:ext cx="10276449" cy="129266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600" dirty="0" smtClean="0">
                    <a:solidFill>
                      <a:prstClr val="black"/>
                    </a:solidFill>
                    <a:latin typeface="Calibri"/>
                  </a:rPr>
                  <a:t>Suppose </a:t>
                </a:r>
                <a:r>
                  <a:rPr lang="en-US" sz="2600" dirty="0">
                    <a:solidFill>
                      <a:prstClr val="black"/>
                    </a:solidFill>
                    <a:latin typeface="Calibri"/>
                  </a:rPr>
                  <a:t>that </a:t>
                </a:r>
                <a14:m>
                  <m:oMath xmlns:m="http://schemas.openxmlformats.org/officeDocument/2006/math">
                    <m:r>
                      <a:rPr lang="en-US" sz="2600" i="1" dirty="0">
                        <a:solidFill>
                          <a:prstClr val="black"/>
                        </a:solidFill>
                        <a:latin typeface="Cambria Math"/>
                      </a:rPr>
                      <m:t>𝑓</m:t>
                    </m:r>
                    <m:r>
                      <a:rPr lang="en-US" sz="2600" i="1" dirty="0">
                        <a:solidFill>
                          <a:prstClr val="black"/>
                        </a:solidFill>
                        <a:latin typeface="Cambria Math"/>
                      </a:rPr>
                      <m:t>(</m:t>
                    </m:r>
                    <m:r>
                      <a:rPr lang="en-US" sz="2600" i="1" dirty="0">
                        <a:solidFill>
                          <a:prstClr val="black"/>
                        </a:solidFill>
                        <a:latin typeface="Cambria Math"/>
                      </a:rPr>
                      <m:t>𝑧</m:t>
                    </m:r>
                    <m:r>
                      <a:rPr lang="en-US" sz="2600" i="1" dirty="0">
                        <a:solidFill>
                          <a:prstClr val="black"/>
                        </a:solidFill>
                        <a:latin typeface="Cambria Math"/>
                      </a:rPr>
                      <m:t>)=</m:t>
                    </m:r>
                    <m:r>
                      <a:rPr lang="en-US" sz="2600" i="1" dirty="0">
                        <a:solidFill>
                          <a:prstClr val="black"/>
                        </a:solidFill>
                        <a:latin typeface="Cambria Math"/>
                      </a:rPr>
                      <m:t>𝑢</m:t>
                    </m:r>
                    <m:r>
                      <a:rPr lang="en-US" sz="2600" i="1" dirty="0">
                        <a:solidFill>
                          <a:prstClr val="black"/>
                        </a:solidFill>
                        <a:latin typeface="Cambria Math"/>
                      </a:rPr>
                      <m:t>(</m:t>
                    </m:r>
                    <m:r>
                      <a:rPr lang="en-US" sz="2600" i="1" dirty="0" err="1">
                        <a:solidFill>
                          <a:prstClr val="black"/>
                        </a:solidFill>
                        <a:latin typeface="Cambria Math"/>
                      </a:rPr>
                      <m:t>𝑥</m:t>
                    </m:r>
                    <m:r>
                      <a:rPr lang="en-US" sz="2600" i="1" dirty="0" err="1">
                        <a:solidFill>
                          <a:prstClr val="black"/>
                        </a:solidFill>
                        <a:latin typeface="Cambria Math"/>
                      </a:rPr>
                      <m:t>,</m:t>
                    </m:r>
                    <m:r>
                      <a:rPr lang="en-US" sz="2600" i="1" dirty="0" err="1">
                        <a:solidFill>
                          <a:prstClr val="black"/>
                        </a:solidFill>
                        <a:latin typeface="Cambria Math"/>
                      </a:rPr>
                      <m:t>𝑦</m:t>
                    </m:r>
                    <m:r>
                      <a:rPr lang="en-US" sz="2600" i="1" dirty="0">
                        <a:solidFill>
                          <a:prstClr val="black"/>
                        </a:solidFill>
                        <a:latin typeface="Cambria Math"/>
                      </a:rPr>
                      <m:t>)+</m:t>
                    </m:r>
                    <m:r>
                      <a:rPr lang="en-US" sz="2600" i="1" dirty="0">
                        <a:solidFill>
                          <a:prstClr val="black"/>
                        </a:solidFill>
                        <a:latin typeface="Cambria Math"/>
                      </a:rPr>
                      <m:t>𝑖𝑣</m:t>
                    </m:r>
                    <m:r>
                      <a:rPr lang="en-US" sz="2600" i="1" dirty="0">
                        <a:solidFill>
                          <a:prstClr val="black"/>
                        </a:solidFill>
                        <a:latin typeface="Cambria Math"/>
                      </a:rPr>
                      <m:t>(</m:t>
                    </m:r>
                    <m:r>
                      <a:rPr lang="en-US" sz="2600" i="1" dirty="0" err="1">
                        <a:solidFill>
                          <a:prstClr val="black"/>
                        </a:solidFill>
                        <a:latin typeface="Cambria Math"/>
                      </a:rPr>
                      <m:t>𝑥</m:t>
                    </m:r>
                    <m:r>
                      <a:rPr lang="en-US" sz="2600" i="1" dirty="0" err="1">
                        <a:solidFill>
                          <a:prstClr val="black"/>
                        </a:solidFill>
                        <a:latin typeface="Cambria Math"/>
                      </a:rPr>
                      <m:t>,</m:t>
                    </m:r>
                    <m:r>
                      <a:rPr lang="en-US" sz="2600" i="1" dirty="0" err="1">
                        <a:solidFill>
                          <a:prstClr val="black"/>
                        </a:solidFill>
                        <a:latin typeface="Cambria Math"/>
                      </a:rPr>
                      <m:t>𝑦</m:t>
                    </m:r>
                    <m:r>
                      <a:rPr lang="en-US" sz="2600" i="1" dirty="0">
                        <a:solidFill>
                          <a:prstClr val="black"/>
                        </a:solidFill>
                        <a:latin typeface="Cambria Math"/>
                      </a:rPr>
                      <m:t>) </m:t>
                    </m:r>
                  </m:oMath>
                </a14:m>
                <a:r>
                  <a:rPr lang="en-US" sz="2600" dirty="0">
                    <a:solidFill>
                      <a:prstClr val="black"/>
                    </a:solidFill>
                    <a:latin typeface="Calibri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 dirty="0" smtClean="0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z="2600" i="1" dirty="0" smtClean="0">
                            <a:solidFill>
                              <a:prstClr val="black"/>
                            </a:solidFill>
                            <a:latin typeface="Cambria Math"/>
                          </a:rPr>
                          <m:t>𝑧</m:t>
                        </m:r>
                      </m:e>
                      <m:sub>
                        <m:r>
                          <a:rPr lang="en-US" sz="2600" i="1" dirty="0" smtClean="0">
                            <a:solidFill>
                              <a:prstClr val="black"/>
                            </a:solidFill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en-US" sz="2600" i="1" dirty="0" smtClean="0">
                        <a:solidFill>
                          <a:prstClr val="black"/>
                        </a:solidFill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600" i="1" dirty="0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z="2600" i="1" dirty="0" smtClean="0">
                            <a:solidFill>
                              <a:prstClr val="black"/>
                            </a:solidFill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600" i="1" dirty="0">
                            <a:solidFill>
                              <a:prstClr val="black"/>
                            </a:solidFill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en-US" sz="2600" i="1" dirty="0" smtClean="0">
                        <a:solidFill>
                          <a:prstClr val="black"/>
                        </a:solidFill>
                        <a:latin typeface="Cambria Math"/>
                      </a:rPr>
                      <m:t>+</m:t>
                    </m:r>
                    <m:r>
                      <a:rPr lang="en-US" sz="2600" i="1" dirty="0" smtClean="0">
                        <a:solidFill>
                          <a:prstClr val="black"/>
                        </a:solidFill>
                        <a:latin typeface="Cambria Math"/>
                      </a:rPr>
                      <m:t>𝑖</m:t>
                    </m:r>
                    <m:sSub>
                      <m:sSubPr>
                        <m:ctrlPr>
                          <a:rPr lang="en-US" sz="2600" i="1" dirty="0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z="2600" i="1" dirty="0" smtClean="0">
                            <a:solidFill>
                              <a:prstClr val="black"/>
                            </a:solidFill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600" i="1" dirty="0">
                            <a:solidFill>
                              <a:prstClr val="black"/>
                            </a:solidFill>
                            <a:latin typeface="Cambria Math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600" dirty="0">
                    <a:solidFill>
                      <a:prstClr val="black"/>
                    </a:solidFill>
                    <a:latin typeface="Calibri"/>
                  </a:rPr>
                  <a:t>. Then </a:t>
                </a:r>
                <a:r>
                  <a:rPr lang="en-US" sz="2600" dirty="0" smtClean="0">
                    <a:solidFill>
                      <a:prstClr val="black"/>
                    </a:solidFill>
                    <a:latin typeface="Calibri"/>
                  </a:rPr>
                  <a:t>the complex </a:t>
                </a:r>
                <a:r>
                  <a:rPr lang="en-US" sz="2600" dirty="0">
                    <a:solidFill>
                      <a:prstClr val="black"/>
                    </a:solidFill>
                    <a:latin typeface="Calibri"/>
                  </a:rPr>
                  <a:t>function </a:t>
                </a:r>
                <a14:m>
                  <m:oMath xmlns:m="http://schemas.openxmlformats.org/officeDocument/2006/math">
                    <m:r>
                      <a:rPr lang="en-US" sz="2600" i="1" dirty="0" smtClean="0">
                        <a:solidFill>
                          <a:prstClr val="black"/>
                        </a:solidFill>
                        <a:latin typeface="Cambria Math"/>
                      </a:rPr>
                      <m:t>𝑓</m:t>
                    </m:r>
                    <m:r>
                      <a:rPr lang="en-US" sz="2600" i="1" dirty="0" smtClean="0">
                        <a:solidFill>
                          <a:prstClr val="black"/>
                        </a:solidFill>
                        <a:latin typeface="Cambria Math"/>
                      </a:rPr>
                      <m:t> </m:t>
                    </m:r>
                  </m:oMath>
                </a14:m>
                <a:r>
                  <a:rPr lang="en-US" sz="2600" dirty="0">
                    <a:solidFill>
                      <a:prstClr val="black"/>
                    </a:solidFill>
                    <a:latin typeface="Calibri"/>
                  </a:rPr>
                  <a:t>is continuous at the point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 dirty="0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z="2600" i="1" dirty="0">
                            <a:solidFill>
                              <a:prstClr val="black"/>
                            </a:solidFill>
                            <a:latin typeface="Cambria Math"/>
                          </a:rPr>
                          <m:t>𝑧</m:t>
                        </m:r>
                      </m:e>
                      <m:sub>
                        <m:r>
                          <a:rPr lang="en-US" sz="2600" i="1" dirty="0">
                            <a:solidFill>
                              <a:prstClr val="black"/>
                            </a:solidFill>
                            <a:latin typeface="Cambria Math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600" dirty="0">
                    <a:solidFill>
                      <a:prstClr val="black"/>
                    </a:solidFill>
                    <a:latin typeface="Calibri"/>
                  </a:rPr>
                  <a:t> if and </a:t>
                </a:r>
                <a:r>
                  <a:rPr lang="en-US" sz="2600" dirty="0" smtClean="0">
                    <a:solidFill>
                      <a:prstClr val="black"/>
                    </a:solidFill>
                    <a:latin typeface="Calibri"/>
                  </a:rPr>
                  <a:t>only if </a:t>
                </a:r>
                <a:r>
                  <a:rPr lang="en-US" sz="2600" dirty="0">
                    <a:solidFill>
                      <a:prstClr val="black"/>
                    </a:solidFill>
                    <a:latin typeface="Calibri"/>
                  </a:rPr>
                  <a:t>both </a:t>
                </a:r>
                <a:r>
                  <a:rPr lang="en-US" sz="2600" dirty="0" smtClean="0">
                    <a:solidFill>
                      <a:prstClr val="black"/>
                    </a:solidFill>
                    <a:latin typeface="Calibri"/>
                  </a:rPr>
                  <a:t>real functions </a:t>
                </a:r>
                <a14:m>
                  <m:oMath xmlns:m="http://schemas.openxmlformats.org/officeDocument/2006/math">
                    <m:r>
                      <a:rPr lang="en-US" sz="2600" i="1" dirty="0">
                        <a:solidFill>
                          <a:prstClr val="black"/>
                        </a:solidFill>
                        <a:latin typeface="Cambria Math"/>
                      </a:rPr>
                      <m:t>𝑢</m:t>
                    </m:r>
                    <m:r>
                      <a:rPr lang="en-US" sz="2600" i="1" dirty="0">
                        <a:solidFill>
                          <a:prstClr val="black"/>
                        </a:solidFill>
                        <a:latin typeface="Cambria Math"/>
                      </a:rPr>
                      <m:t>(</m:t>
                    </m:r>
                    <m:r>
                      <a:rPr lang="en-US" sz="2600" i="1" dirty="0" err="1">
                        <a:solidFill>
                          <a:prstClr val="black"/>
                        </a:solidFill>
                        <a:latin typeface="Cambria Math"/>
                      </a:rPr>
                      <m:t>𝑥</m:t>
                    </m:r>
                    <m:r>
                      <a:rPr lang="en-US" sz="2600" i="1" dirty="0" err="1">
                        <a:solidFill>
                          <a:prstClr val="black"/>
                        </a:solidFill>
                        <a:latin typeface="Cambria Math"/>
                      </a:rPr>
                      <m:t>,</m:t>
                    </m:r>
                    <m:r>
                      <a:rPr lang="en-US" sz="2600" i="1" dirty="0" err="1">
                        <a:solidFill>
                          <a:prstClr val="black"/>
                        </a:solidFill>
                        <a:latin typeface="Cambria Math"/>
                      </a:rPr>
                      <m:t>𝑦</m:t>
                    </m:r>
                    <m:r>
                      <a:rPr lang="en-US" sz="2600" i="1" dirty="0">
                        <a:solidFill>
                          <a:prstClr val="black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lang="en-US" sz="2600" dirty="0">
                    <a:solidFill>
                      <a:prstClr val="black"/>
                    </a:solidFill>
                    <a:latin typeface="Calibri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600" i="1" dirty="0">
                        <a:solidFill>
                          <a:prstClr val="black"/>
                        </a:solidFill>
                        <a:latin typeface="Cambria Math"/>
                      </a:rPr>
                      <m:t>𝑣</m:t>
                    </m:r>
                    <m:r>
                      <a:rPr lang="en-US" sz="2600" i="1" dirty="0">
                        <a:solidFill>
                          <a:prstClr val="black"/>
                        </a:solidFill>
                        <a:latin typeface="Cambria Math"/>
                      </a:rPr>
                      <m:t>(</m:t>
                    </m:r>
                    <m:r>
                      <a:rPr lang="en-US" sz="2600" i="1" dirty="0" err="1">
                        <a:solidFill>
                          <a:prstClr val="black"/>
                        </a:solidFill>
                        <a:latin typeface="Cambria Math"/>
                      </a:rPr>
                      <m:t>𝑥</m:t>
                    </m:r>
                    <m:r>
                      <a:rPr lang="en-US" sz="2600" i="1" dirty="0" err="1">
                        <a:solidFill>
                          <a:prstClr val="black"/>
                        </a:solidFill>
                        <a:latin typeface="Cambria Math"/>
                      </a:rPr>
                      <m:t>,</m:t>
                    </m:r>
                    <m:r>
                      <a:rPr lang="en-US" sz="2600" i="1" dirty="0" err="1">
                        <a:solidFill>
                          <a:prstClr val="black"/>
                        </a:solidFill>
                        <a:latin typeface="Cambria Math"/>
                      </a:rPr>
                      <m:t>𝑦</m:t>
                    </m:r>
                    <m:r>
                      <a:rPr lang="en-US" sz="2600" i="1" dirty="0">
                        <a:solidFill>
                          <a:prstClr val="black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lang="en-US" sz="2600" i="1" dirty="0">
                    <a:solidFill>
                      <a:prstClr val="black"/>
                    </a:solidFill>
                    <a:latin typeface="Calibri"/>
                  </a:rPr>
                  <a:t> </a:t>
                </a:r>
                <a:r>
                  <a:rPr lang="en-US" sz="2600" dirty="0">
                    <a:solidFill>
                      <a:prstClr val="black"/>
                    </a:solidFill>
                    <a:latin typeface="Calibri"/>
                  </a:rPr>
                  <a:t>are continuous at the point </a:t>
                </a:r>
                <a14:m>
                  <m:oMath xmlns:m="http://schemas.openxmlformats.org/officeDocument/2006/math">
                    <m:r>
                      <a:rPr lang="en-US" sz="2600" i="1" dirty="0" smtClean="0">
                        <a:solidFill>
                          <a:prstClr val="black"/>
                        </a:solidFill>
                        <a:latin typeface="Cambria Math"/>
                      </a:rPr>
                      <m:t>(</m:t>
                    </m:r>
                    <m:sSub>
                      <m:sSubPr>
                        <m:ctrlPr>
                          <a:rPr lang="en-US" sz="2600" i="1" dirty="0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z="2600" i="1" dirty="0">
                            <a:solidFill>
                              <a:prstClr val="black"/>
                            </a:solidFill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600" i="1" dirty="0">
                            <a:solidFill>
                              <a:prstClr val="black"/>
                            </a:solidFill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en-US" sz="2600" i="1" dirty="0" smtClean="0">
                        <a:solidFill>
                          <a:prstClr val="black"/>
                        </a:solidFill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sz="2600" i="1" dirty="0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z="2600" i="1" dirty="0" smtClean="0">
                            <a:solidFill>
                              <a:prstClr val="black"/>
                            </a:solidFill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600" i="1" dirty="0">
                            <a:solidFill>
                              <a:prstClr val="black"/>
                            </a:solidFill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en-US" sz="2600" i="1" dirty="0" smtClean="0">
                        <a:solidFill>
                          <a:prstClr val="black"/>
                        </a:solidFill>
                        <a:latin typeface="Cambria Math"/>
                      </a:rPr>
                      <m:t>).</m:t>
                    </m:r>
                  </m:oMath>
                </a14:m>
                <a:endParaRPr lang="en-US" sz="2600" dirty="0">
                  <a:solidFill>
                    <a:prstClr val="black"/>
                  </a:solidFill>
                  <a:latin typeface="Calibri"/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246" y="900238"/>
                <a:ext cx="11418277" cy="1292662"/>
              </a:xfrm>
              <a:prstGeom prst="rect">
                <a:avLst/>
              </a:prstGeom>
              <a:blipFill rotWithShape="1">
                <a:blip r:embed="rId2"/>
                <a:stretch>
                  <a:fillRect l="-961" t="-3774" r="-961" b="-113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itle 1">
            <a:extLst>
              <a:ext uri="{FF2B5EF4-FFF2-40B4-BE49-F238E27FC236}">
                <a16:creationId xmlns="" xmlns:a16="http://schemas.microsoft.com/office/drawing/2014/main" id="{FBCBB2DD-094D-419E-9B63-E481E650C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812" y="249964"/>
            <a:ext cx="10645727" cy="615104"/>
          </a:xfrm>
        </p:spPr>
        <p:txBody>
          <a:bodyPr>
            <a:noAutofit/>
          </a:bodyPr>
          <a:lstStyle/>
          <a:p>
            <a:pPr algn="ctr"/>
            <a:r>
              <a:rPr lang="en-US" sz="4000" b="1" dirty="0" smtClean="0">
                <a:solidFill>
                  <a:srgbClr val="0070C0"/>
                </a:solidFill>
                <a:latin typeface="+mn-lt"/>
              </a:rPr>
              <a:t>Real </a:t>
            </a:r>
            <a:r>
              <a:rPr lang="en-US" sz="4000" b="1" dirty="0">
                <a:solidFill>
                  <a:srgbClr val="0070C0"/>
                </a:solidFill>
                <a:latin typeface="+mn-lt"/>
              </a:rPr>
              <a:t>and Imaginary Parts of a </a:t>
            </a:r>
            <a:r>
              <a:rPr lang="en-US" sz="4000" b="1" dirty="0" smtClean="0">
                <a:solidFill>
                  <a:srgbClr val="0070C0"/>
                </a:solidFill>
                <a:latin typeface="+mn-lt"/>
              </a:rPr>
              <a:t>Continuous Function</a:t>
            </a:r>
            <a:endParaRPr lang="en-US" sz="4000" b="1" dirty="0">
              <a:solidFill>
                <a:srgbClr val="0070C0"/>
              </a:solidFill>
              <a:latin typeface="+mn-lt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="" xmlns:a16="http://schemas.microsoft.com/office/drawing/2014/main" id="{FBCBB2DD-094D-419E-9B63-E481E650CE0C}"/>
              </a:ext>
            </a:extLst>
          </p:cNvPr>
          <p:cNvSpPr txBox="1">
            <a:spLocks/>
          </p:cNvSpPr>
          <p:nvPr/>
        </p:nvSpPr>
        <p:spPr>
          <a:xfrm>
            <a:off x="877779" y="2453651"/>
            <a:ext cx="9464040" cy="6519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</a:pPr>
            <a:r>
              <a:rPr lang="en-US" sz="4000" b="1" dirty="0" smtClean="0">
                <a:solidFill>
                  <a:srgbClr val="0070C0"/>
                </a:solidFill>
                <a:latin typeface="Calibri"/>
              </a:rPr>
              <a:t>Properties of </a:t>
            </a:r>
            <a:r>
              <a:rPr lang="en-US" sz="4000" b="1" dirty="0">
                <a:solidFill>
                  <a:srgbClr val="0070C0"/>
                </a:solidFill>
                <a:latin typeface="Calibri"/>
              </a:rPr>
              <a:t>Continuous </a:t>
            </a:r>
            <a:r>
              <a:rPr lang="en-US" sz="4000" b="1" dirty="0" smtClean="0">
                <a:solidFill>
                  <a:srgbClr val="0070C0"/>
                </a:solidFill>
                <a:latin typeface="Calibri"/>
              </a:rPr>
              <a:t>Functions</a:t>
            </a:r>
            <a:endParaRPr lang="en-US" sz="4000" b="1" dirty="0">
              <a:solidFill>
                <a:srgbClr val="0070C0"/>
              </a:solidFill>
              <a:latin typeface="Calibri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184" y="3110911"/>
            <a:ext cx="9169277" cy="33163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249111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95724" y="1134699"/>
            <a:ext cx="10276449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500" dirty="0" smtClean="0">
                <a:solidFill>
                  <a:srgbClr val="0070C0"/>
                </a:solidFill>
                <a:latin typeface="Calibri"/>
              </a:rPr>
              <a:t>Exercise 2.6:</a:t>
            </a:r>
            <a:r>
              <a:rPr lang="en-US" sz="4000" dirty="0" smtClean="0">
                <a:solidFill>
                  <a:srgbClr val="0070C0"/>
                </a:solidFill>
                <a:latin typeface="Calibri"/>
              </a:rPr>
              <a:t> </a:t>
            </a:r>
          </a:p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prstClr val="black"/>
                </a:solidFill>
                <a:latin typeface="Calibri"/>
              </a:rPr>
              <a:t>	</a:t>
            </a:r>
            <a:r>
              <a:rPr lang="en-US" sz="2600" dirty="0" smtClean="0">
                <a:solidFill>
                  <a:prstClr val="black"/>
                </a:solidFill>
                <a:latin typeface="Calibri"/>
              </a:rPr>
              <a:t>	Q-1 to Q-17, Q-19, Q-20, Q-27 to Q-40</a:t>
            </a:r>
            <a:endParaRPr lang="en-US" sz="26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="" xmlns:a16="http://schemas.microsoft.com/office/drawing/2014/main" id="{FBCBB2DD-094D-419E-9B63-E481E650C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812" y="249964"/>
            <a:ext cx="10645727" cy="615104"/>
          </a:xfrm>
        </p:spPr>
        <p:txBody>
          <a:bodyPr>
            <a:noAutofit/>
          </a:bodyPr>
          <a:lstStyle/>
          <a:p>
            <a:pPr algn="ctr"/>
            <a:r>
              <a:rPr lang="en-US" sz="4000" b="1" dirty="0" smtClean="0">
                <a:solidFill>
                  <a:srgbClr val="0070C0"/>
                </a:solidFill>
                <a:latin typeface="+mn-lt"/>
              </a:rPr>
              <a:t>Practice Questions</a:t>
            </a:r>
            <a:endParaRPr lang="en-US" sz="4000" b="1" dirty="0">
              <a:solidFill>
                <a:srgbClr val="0070C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965544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al1">
            <a:extLst>
              <a:ext uri="{FF2B5EF4-FFF2-40B4-BE49-F238E27FC236}">
                <a16:creationId xmlns="" xmlns:a16="http://schemas.microsoft.com/office/drawing/2014/main" id="{EA7F5A5A-6888-4B77-A174-2C2CA665F6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659" y="351182"/>
            <a:ext cx="9553492" cy="6400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 Box 3">
            <a:extLst>
              <a:ext uri="{FF2B5EF4-FFF2-40B4-BE49-F238E27FC236}">
                <a16:creationId xmlns="" xmlns:a16="http://schemas.microsoft.com/office/drawing/2014/main" id="{E02FE19C-5A25-4815-970F-5D3E581A23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64634" y="2028157"/>
            <a:ext cx="216305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fontAlgn="auto" hangingPunct="1">
              <a:spcBef>
                <a:spcPct val="50000"/>
              </a:spcBef>
              <a:spcAft>
                <a:spcPts val="0"/>
              </a:spcAft>
            </a:pPr>
            <a:endParaRPr lang="en-US" altLang="en-US" sz="1800">
              <a:solidFill>
                <a:prstClr val="black"/>
              </a:solidFill>
            </a:endParaRPr>
          </a:p>
        </p:txBody>
      </p:sp>
      <p:sp>
        <p:nvSpPr>
          <p:cNvPr id="6" name="Text Box 4">
            <a:extLst>
              <a:ext uri="{FF2B5EF4-FFF2-40B4-BE49-F238E27FC236}">
                <a16:creationId xmlns="" xmlns:a16="http://schemas.microsoft.com/office/drawing/2014/main" id="{602080D1-C900-4841-BD15-29F2CCF6C0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82506" y="2937985"/>
            <a:ext cx="5545183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4000" b="1" dirty="0" smtClean="0">
                <a:solidFill>
                  <a:srgbClr val="0070C0"/>
                </a:solidFill>
                <a:latin typeface="Calibri"/>
              </a:rPr>
              <a:t>Analytic Functions</a:t>
            </a:r>
            <a:endParaRPr lang="en-US" altLang="en-US" sz="4000" dirty="0">
              <a:solidFill>
                <a:srgbClr val="0070C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Calibri"/>
            </a:endParaRPr>
          </a:p>
        </p:txBody>
      </p:sp>
      <p:sp>
        <p:nvSpPr>
          <p:cNvPr id="7" name="Text Box 5">
            <a:extLst>
              <a:ext uri="{FF2B5EF4-FFF2-40B4-BE49-F238E27FC236}">
                <a16:creationId xmlns="" xmlns:a16="http://schemas.microsoft.com/office/drawing/2014/main" id="{CA9B8837-C6B3-4BBE-B156-FACBBCD462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30734" y="456656"/>
            <a:ext cx="3013632" cy="2835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fontAlgn="auto" hangingPunct="1">
              <a:spcBef>
                <a:spcPct val="50000"/>
              </a:spcBef>
              <a:spcAft>
                <a:spcPts val="0"/>
              </a:spcAft>
            </a:pPr>
            <a:r>
              <a:rPr lang="en-US" altLang="en-US" sz="18000" dirty="0" smtClean="0">
                <a:solidFill>
                  <a:srgbClr val="0070C0"/>
                </a:solidFill>
              </a:rPr>
              <a:t>3</a:t>
            </a:r>
            <a:endParaRPr lang="en-US" altLang="en-US" sz="18000" dirty="0">
              <a:solidFill>
                <a:srgbClr val="0070C0"/>
              </a:solidFill>
            </a:endParaRPr>
          </a:p>
        </p:txBody>
      </p:sp>
      <p:sp>
        <p:nvSpPr>
          <p:cNvPr id="8" name="TextBox 1">
            <a:extLst>
              <a:ext uri="{FF2B5EF4-FFF2-40B4-BE49-F238E27FC236}">
                <a16:creationId xmlns="" xmlns:a16="http://schemas.microsoft.com/office/drawing/2014/main" id="{920C2659-0782-4AF8-9938-D31077F496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8912" y="4524598"/>
            <a:ext cx="10133687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457200" lvl="1" indent="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en-US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Book: </a:t>
            </a:r>
            <a:r>
              <a:rPr lang="en-US" altLang="en-US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First Course in Complex Analysis with Applications by Dennis G. </a:t>
            </a:r>
            <a:r>
              <a:rPr lang="en-US" altLang="en-US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Zill</a:t>
            </a:r>
            <a:r>
              <a:rPr lang="en-US" altLang="en-US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</a:t>
            </a:r>
          </a:p>
          <a:p>
            <a:pPr marL="457200" lvl="1" indent="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en-US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Patrick D. Shanahan.</a:t>
            </a:r>
          </a:p>
        </p:txBody>
      </p:sp>
    </p:spTree>
    <p:extLst>
      <p:ext uri="{BB962C8B-B14F-4D97-AF65-F5344CB8AC3E}">
        <p14:creationId xmlns:p14="http://schemas.microsoft.com/office/powerpoint/2010/main" val="4461747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BCBB2DD-094D-419E-9B63-E481E650C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111" y="338622"/>
            <a:ext cx="9464040" cy="748056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0070C0"/>
                </a:solidFill>
                <a:latin typeface="+mn-lt"/>
              </a:rPr>
              <a:t>Contents</a:t>
            </a:r>
            <a:endParaRPr lang="en-US" b="1" dirty="0">
              <a:solidFill>
                <a:srgbClr val="0070C0"/>
              </a:solidFill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A76351EB-9639-4374-BB0D-1B602A8226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32" y="1066806"/>
            <a:ext cx="9583309" cy="4931259"/>
          </a:xfrm>
        </p:spPr>
        <p:txBody>
          <a:bodyPr>
            <a:normAutofit/>
          </a:bodyPr>
          <a:lstStyle/>
          <a:p>
            <a:r>
              <a:rPr lang="en-US" dirty="0"/>
              <a:t>Derivative of Complex </a:t>
            </a:r>
            <a:r>
              <a:rPr lang="en-US" dirty="0" smtClean="0"/>
              <a:t>Function</a:t>
            </a:r>
          </a:p>
          <a:p>
            <a:endParaRPr lang="en-US" sz="100" dirty="0" smtClean="0"/>
          </a:p>
          <a:p>
            <a:r>
              <a:rPr lang="en-US" dirty="0"/>
              <a:t>Analytic </a:t>
            </a:r>
            <a:r>
              <a:rPr lang="en-US" dirty="0" smtClean="0"/>
              <a:t>Functions</a:t>
            </a:r>
          </a:p>
          <a:p>
            <a:endParaRPr lang="en-US" sz="100" dirty="0" smtClean="0"/>
          </a:p>
          <a:p>
            <a:r>
              <a:rPr lang="en-US" dirty="0" smtClean="0"/>
              <a:t>Cauchy-Riemann Equations</a:t>
            </a:r>
          </a:p>
          <a:p>
            <a:endParaRPr lang="en-US" sz="100" dirty="0" smtClean="0"/>
          </a:p>
          <a:p>
            <a:r>
              <a:rPr lang="en-US" dirty="0" smtClean="0"/>
              <a:t>Harmonic Functions</a:t>
            </a:r>
          </a:p>
          <a:p>
            <a:endParaRPr lang="en-US" sz="100" dirty="0" smtClean="0"/>
          </a:p>
          <a:p>
            <a:r>
              <a:rPr lang="en-US" dirty="0" smtClean="0"/>
              <a:t>Applications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26820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BCBB2DD-094D-419E-9B63-E481E650C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893" y="197944"/>
            <a:ext cx="9464040" cy="622670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0070C0"/>
                </a:solidFill>
                <a:latin typeface="+mn-lt"/>
              </a:rPr>
              <a:t>Derivative of Complex </a:t>
            </a:r>
            <a:r>
              <a:rPr lang="en-US" b="1" dirty="0" smtClean="0">
                <a:solidFill>
                  <a:srgbClr val="0070C0"/>
                </a:solidFill>
                <a:latin typeface="+mn-lt"/>
              </a:rPr>
              <a:t>Function</a:t>
            </a:r>
            <a:endParaRPr lang="en-US" b="1" dirty="0">
              <a:solidFill>
                <a:srgbClr val="0070C0"/>
              </a:solidFill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="" xmlns:a16="http://schemas.microsoft.com/office/drawing/2014/main" id="{A76351EB-9639-4374-BB0D-1B602A82261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58727" y="821124"/>
                <a:ext cx="10392507" cy="1570893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sz="2400" dirty="0" smtClean="0"/>
                  <a:t>Suppose the complex function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/>
                      </a:rPr>
                      <m:t>𝑤</m:t>
                    </m:r>
                    <m:r>
                      <a:rPr lang="en-US" sz="2400" i="1" dirty="0">
                        <a:latin typeface="Cambria Math"/>
                      </a:rPr>
                      <m:t>=</m:t>
                    </m:r>
                    <m:r>
                      <a:rPr lang="en-US" sz="2400" i="1" dirty="0">
                        <a:latin typeface="Cambria Math"/>
                      </a:rPr>
                      <m:t>𝑓</m:t>
                    </m:r>
                    <m:r>
                      <a:rPr lang="en-US" sz="2400" i="1" dirty="0">
                        <a:latin typeface="Cambria Math"/>
                      </a:rPr>
                      <m:t> (</m:t>
                    </m:r>
                    <m:r>
                      <a:rPr lang="en-US" sz="2400" i="1" dirty="0">
                        <a:latin typeface="Cambria Math"/>
                      </a:rPr>
                      <m:t>𝑧</m:t>
                    </m:r>
                    <m:r>
                      <a:rPr lang="en-US" sz="2400" i="1" dirty="0">
                        <a:latin typeface="Cambria Math"/>
                      </a:rPr>
                      <m:t>),</m:t>
                    </m:r>
                  </m:oMath>
                </a14:m>
                <a:r>
                  <a:rPr lang="en-US" sz="2400" dirty="0"/>
                  <a:t> is defined in a neighborhood of a </a:t>
                </a:r>
                <a:r>
                  <a:rPr lang="en-US" sz="2400" dirty="0" smtClean="0"/>
                  <a:t>point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 dirty="0">
                            <a:latin typeface="Cambria Math"/>
                          </a:rPr>
                          <m:t>𝑧</m:t>
                        </m:r>
                      </m:e>
                      <m:sub>
                        <m:r>
                          <a:rPr lang="en-US" sz="2400" i="1" dirty="0">
                            <a:latin typeface="Cambria Math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/>
                  <a:t>. The </a:t>
                </a:r>
                <a:r>
                  <a:rPr lang="en-US" sz="2400" b="1" dirty="0"/>
                  <a:t>complex derivative </a:t>
                </a:r>
                <a:r>
                  <a:rPr lang="en-US" sz="2400" dirty="0"/>
                  <a:t>of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/>
                      </a:rPr>
                      <m:t>𝑓</m:t>
                    </m:r>
                    <m:r>
                      <a:rPr lang="en-US" sz="2400" i="1" dirty="0" smtClean="0">
                        <a:latin typeface="Cambria Math"/>
                      </a:rPr>
                      <m:t> </m:t>
                    </m:r>
                  </m:oMath>
                </a14:m>
                <a:r>
                  <a:rPr lang="en-US" sz="2400" dirty="0"/>
                  <a:t>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 dirty="0">
                            <a:latin typeface="Cambria Math"/>
                          </a:rPr>
                          <m:t>𝑧</m:t>
                        </m:r>
                      </m:e>
                      <m:sub>
                        <m:r>
                          <a:rPr lang="en-US" sz="2400" i="1" dirty="0">
                            <a:latin typeface="Cambria Math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/>
                  <a:t>, denoted by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dirty="0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sz="2400" b="0" i="1" dirty="0" smtClean="0">
                            <a:latin typeface="Cambria Math"/>
                          </a:rPr>
                          <m:t>𝑓</m:t>
                        </m:r>
                      </m:e>
                      <m:sup>
                        <m:r>
                          <a:rPr lang="en-US" sz="2400" b="0" i="1" dirty="0" smtClean="0">
                            <a:latin typeface="Cambria Math"/>
                          </a:rPr>
                          <m:t>′</m:t>
                        </m:r>
                      </m:sup>
                    </m:sSup>
                    <m:r>
                      <m:rPr>
                        <m:nor/>
                      </m:rPr>
                      <a:rPr lang="en-US" sz="2400" dirty="0"/>
                      <m:t>(</m:t>
                    </m:r>
                    <m:sSub>
                      <m:sSubPr>
                        <m:ctrlPr>
                          <a:rPr lang="en-US" sz="2400" i="1" dirty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 dirty="0">
                            <a:latin typeface="Cambria Math"/>
                          </a:rPr>
                          <m:t>𝑧</m:t>
                        </m:r>
                      </m:e>
                      <m:sub>
                        <m:r>
                          <a:rPr lang="en-US" sz="2400" i="1" dirty="0"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m:rPr>
                        <m:nor/>
                      </m:rPr>
                      <a:rPr lang="en-US" sz="2400" dirty="0"/>
                      <m:t>)</m:t>
                    </m:r>
                  </m:oMath>
                </a14:m>
                <a:r>
                  <a:rPr lang="en-US" sz="2400" i="1" dirty="0"/>
                  <a:t>, </a:t>
                </a:r>
                <a:r>
                  <a:rPr lang="en-US" sz="2400" dirty="0" smtClean="0"/>
                  <a:t>is</a:t>
                </a:r>
              </a:p>
              <a:p>
                <a:pPr marL="0" indent="0">
                  <a:buNone/>
                </a:pPr>
                <a:endParaRPr lang="en-US" sz="10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b="0" i="1" dirty="0" smtClean="0">
                              <a:latin typeface="Cambria Math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sz="2400" i="1" dirty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sz="2400" i="1" dirty="0">
                                  <a:latin typeface="Cambria Math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en-US" sz="2400" i="1" dirty="0">
                                  <a:latin typeface="Cambria Math"/>
                                </a:rPr>
                                <m:t>′</m:t>
                              </m:r>
                            </m:sup>
                          </m:sSup>
                          <m:r>
                            <m:rPr>
                              <m:nor/>
                            </m:rPr>
                            <a:rPr lang="en-US" sz="2400" dirty="0"/>
                            <m:t>(</m:t>
                          </m:r>
                          <m:sSub>
                            <m:sSubPr>
                              <m:ctrlPr>
                                <a:rPr lang="en-US" sz="2400" i="1" dirty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400" i="1" dirty="0">
                                  <a:latin typeface="Cambria Math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400" i="1" dirty="0"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US" sz="2400" dirty="0"/>
                            <m:t>)</m:t>
                          </m:r>
                          <m:r>
                            <a:rPr lang="en-US" sz="2400" i="1" dirty="0" smtClean="0">
                              <a:latin typeface="Cambria Math"/>
                            </a:rPr>
                            <m:t> </m:t>
                          </m:r>
                          <m:r>
                            <a:rPr lang="en-US" sz="2400" b="0" i="1" dirty="0" smtClean="0">
                              <a:latin typeface="Cambria Math"/>
                            </a:rPr>
                            <m:t>=</m:t>
                          </m:r>
                          <m:limLow>
                            <m:limLowPr>
                              <m:ctrlPr>
                                <a:rPr lang="en-US" sz="2400" b="0" i="1" dirty="0" smtClean="0">
                                  <a:latin typeface="Cambria Math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dirty="0" smtClean="0">
                                  <a:latin typeface="Cambria Math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2400" b="0" i="1" dirty="0" smtClean="0">
                                  <a:latin typeface="Cambria Math"/>
                                  <a:ea typeface="Cambria Math"/>
                                </a:rPr>
                                <m:t>∆</m:t>
                              </m:r>
                              <m:r>
                                <a:rPr lang="en-US" sz="2400" b="0" i="1" dirty="0" smtClean="0">
                                  <a:latin typeface="Cambria Math"/>
                                  <a:ea typeface="Cambria Math"/>
                                </a:rPr>
                                <m:t>𝑧</m:t>
                              </m:r>
                              <m:r>
                                <a:rPr lang="en-US" sz="2400" b="0" i="1" dirty="0" smtClean="0">
                                  <a:latin typeface="Cambria Math"/>
                                  <a:ea typeface="Cambria Math"/>
                                </a:rPr>
                                <m:t>→</m:t>
                              </m:r>
                              <m:r>
                                <a:rPr lang="en-US" sz="2400" b="0" i="1" dirty="0" smtClean="0">
                                  <a:latin typeface="Cambria Math"/>
                                  <a:ea typeface="Cambria Math"/>
                                </a:rPr>
                                <m:t>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2400" i="1" dirty="0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sz="2400" i="1" dirty="0">
                                  <a:latin typeface="Cambria Math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2400" b="0" i="1" dirty="0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 dirty="0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 dirty="0">
                                          <a:latin typeface="Cambria Math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sz="2400" i="1" dirty="0">
                                          <a:latin typeface="Cambria Math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sz="2400" b="0" i="1" dirty="0" smtClean="0">
                                      <a:latin typeface="Cambria Math"/>
                                    </a:rPr>
                                    <m:t>+</m:t>
                                  </m:r>
                                  <m:r>
                                    <a:rPr lang="en-US" sz="2400" i="1" dirty="0">
                                      <a:latin typeface="Cambria Math"/>
                                      <a:ea typeface="Cambria Math"/>
                                    </a:rPr>
                                    <m:t>∆</m:t>
                                  </m:r>
                                  <m:r>
                                    <a:rPr lang="en-US" sz="2400" i="1" dirty="0">
                                      <a:latin typeface="Cambria Math"/>
                                      <a:ea typeface="Cambria Math"/>
                                    </a:rPr>
                                    <m:t>𝑧</m:t>
                                  </m:r>
                                </m:e>
                              </m:d>
                              <m:r>
                                <a:rPr lang="en-US" sz="2400" b="0" i="1" dirty="0" smtClean="0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sz="2400" i="1" dirty="0">
                                  <a:latin typeface="Cambria Math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2400" i="1" dirty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 dirty="0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 dirty="0">
                                          <a:latin typeface="Cambria Math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sz="2400" i="1" dirty="0">
                                          <a:latin typeface="Cambria Math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r>
                                <a:rPr lang="en-US" sz="2400" i="1" dirty="0">
                                  <a:latin typeface="Cambria Math"/>
                                  <a:ea typeface="Cambria Math"/>
                                </a:rPr>
                                <m:t>∆</m:t>
                              </m:r>
                              <m:r>
                                <a:rPr lang="en-US" sz="2400" i="1" dirty="0">
                                  <a:latin typeface="Cambria Math"/>
                                  <a:ea typeface="Cambria Math"/>
                                </a:rPr>
                                <m:t>𝑧</m:t>
                              </m:r>
                            </m:den>
                          </m:f>
                          <m:func>
                            <m:funcPr>
                              <m:ctrlPr>
                                <a:rPr lang="en-US" sz="2400" i="1" dirty="0">
                                  <a:latin typeface="Cambria Math"/>
                                </a:rPr>
                              </m:ctrlPr>
                            </m:funcPr>
                            <m:fName>
                              <m:r>
                                <a:rPr lang="en-US" sz="2400" i="1" dirty="0">
                                  <a:latin typeface="Cambria Math"/>
                                </a:rPr>
                                <m:t>=</m:t>
                              </m:r>
                              <m:limLow>
                                <m:limLowPr>
                                  <m:ctrlPr>
                                    <a:rPr lang="en-US" sz="2400" i="1" dirty="0">
                                      <a:latin typeface="Cambria Math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 dirty="0">
                                      <a:latin typeface="Cambria Math"/>
                                    </a:rPr>
                                    <m:t>lim</m:t>
                                  </m:r>
                                </m:e>
                                <m:lim>
                                  <m:r>
                                    <a:rPr lang="en-US" sz="2400" i="1" dirty="0">
                                      <a:latin typeface="Cambria Math"/>
                                      <a:ea typeface="Cambria Math"/>
                                    </a:rPr>
                                    <m:t>𝑧</m:t>
                                  </m:r>
                                  <m:r>
                                    <a:rPr lang="en-US" sz="2400" i="1" dirty="0">
                                      <a:latin typeface="Cambria Math"/>
                                      <a:ea typeface="Cambria Math"/>
                                    </a:rPr>
                                    <m:t>→</m:t>
                                  </m:r>
                                  <m:sSub>
                                    <m:sSubPr>
                                      <m:ctrlPr>
                                        <a:rPr lang="en-US" sz="2400" i="1" dirty="0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 dirty="0">
                                          <a:latin typeface="Cambria Math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sz="2400" i="1" dirty="0">
                                          <a:latin typeface="Cambria Math"/>
                                        </a:rPr>
                                        <m:t>0</m:t>
                                      </m:r>
                                    </m:sub>
                                  </m:sSub>
                                </m:lim>
                              </m:limLow>
                            </m:fName>
                            <m:e>
                              <m:f>
                                <m:fPr>
                                  <m:ctrlPr>
                                    <a:rPr lang="en-US" sz="2400" i="1" dirty="0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 dirty="0">
                                      <a:latin typeface="Cambria Math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sz="2400" i="1" dirty="0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 dirty="0" smtClean="0">
                                          <a:latin typeface="Cambria Math"/>
                                        </a:rPr>
                                        <m:t>𝑧</m:t>
                                      </m:r>
                                    </m:e>
                                  </m:d>
                                  <m:r>
                                    <a:rPr lang="en-US" sz="2400" i="1" dirty="0">
                                      <a:latin typeface="Cambria Math"/>
                                    </a:rPr>
                                    <m:t>−</m:t>
                                  </m:r>
                                  <m:r>
                                    <a:rPr lang="en-US" sz="2400" i="1" dirty="0">
                                      <a:latin typeface="Cambria Math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sz="2400" i="1" dirty="0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i="1" dirty="0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 dirty="0">
                                              <a:latin typeface="Cambria Math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US" sz="2400" i="1" dirty="0">
                                              <a:latin typeface="Cambria Math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d>
                                </m:num>
                                <m:den>
                                  <m:r>
                                    <a:rPr lang="en-US" sz="2400" b="0" i="1" dirty="0" smtClean="0">
                                      <a:latin typeface="Cambria Math"/>
                                      <a:ea typeface="Cambria Math"/>
                                    </a:rPr>
                                    <m:t>𝑧</m:t>
                                  </m:r>
                                  <m:r>
                                    <a:rPr lang="en-US" sz="2400" b="0" i="1" dirty="0" smtClean="0">
                                      <a:latin typeface="Cambria Math"/>
                                      <a:ea typeface="Cambria Math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 dirty="0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 dirty="0">
                                          <a:latin typeface="Cambria Math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sz="2400" i="1" dirty="0">
                                          <a:latin typeface="Cambria Math"/>
                                        </a:rPr>
                                        <m:t>0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sz="2400" i="1" dirty="0">
                                  <a:latin typeface="Cambria Math"/>
                                </a:rPr>
                                <m:t>,</m:t>
                              </m:r>
                            </m:e>
                          </m:func>
                        </m:e>
                      </m:func>
                      <m:r>
                        <a:rPr lang="en-US" sz="2400" b="0" i="0" dirty="0" smtClean="0">
                          <a:latin typeface="Cambria Math"/>
                        </a:rPr>
                        <m:t>       (</m:t>
                      </m:r>
                      <m:r>
                        <a:rPr lang="en-US" sz="2400" b="0" i="0" dirty="0" smtClean="0">
                          <a:latin typeface="Cambria Math"/>
                        </a:rPr>
                        <m:t>1</m:t>
                      </m:r>
                      <m:r>
                        <a:rPr lang="en-US" sz="2400" b="0" i="0" dirty="0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2400" dirty="0" smtClean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A76351EB-9639-4374-BB0D-1B602A82261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8586" y="820615"/>
                <a:ext cx="11547230" cy="1570893"/>
              </a:xfrm>
              <a:blipFill rotWithShape="1">
                <a:blip r:embed="rId2"/>
                <a:stretch>
                  <a:fillRect l="-792" t="-54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450470" y="2245423"/>
            <a:ext cx="328808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/>
              </a:rPr>
              <a:t>provided this limit exists.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5228" y="3423138"/>
            <a:ext cx="5113177" cy="2719754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040" y="2791558"/>
            <a:ext cx="5117783" cy="36195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4816169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BCBB2DD-094D-419E-9B63-E481E650C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600" y="174446"/>
            <a:ext cx="1449355" cy="622670"/>
          </a:xfrm>
        </p:spPr>
        <p:txBody>
          <a:bodyPr>
            <a:normAutofit fontScale="90000"/>
          </a:bodyPr>
          <a:lstStyle/>
          <a:p>
            <a:r>
              <a:rPr lang="en-US" sz="3200" b="1" dirty="0" smtClean="0">
                <a:solidFill>
                  <a:srgbClr val="0070C0"/>
                </a:solidFill>
              </a:rPr>
              <a:t>Example:</a:t>
            </a:r>
            <a:endParaRPr lang="en-US" sz="3200" b="1" dirty="0">
              <a:solidFill>
                <a:srgbClr val="0070C0"/>
              </a:solidFill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1986764" y="254948"/>
                <a:ext cx="5155579" cy="4770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500" dirty="0" smtClean="0">
                    <a:solidFill>
                      <a:prstClr val="black"/>
                    </a:solidFill>
                    <a:latin typeface="Calibri"/>
                  </a:rPr>
                  <a:t>Find </a:t>
                </a:r>
                <a:r>
                  <a:rPr lang="en-US" sz="2500" dirty="0">
                    <a:solidFill>
                      <a:prstClr val="black"/>
                    </a:solidFill>
                    <a:latin typeface="Calibri"/>
                  </a:rPr>
                  <a:t>the derivative of </a:t>
                </a:r>
                <a14:m>
                  <m:oMath xmlns:m="http://schemas.openxmlformats.org/officeDocument/2006/math">
                    <m:r>
                      <a:rPr lang="en-US" sz="2500" i="1" dirty="0" smtClean="0">
                        <a:solidFill>
                          <a:prstClr val="black"/>
                        </a:solidFill>
                        <a:latin typeface="Cambria Math"/>
                      </a:rPr>
                      <m:t>𝑓</m:t>
                    </m:r>
                    <m:r>
                      <a:rPr lang="en-US" sz="2500" i="1" dirty="0" smtClean="0">
                        <a:solidFill>
                          <a:prstClr val="black"/>
                        </a:solidFill>
                        <a:latin typeface="Cambria Math"/>
                      </a:rPr>
                      <m:t>(</m:t>
                    </m:r>
                    <m:r>
                      <a:rPr lang="en-US" sz="2500" i="1" dirty="0" smtClean="0">
                        <a:solidFill>
                          <a:prstClr val="black"/>
                        </a:solidFill>
                        <a:latin typeface="Cambria Math"/>
                      </a:rPr>
                      <m:t>𝑧</m:t>
                    </m:r>
                    <m:r>
                      <a:rPr lang="en-US" sz="2500" i="1" dirty="0" smtClean="0">
                        <a:solidFill>
                          <a:prstClr val="black"/>
                        </a:solidFill>
                        <a:latin typeface="Cambria Math"/>
                      </a:rPr>
                      <m:t>)=</m:t>
                    </m:r>
                    <m:sSup>
                      <m:sSupPr>
                        <m:ctrlPr>
                          <a:rPr lang="en-US" sz="2500" i="1" dirty="0" smtClean="0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US" sz="2500" i="1" dirty="0" smtClean="0">
                            <a:solidFill>
                              <a:prstClr val="black"/>
                            </a:solidFill>
                            <a:latin typeface="Cambria Math"/>
                          </a:rPr>
                          <m:t>𝑧</m:t>
                        </m:r>
                      </m:e>
                      <m:sup>
                        <m:r>
                          <a:rPr lang="en-US" sz="2500" i="1" dirty="0" smtClean="0">
                            <a:solidFill>
                              <a:prstClr val="black"/>
                            </a:solidFill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US" sz="2500" i="1" dirty="0" smtClean="0">
                        <a:solidFill>
                          <a:prstClr val="black"/>
                        </a:solidFill>
                        <a:latin typeface="Cambria Math"/>
                      </a:rPr>
                      <m:t>−5</m:t>
                    </m:r>
                    <m:r>
                      <a:rPr lang="en-US" sz="2500" i="1" dirty="0" smtClean="0">
                        <a:solidFill>
                          <a:prstClr val="black"/>
                        </a:solidFill>
                        <a:latin typeface="Cambria Math"/>
                      </a:rPr>
                      <m:t>𝑧</m:t>
                    </m:r>
                    <m:r>
                      <a:rPr lang="en-US" sz="2500" i="1" dirty="0" smtClean="0">
                        <a:solidFill>
                          <a:prstClr val="black"/>
                        </a:solidFill>
                        <a:latin typeface="Cambria Math"/>
                      </a:rPr>
                      <m:t>.</m:t>
                    </m:r>
                  </m:oMath>
                </a14:m>
                <a:endParaRPr lang="en-US" sz="2500" dirty="0">
                  <a:solidFill>
                    <a:prstClr val="black"/>
                  </a:solidFill>
                  <a:latin typeface="Calibri"/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7220" y="254948"/>
                <a:ext cx="5155579" cy="477054"/>
              </a:xfrm>
              <a:prstGeom prst="rect">
                <a:avLst/>
              </a:prstGeom>
              <a:blipFill rotWithShape="1">
                <a:blip r:embed="rId2"/>
                <a:stretch>
                  <a:fillRect l="-1891" t="-8974" b="-30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685800" y="759028"/>
                <a:ext cx="10012680" cy="639514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b="1" dirty="0" smtClean="0">
                    <a:solidFill>
                      <a:prstClr val="black"/>
                    </a:solidFill>
                    <a:latin typeface="Calibri"/>
                  </a:rPr>
                  <a:t>Solution: </a:t>
                </a:r>
                <a:r>
                  <a:rPr lang="en-US" dirty="0" smtClean="0">
                    <a:solidFill>
                      <a:prstClr val="black"/>
                    </a:solidFill>
                    <a:latin typeface="Calibri"/>
                  </a:rPr>
                  <a:t>We solve this by definition. </a:t>
                </a:r>
                <a:r>
                  <a:rPr lang="en-US" dirty="0">
                    <a:solidFill>
                      <a:prstClr val="black"/>
                    </a:solidFill>
                    <a:latin typeface="Calibri"/>
                  </a:rPr>
                  <a:t>Because we are going to compute the derivative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prstClr val="black"/>
                        </a:solidFill>
                        <a:latin typeface="Cambria Math"/>
                      </a:rPr>
                      <m:t>𝑓</m:t>
                    </m:r>
                    <m:r>
                      <a:rPr lang="en-US" i="1" dirty="0" smtClean="0">
                        <a:solidFill>
                          <a:prstClr val="black"/>
                        </a:solidFill>
                        <a:latin typeface="Cambria Math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prstClr val="black"/>
                    </a:solidFill>
                    <a:latin typeface="Calibri"/>
                  </a:rPr>
                  <a:t>at any point</a:t>
                </a:r>
                <a:r>
                  <a:rPr lang="en-US" dirty="0" smtClean="0">
                    <a:solidFill>
                      <a:prstClr val="black"/>
                    </a:solidFill>
                    <a:latin typeface="Calibri"/>
                  </a:rPr>
                  <a:t>, we </a:t>
                </a:r>
                <a:r>
                  <a:rPr lang="en-US" dirty="0">
                    <a:solidFill>
                      <a:prstClr val="black"/>
                    </a:solidFill>
                    <a:latin typeface="Calibri"/>
                  </a:rPr>
                  <a:t>replace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prstClr val="black"/>
                            </a:solidFill>
                            <a:latin typeface="Cambria Math"/>
                          </a:rPr>
                          <m:t>𝑧</m:t>
                        </m:r>
                      </m:e>
                      <m:sub>
                        <m:r>
                          <a:rPr lang="en-US" i="1" dirty="0">
                            <a:solidFill>
                              <a:prstClr val="black"/>
                            </a:solidFill>
                            <a:latin typeface="Cambria Math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prstClr val="black"/>
                    </a:solidFill>
                    <a:latin typeface="Calibri"/>
                  </a:rPr>
                  <a:t> in (1) by the symbol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prstClr val="black"/>
                        </a:solidFill>
                        <a:latin typeface="Cambria Math"/>
                      </a:rPr>
                      <m:t>𝑧</m:t>
                    </m:r>
                  </m:oMath>
                </a14:m>
                <a:r>
                  <a:rPr lang="en-US" dirty="0" smtClean="0">
                    <a:solidFill>
                      <a:prstClr val="black"/>
                    </a:solidFill>
                    <a:latin typeface="Calibri"/>
                  </a:rPr>
                  <a:t> and first compute:</a:t>
                </a:r>
              </a:p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400" dirty="0">
                  <a:solidFill>
                    <a:prstClr val="black"/>
                  </a:solidFill>
                  <a:latin typeface="Calibri"/>
                </a:endParaRPr>
              </a:p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i="1" dirty="0" smtClean="0">
                          <a:solidFill>
                            <a:prstClr val="black"/>
                          </a:solidFill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lang="pl-PL" i="1" dirty="0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pl-PL" i="1" dirty="0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𝑧</m:t>
                          </m:r>
                          <m:r>
                            <a:rPr lang="pl-PL" i="1" dirty="0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 +</m:t>
                          </m:r>
                          <m:r>
                            <m:rPr>
                              <m:sty m:val="p"/>
                            </m:rPr>
                            <a:rPr lang="pl-PL" dirty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Δ</m:t>
                          </m:r>
                          <m:r>
                            <a:rPr lang="pl-PL" i="1" dirty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𝑧</m:t>
                          </m:r>
                        </m:e>
                      </m:d>
                      <m:r>
                        <a:rPr lang="en-US" i="1" dirty="0" smtClean="0">
                          <a:solidFill>
                            <a:prstClr val="black"/>
                          </a:solidFill>
                          <a:latin typeface="Cambria Math"/>
                        </a:rPr>
                        <m:t>−</m:t>
                      </m:r>
                      <m:r>
                        <a:rPr lang="en-US" i="1" dirty="0" smtClean="0">
                          <a:solidFill>
                            <a:prstClr val="black"/>
                          </a:solidFill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lang="en-US" i="1" dirty="0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i="1" dirty="0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𝑧</m:t>
                          </m:r>
                        </m:e>
                      </m:d>
                      <m:r>
                        <a:rPr lang="pl-PL" i="1" dirty="0">
                          <a:solidFill>
                            <a:prstClr val="black"/>
                          </a:solidFill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i="1" dirty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pl-PL" i="1" dirty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pl-PL" i="1" dirty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𝑧</m:t>
                              </m:r>
                              <m:r>
                                <a:rPr lang="pl-PL" i="1" dirty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 +</m:t>
                              </m:r>
                              <m:r>
                                <m:rPr>
                                  <m:sty m:val="p"/>
                                </m:rPr>
                                <a:rPr lang="pl-PL" dirty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Δ</m:t>
                              </m:r>
                              <m:r>
                                <a:rPr lang="pl-PL" i="1" dirty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𝑧</m:t>
                              </m:r>
                            </m:e>
                          </m:d>
                        </m:e>
                        <m:sup>
                          <m:r>
                            <a:rPr lang="en-US" i="1" dirty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pl-PL" i="1" dirty="0">
                          <a:solidFill>
                            <a:prstClr val="black"/>
                          </a:solidFill>
                          <a:latin typeface="Cambria Math"/>
                        </a:rPr>
                        <m:t> − 5</m:t>
                      </m:r>
                      <m:d>
                        <m:dPr>
                          <m:ctrlPr>
                            <a:rPr lang="pl-PL" i="1" dirty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pl-PL" i="1" dirty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𝑧</m:t>
                          </m:r>
                          <m:r>
                            <a:rPr lang="pl-PL" i="1" dirty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 +</m:t>
                          </m:r>
                          <m:r>
                            <m:rPr>
                              <m:sty m:val="p"/>
                            </m:rPr>
                            <a:rPr lang="pl-PL" dirty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Δ</m:t>
                          </m:r>
                          <m:r>
                            <a:rPr lang="pl-PL" i="1" dirty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𝑧</m:t>
                          </m:r>
                        </m:e>
                      </m:d>
                      <m:r>
                        <a:rPr lang="en-US" i="1" dirty="0">
                          <a:solidFill>
                            <a:prstClr val="black"/>
                          </a:solidFill>
                          <a:latin typeface="Cambria Math"/>
                        </a:rPr>
                        <m:t>−</m:t>
                      </m:r>
                      <m:d>
                        <m:dPr>
                          <m:ctrlPr>
                            <a:rPr lang="en-US" i="1" dirty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 dirty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i="1" dirty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i="1" dirty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 dirty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−5</m:t>
                          </m:r>
                          <m:r>
                            <a:rPr lang="en-US" i="1" dirty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prstClr val="black"/>
                  </a:solidFill>
                  <a:latin typeface="Calibri"/>
                </a:endParaRPr>
              </a:p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prstClr val="black"/>
                          </a:solidFill>
                          <a:latin typeface="Cambria Math"/>
                        </a:rPr>
                        <m:t>                                                 </m:t>
                      </m:r>
                      <m:r>
                        <a:rPr lang="pl-PL" i="1" dirty="0">
                          <a:solidFill>
                            <a:prstClr val="black"/>
                          </a:solidFill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i="1" dirty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i="1" dirty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𝑧</m:t>
                          </m:r>
                        </m:e>
                        <m:sup>
                          <m:r>
                            <a:rPr lang="en-US" i="1" dirty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pl-PL" i="1" dirty="0">
                          <a:solidFill>
                            <a:prstClr val="black"/>
                          </a:solidFill>
                          <a:latin typeface="Cambria Math"/>
                        </a:rPr>
                        <m:t>+2</m:t>
                      </m:r>
                      <m:r>
                        <a:rPr lang="pl-PL" i="1" dirty="0">
                          <a:solidFill>
                            <a:prstClr val="black"/>
                          </a:solidFill>
                          <a:latin typeface="Cambria Math"/>
                        </a:rPr>
                        <m:t>𝑧</m:t>
                      </m:r>
                      <m:r>
                        <m:rPr>
                          <m:sty m:val="p"/>
                        </m:rPr>
                        <a:rPr lang="pl-PL" dirty="0">
                          <a:solidFill>
                            <a:prstClr val="black"/>
                          </a:solidFill>
                          <a:latin typeface="Cambria Math"/>
                        </a:rPr>
                        <m:t>Δ</m:t>
                      </m:r>
                      <m:r>
                        <a:rPr lang="pl-PL" i="1" dirty="0">
                          <a:solidFill>
                            <a:prstClr val="black"/>
                          </a:solidFill>
                          <a:latin typeface="Cambria Math"/>
                        </a:rPr>
                        <m:t>𝑧</m:t>
                      </m:r>
                      <m:r>
                        <a:rPr lang="pl-PL" i="1" dirty="0">
                          <a:solidFill>
                            <a:prstClr val="black"/>
                          </a:solidFill>
                          <a:latin typeface="Cambria Math"/>
                        </a:rPr>
                        <m:t>+</m:t>
                      </m:r>
                      <m:sSup>
                        <m:sSupPr>
                          <m:ctrlPr>
                            <a:rPr lang="en-US" i="1" dirty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pl-PL" i="1" dirty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pl-PL" dirty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Δ</m:t>
                              </m:r>
                              <m:r>
                                <a:rPr lang="pl-PL" i="1" dirty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𝑧</m:t>
                              </m:r>
                            </m:e>
                          </m:d>
                        </m:e>
                        <m:sup>
                          <m:r>
                            <a:rPr lang="en-US" i="1" dirty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pl-PL" i="1" dirty="0">
                          <a:solidFill>
                            <a:prstClr val="black"/>
                          </a:solidFill>
                          <a:latin typeface="Cambria Math"/>
                        </a:rPr>
                        <m:t> −5</m:t>
                      </m:r>
                      <m:r>
                        <a:rPr lang="pl-PL" i="1" dirty="0">
                          <a:solidFill>
                            <a:prstClr val="black"/>
                          </a:solidFill>
                          <a:latin typeface="Cambria Math"/>
                        </a:rPr>
                        <m:t>𝑧</m:t>
                      </m:r>
                      <m:r>
                        <a:rPr lang="pl-PL" i="1" dirty="0">
                          <a:solidFill>
                            <a:prstClr val="black"/>
                          </a:solidFill>
                          <a:latin typeface="Cambria Math"/>
                        </a:rPr>
                        <m:t>−5</m:t>
                      </m:r>
                      <m:r>
                        <m:rPr>
                          <m:sty m:val="p"/>
                        </m:rPr>
                        <a:rPr lang="pl-PL" dirty="0">
                          <a:solidFill>
                            <a:prstClr val="black"/>
                          </a:solidFill>
                          <a:latin typeface="Cambria Math"/>
                        </a:rPr>
                        <m:t>Δ</m:t>
                      </m:r>
                      <m:r>
                        <a:rPr lang="pl-PL" i="1" dirty="0">
                          <a:solidFill>
                            <a:prstClr val="black"/>
                          </a:solidFill>
                          <a:latin typeface="Cambria Math"/>
                        </a:rPr>
                        <m:t>𝑧</m:t>
                      </m:r>
                      <m:r>
                        <a:rPr lang="en-US" i="1" dirty="0" smtClean="0">
                          <a:solidFill>
                            <a:prstClr val="black"/>
                          </a:solidFill>
                          <a:latin typeface="Cambria Math"/>
                        </a:rPr>
                        <m:t>−</m:t>
                      </m:r>
                      <m:sSup>
                        <m:sSupPr>
                          <m:ctrlPr>
                            <a:rPr lang="en-US" i="1" dirty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i="1" dirty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𝑧</m:t>
                          </m:r>
                        </m:e>
                        <m:sup>
                          <m:r>
                            <a:rPr lang="en-US" i="1" dirty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i="1" dirty="0" smtClean="0">
                          <a:solidFill>
                            <a:prstClr val="black"/>
                          </a:solidFill>
                          <a:latin typeface="Cambria Math"/>
                        </a:rPr>
                        <m:t>+</m:t>
                      </m:r>
                      <m:r>
                        <a:rPr lang="en-US" i="1" dirty="0">
                          <a:solidFill>
                            <a:prstClr val="black"/>
                          </a:solidFill>
                          <a:latin typeface="Cambria Math"/>
                        </a:rPr>
                        <m:t>5</m:t>
                      </m:r>
                      <m:r>
                        <a:rPr lang="en-US" i="1" dirty="0">
                          <a:solidFill>
                            <a:prstClr val="black"/>
                          </a:solidFill>
                          <a:latin typeface="Cambria Math"/>
                        </a:rPr>
                        <m:t>𝑧</m:t>
                      </m:r>
                      <m:r>
                        <a:rPr lang="en-US" i="1" dirty="0" smtClean="0">
                          <a:solidFill>
                            <a:prstClr val="black"/>
                          </a:solidFill>
                          <a:latin typeface="Cambria Math"/>
                        </a:rPr>
                        <m:t>     </m:t>
                      </m:r>
                    </m:oMath>
                  </m:oMathPara>
                </a14:m>
                <a:endParaRPr lang="en-US" i="1" dirty="0" smtClean="0">
                  <a:solidFill>
                    <a:prstClr val="black"/>
                  </a:solidFill>
                  <a:latin typeface="Cambria Math"/>
                </a:endParaRPr>
              </a:p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prstClr val="black"/>
                          </a:solidFill>
                          <a:latin typeface="Cambria Math"/>
                        </a:rPr>
                        <m:t>     </m:t>
                      </m:r>
                      <m:r>
                        <a:rPr lang="en-US" i="1" dirty="0">
                          <a:solidFill>
                            <a:prstClr val="black"/>
                          </a:solidFill>
                          <a:latin typeface="Cambria Math"/>
                        </a:rPr>
                        <m:t>= 2</m:t>
                      </m:r>
                      <m:r>
                        <a:rPr lang="en-US" i="1" dirty="0">
                          <a:solidFill>
                            <a:prstClr val="black"/>
                          </a:solidFill>
                          <a:latin typeface="Cambria Math"/>
                        </a:rPr>
                        <m:t>𝑧</m:t>
                      </m:r>
                      <m:r>
                        <m:rPr>
                          <m:sty m:val="p"/>
                        </m:rPr>
                        <a:rPr lang="el-GR" dirty="0">
                          <a:solidFill>
                            <a:prstClr val="black"/>
                          </a:solidFill>
                          <a:latin typeface="Cambria Math"/>
                        </a:rPr>
                        <m:t>Δ</m:t>
                      </m:r>
                      <m:r>
                        <a:rPr lang="en-US" i="1" dirty="0">
                          <a:solidFill>
                            <a:prstClr val="black"/>
                          </a:solidFill>
                          <a:latin typeface="Cambria Math"/>
                        </a:rPr>
                        <m:t>𝑧</m:t>
                      </m:r>
                      <m:r>
                        <a:rPr lang="en-US" i="1" dirty="0">
                          <a:solidFill>
                            <a:prstClr val="black"/>
                          </a:solidFill>
                          <a:latin typeface="Cambria Math"/>
                        </a:rPr>
                        <m:t>+</m:t>
                      </m:r>
                      <m:sSup>
                        <m:sSupPr>
                          <m:ctrlPr>
                            <a:rPr lang="en-US" i="1" dirty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pl-PL" i="1" dirty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pl-PL" dirty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Δ</m:t>
                              </m:r>
                              <m:r>
                                <a:rPr lang="pl-PL" i="1" dirty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𝑧</m:t>
                              </m:r>
                            </m:e>
                          </m:d>
                        </m:e>
                        <m:sup>
                          <m:r>
                            <a:rPr lang="en-US" i="1" dirty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i="1" dirty="0">
                          <a:solidFill>
                            <a:prstClr val="black"/>
                          </a:solidFill>
                          <a:latin typeface="Cambria Math"/>
                        </a:rPr>
                        <m:t>−5</m:t>
                      </m:r>
                      <m:r>
                        <m:rPr>
                          <m:sty m:val="p"/>
                        </m:rPr>
                        <a:rPr lang="el-GR" dirty="0">
                          <a:solidFill>
                            <a:prstClr val="black"/>
                          </a:solidFill>
                          <a:latin typeface="Cambria Math"/>
                        </a:rPr>
                        <m:t>Δ</m:t>
                      </m:r>
                      <m:r>
                        <a:rPr lang="en-US" i="1" dirty="0">
                          <a:solidFill>
                            <a:prstClr val="black"/>
                          </a:solidFill>
                          <a:latin typeface="Cambria Math"/>
                        </a:rPr>
                        <m:t>𝑧</m:t>
                      </m:r>
                      <m:r>
                        <a:rPr lang="en-US" i="1" dirty="0">
                          <a:solidFill>
                            <a:prstClr val="black"/>
                          </a:solidFill>
                          <a:latin typeface="Cambria Math"/>
                        </a:rPr>
                        <m:t>.</m:t>
                      </m:r>
                    </m:oMath>
                  </m:oMathPara>
                </a14:m>
                <a:endParaRPr lang="en-US" dirty="0" smtClean="0">
                  <a:solidFill>
                    <a:prstClr val="black"/>
                  </a:solidFill>
                  <a:latin typeface="Calibri"/>
                </a:endParaRPr>
              </a:p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dirty="0" smtClean="0">
                    <a:solidFill>
                      <a:prstClr val="black"/>
                    </a:solidFill>
                    <a:latin typeface="Calibri"/>
                  </a:rPr>
                  <a:t>So that (1) takes the form:</a:t>
                </a:r>
                <a:endParaRPr lang="en-US" dirty="0">
                  <a:solidFill>
                    <a:prstClr val="black"/>
                  </a:solidFill>
                  <a:latin typeface="Calibri"/>
                </a:endParaRPr>
              </a:p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dirty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i="1" dirty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i="1" dirty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en-US" i="1" dirty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′</m:t>
                              </m:r>
                            </m:sup>
                          </m:sSup>
                          <m:r>
                            <m:rPr>
                              <m:nor/>
                            </m:rPr>
                            <a:rPr lang="en-US" dirty="0">
                              <a:solidFill>
                                <a:prstClr val="black"/>
                              </a:solidFill>
                              <a:latin typeface="Calibri"/>
                            </a:rPr>
                            <m:t>(</m:t>
                          </m:r>
                          <m:r>
                            <a:rPr lang="en-US" i="1" dirty="0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𝑧</m:t>
                          </m:r>
                          <m:r>
                            <m:rPr>
                              <m:nor/>
                            </m:rPr>
                            <a:rPr lang="en-US" dirty="0">
                              <a:solidFill>
                                <a:prstClr val="black"/>
                              </a:solidFill>
                              <a:latin typeface="Calibri"/>
                            </a:rPr>
                            <m:t>)</m:t>
                          </m:r>
                          <m:r>
                            <a:rPr lang="en-US" i="1" dirty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=</m:t>
                          </m:r>
                          <m:limLow>
                            <m:limLowPr>
                              <m:ctrlPr>
                                <a:rPr lang="en-US" i="1" dirty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dirty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i="1" dirty="0">
                                  <a:solidFill>
                                    <a:prstClr val="black"/>
                                  </a:solidFill>
                                  <a:latin typeface="Cambria Math"/>
                                  <a:ea typeface="Cambria Math"/>
                                </a:rPr>
                                <m:t>∆</m:t>
                              </m:r>
                              <m:r>
                                <a:rPr lang="en-US" i="1" dirty="0">
                                  <a:solidFill>
                                    <a:prstClr val="black"/>
                                  </a:solidFill>
                                  <a:latin typeface="Cambria Math"/>
                                  <a:ea typeface="Cambria Math"/>
                                </a:rPr>
                                <m:t>𝑧</m:t>
                              </m:r>
                              <m:r>
                                <a:rPr lang="en-US" i="1" dirty="0">
                                  <a:solidFill>
                                    <a:prstClr val="black"/>
                                  </a:solidFill>
                                  <a:latin typeface="Cambria Math"/>
                                  <a:ea typeface="Cambria Math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i="1" dirty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i="1" dirty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2</m:t>
                              </m:r>
                              <m:r>
                                <a:rPr lang="en-US" i="1" dirty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𝑧</m:t>
                              </m:r>
                              <m:r>
                                <m:rPr>
                                  <m:sty m:val="p"/>
                                </m:rPr>
                                <a:rPr lang="el-GR" dirty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Δ</m:t>
                              </m:r>
                              <m:r>
                                <a:rPr lang="en-US" i="1" dirty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𝑧</m:t>
                              </m:r>
                              <m:r>
                                <a:rPr lang="en-US" i="1" dirty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i="1" dirty="0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pl-PL" i="1" dirty="0">
                                          <a:solidFill>
                                            <a:prstClr val="black"/>
                                          </a:solidFill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pl-PL" dirty="0">
                                          <a:solidFill>
                                            <a:prstClr val="black"/>
                                          </a:solidFill>
                                          <a:latin typeface="Cambria Math"/>
                                        </a:rPr>
                                        <m:t>Δ</m:t>
                                      </m:r>
                                      <m:r>
                                        <a:rPr lang="pl-PL" i="1" dirty="0">
                                          <a:solidFill>
                                            <a:prstClr val="black"/>
                                          </a:solidFill>
                                          <a:latin typeface="Cambria Math"/>
                                        </a:rPr>
                                        <m:t>𝑧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i="1" dirty="0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 dirty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−5</m:t>
                              </m:r>
                              <m:r>
                                <m:rPr>
                                  <m:sty m:val="p"/>
                                </m:rPr>
                                <a:rPr lang="el-GR" dirty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Δ</m:t>
                              </m:r>
                              <m:r>
                                <a:rPr lang="en-US" i="1" dirty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𝑧</m:t>
                              </m:r>
                            </m:num>
                            <m:den>
                              <m:r>
                                <a:rPr lang="en-US" i="1" dirty="0">
                                  <a:solidFill>
                                    <a:prstClr val="black"/>
                                  </a:solidFill>
                                  <a:latin typeface="Cambria Math"/>
                                  <a:ea typeface="Cambria Math"/>
                                </a:rPr>
                                <m:t>∆</m:t>
                              </m:r>
                              <m:r>
                                <a:rPr lang="en-US" i="1" dirty="0">
                                  <a:solidFill>
                                    <a:prstClr val="black"/>
                                  </a:solidFill>
                                  <a:latin typeface="Cambria Math"/>
                                  <a:ea typeface="Cambria Math"/>
                                </a:rPr>
                                <m:t>𝑧</m:t>
                              </m:r>
                            </m:den>
                          </m:f>
                          <m:r>
                            <a:rPr lang="en-US" i="1" dirty="0" smtClean="0">
                              <a:solidFill>
                                <a:prstClr val="black"/>
                              </a:solidFill>
                              <a:latin typeface="Cambria Math"/>
                              <a:ea typeface="Cambria Math"/>
                            </a:rPr>
                            <m:t>=</m:t>
                          </m:r>
                          <m:limLow>
                            <m:limLowPr>
                              <m:ctrlPr>
                                <a:rPr lang="en-US" i="1" dirty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dirty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i="1" dirty="0">
                                  <a:solidFill>
                                    <a:prstClr val="black"/>
                                  </a:solidFill>
                                  <a:latin typeface="Cambria Math"/>
                                  <a:ea typeface="Cambria Math"/>
                                </a:rPr>
                                <m:t>∆</m:t>
                              </m:r>
                              <m:r>
                                <a:rPr lang="en-US" i="1" dirty="0">
                                  <a:solidFill>
                                    <a:prstClr val="black"/>
                                  </a:solidFill>
                                  <a:latin typeface="Cambria Math"/>
                                  <a:ea typeface="Cambria Math"/>
                                </a:rPr>
                                <m:t>𝑧</m:t>
                              </m:r>
                              <m:r>
                                <a:rPr lang="en-US" i="1" dirty="0">
                                  <a:solidFill>
                                    <a:prstClr val="black"/>
                                  </a:solidFill>
                                  <a:latin typeface="Cambria Math"/>
                                  <a:ea typeface="Cambria Math"/>
                                </a:rPr>
                                <m:t>→0</m:t>
                              </m:r>
                            </m:lim>
                          </m:limLow>
                          <m:d>
                            <m:dPr>
                              <m:ctrlPr>
                                <a:rPr lang="en-US" i="1" dirty="0" smtClean="0">
                                  <a:solidFill>
                                    <a:prstClr val="black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en-US" i="1" dirty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2</m:t>
                              </m:r>
                              <m:r>
                                <a:rPr lang="en-US" i="1" dirty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𝑧</m:t>
                              </m:r>
                              <m:r>
                                <a:rPr lang="en-US" i="1" dirty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pl-PL" dirty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Δ</m:t>
                              </m:r>
                              <m:r>
                                <a:rPr lang="pl-PL" i="1" dirty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𝑧</m:t>
                              </m:r>
                              <m:r>
                                <a:rPr lang="en-US" i="1" dirty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−5</m:t>
                              </m:r>
                            </m:e>
                          </m:d>
                          <m:r>
                            <a:rPr lang="en-US" i="1" dirty="0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=2</m:t>
                          </m:r>
                          <m:r>
                            <a:rPr lang="en-US" i="1" dirty="0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𝑧</m:t>
                          </m:r>
                          <m:r>
                            <a:rPr lang="en-US" i="1" dirty="0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−5.</m:t>
                          </m:r>
                        </m:e>
                      </m:func>
                    </m:oMath>
                  </m:oMathPara>
                </a14:m>
                <a:endParaRPr lang="en-US" dirty="0" smtClean="0">
                  <a:solidFill>
                    <a:prstClr val="black"/>
                  </a:solidFill>
                  <a:latin typeface="Calibri"/>
                </a:endParaRPr>
              </a:p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dirty="0">
                  <a:solidFill>
                    <a:prstClr val="black"/>
                  </a:solidFill>
                  <a:latin typeface="Calibri"/>
                </a:endParaRPr>
              </a:p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dirty="0" smtClean="0">
                    <a:solidFill>
                      <a:prstClr val="black"/>
                    </a:solidFill>
                    <a:latin typeface="Calibri"/>
                  </a:rPr>
                  <a:t>Thus, the required limit </a:t>
                </a:r>
                <a:r>
                  <a:rPr lang="en-US" dirty="0">
                    <a:solidFill>
                      <a:prstClr val="black"/>
                    </a:solidFill>
                    <a:latin typeface="Calibri"/>
                  </a:rPr>
                  <a:t>is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prstClr val="black"/>
                        </a:solidFill>
                        <a:latin typeface="Cambria Math"/>
                      </a:rPr>
                      <m:t>𝑓</m:t>
                    </m:r>
                    <m:r>
                      <a:rPr lang="en-US" i="1" dirty="0" smtClean="0">
                        <a:solidFill>
                          <a:prstClr val="black"/>
                        </a:solidFill>
                        <a:latin typeface="Cambria Math"/>
                      </a:rPr>
                      <m:t>(</m:t>
                    </m:r>
                    <m:r>
                      <a:rPr lang="en-US" i="1" dirty="0" smtClean="0">
                        <a:solidFill>
                          <a:prstClr val="black"/>
                        </a:solidFill>
                        <a:latin typeface="Cambria Math"/>
                      </a:rPr>
                      <m:t>𝑧</m:t>
                    </m:r>
                    <m:r>
                      <a:rPr lang="en-US" i="1" dirty="0" smtClean="0">
                        <a:solidFill>
                          <a:prstClr val="black"/>
                        </a:solidFill>
                        <a:latin typeface="Cambria Math"/>
                      </a:rPr>
                      <m:t>) = 2</m:t>
                    </m:r>
                    <m:r>
                      <a:rPr lang="en-US" i="1" dirty="0" smtClean="0">
                        <a:solidFill>
                          <a:prstClr val="black"/>
                        </a:solidFill>
                        <a:latin typeface="Cambria Math"/>
                      </a:rPr>
                      <m:t>𝑧</m:t>
                    </m:r>
                    <m:r>
                      <a:rPr lang="en-US" i="1" dirty="0" smtClean="0">
                        <a:solidFill>
                          <a:prstClr val="black"/>
                        </a:solidFill>
                        <a:latin typeface="Cambria Math"/>
                      </a:rPr>
                      <m:t> − 5.</m:t>
                    </m:r>
                  </m:oMath>
                </a14:m>
                <a:endParaRPr lang="en-US" dirty="0" smtClean="0">
                  <a:solidFill>
                    <a:prstClr val="black"/>
                  </a:solidFill>
                  <a:latin typeface="Calibri"/>
                </a:endParaRPr>
              </a:p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dirty="0" smtClean="0">
                  <a:solidFill>
                    <a:prstClr val="black"/>
                  </a:solidFill>
                  <a:latin typeface="Calibri"/>
                </a:endParaRPr>
              </a:p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dirty="0" smtClean="0">
                    <a:solidFill>
                      <a:prstClr val="black"/>
                    </a:solidFill>
                    <a:latin typeface="Calibri"/>
                  </a:rPr>
                  <a:t>Alternatively, we notice that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prstClr val="black"/>
                        </a:solidFill>
                        <a:latin typeface="Cambria Math"/>
                      </a:rPr>
                      <m:t>𝑓</m:t>
                    </m:r>
                    <m:r>
                      <a:rPr lang="en-US" i="1" dirty="0">
                        <a:solidFill>
                          <a:prstClr val="black"/>
                        </a:solidFill>
                        <a:latin typeface="Cambria Math"/>
                      </a:rPr>
                      <m:t>(</m:t>
                    </m:r>
                    <m:r>
                      <a:rPr lang="en-US" i="1" dirty="0">
                        <a:solidFill>
                          <a:prstClr val="black"/>
                        </a:solidFill>
                        <a:latin typeface="Cambria Math"/>
                      </a:rPr>
                      <m:t>𝑧</m:t>
                    </m:r>
                    <m:r>
                      <a:rPr lang="en-US" i="1" dirty="0">
                        <a:solidFill>
                          <a:prstClr val="black"/>
                        </a:solidFill>
                        <a:latin typeface="Cambria Math"/>
                      </a:rPr>
                      <m:t>)=</m:t>
                    </m:r>
                    <m:sSup>
                      <m:sSupPr>
                        <m:ctrlPr>
                          <a:rPr lang="en-US" i="1" dirty="0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US" i="1" dirty="0">
                            <a:solidFill>
                              <a:prstClr val="black"/>
                            </a:solidFill>
                            <a:latin typeface="Cambria Math"/>
                          </a:rPr>
                          <m:t>𝑧</m:t>
                        </m:r>
                      </m:e>
                      <m:sup>
                        <m:r>
                          <a:rPr lang="en-US" i="1" dirty="0">
                            <a:solidFill>
                              <a:prstClr val="black"/>
                            </a:solidFill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US" i="1" dirty="0">
                        <a:solidFill>
                          <a:prstClr val="black"/>
                        </a:solidFill>
                        <a:latin typeface="Cambria Math"/>
                      </a:rPr>
                      <m:t>−5</m:t>
                    </m:r>
                    <m:r>
                      <a:rPr lang="en-US" i="1" dirty="0">
                        <a:solidFill>
                          <a:prstClr val="black"/>
                        </a:solidFill>
                        <a:latin typeface="Cambria Math"/>
                      </a:rPr>
                      <m:t>𝑧</m:t>
                    </m:r>
                  </m:oMath>
                </a14:m>
                <a:r>
                  <a:rPr lang="en-US" dirty="0" smtClean="0">
                    <a:solidFill>
                      <a:prstClr val="black"/>
                    </a:solidFill>
                    <a:latin typeface="Calibri"/>
                  </a:rPr>
                  <a:t> </a:t>
                </a:r>
                <a:r>
                  <a:rPr lang="en-US" smtClean="0">
                    <a:solidFill>
                      <a:prstClr val="black"/>
                    </a:solidFill>
                    <a:latin typeface="Calibri"/>
                  </a:rPr>
                  <a:t>is a complex </a:t>
                </a:r>
                <a:r>
                  <a:rPr lang="en-US" dirty="0">
                    <a:solidFill>
                      <a:prstClr val="black"/>
                    </a:solidFill>
                    <a:latin typeface="Calibri"/>
                  </a:rPr>
                  <a:t>polynomial function and is</a:t>
                </a:r>
              </a:p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dirty="0" smtClean="0">
                    <a:solidFill>
                      <a:prstClr val="black"/>
                    </a:solidFill>
                    <a:latin typeface="Calibri"/>
                  </a:rPr>
                  <a:t>differentiable therefore by using rules of differentiation we have:</a:t>
                </a:r>
              </a:p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dirty="0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i="1" dirty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i="1" dirty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en-US" i="1" dirty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′</m:t>
                              </m:r>
                            </m:sup>
                          </m:sSup>
                          <m:r>
                            <m:rPr>
                              <m:nor/>
                            </m:rPr>
                            <a:rPr lang="en-US" dirty="0">
                              <a:solidFill>
                                <a:prstClr val="black"/>
                              </a:solidFill>
                              <a:latin typeface="Calibri"/>
                            </a:rPr>
                            <m:t>(</m:t>
                          </m:r>
                          <m:r>
                            <a:rPr lang="en-US" i="1" dirty="0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𝑧</m:t>
                          </m:r>
                          <m:r>
                            <m:rPr>
                              <m:nor/>
                            </m:rPr>
                            <a:rPr lang="en-US" dirty="0">
                              <a:solidFill>
                                <a:prstClr val="black"/>
                              </a:solidFill>
                              <a:latin typeface="Calibri"/>
                            </a:rPr>
                            <m:t>)</m:t>
                          </m:r>
                          <m:r>
                            <a:rPr lang="en-US" i="1" dirty="0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=</m:t>
                          </m:r>
                          <m:f>
                            <m:fPr>
                              <m:ctrlPr>
                                <a:rPr lang="en-US" i="1" dirty="0" smtClean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i="1" dirty="0" smtClean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𝑑</m:t>
                              </m:r>
                            </m:num>
                            <m:den>
                              <m:r>
                                <a:rPr lang="en-US" i="1" dirty="0" smtClean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𝑑𝑧</m:t>
                              </m:r>
                            </m:den>
                          </m:f>
                          <m:r>
                            <a:rPr lang="en-US" i="1" dirty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i="1" dirty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i="1" dirty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i="1" dirty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 dirty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−5</m:t>
                          </m:r>
                          <m:r>
                            <a:rPr lang="en-US" i="1" dirty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𝑧</m:t>
                          </m:r>
                          <m:r>
                            <a:rPr lang="en-US" i="1" dirty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)</m:t>
                          </m:r>
                        </m:fName>
                        <m:e>
                          <m:r>
                            <a:rPr lang="en-US" i="1" dirty="0">
                              <a:solidFill>
                                <a:prstClr val="black"/>
                              </a:solidFill>
                              <a:latin typeface="Cambria Math"/>
                              <a:ea typeface="Cambria Math"/>
                            </a:rPr>
                            <m:t>=</m:t>
                          </m:r>
                          <m:r>
                            <a:rPr lang="en-US" i="1" dirty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2</m:t>
                          </m:r>
                          <m:r>
                            <a:rPr lang="en-US" i="1" dirty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𝑧</m:t>
                          </m:r>
                          <m:r>
                            <a:rPr lang="en-US" i="1" dirty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−5.</m:t>
                          </m:r>
                        </m:e>
                      </m:func>
                    </m:oMath>
                  </m:oMathPara>
                </a14:m>
                <a:endParaRPr lang="en-US" dirty="0">
                  <a:solidFill>
                    <a:prstClr val="black"/>
                  </a:solidFill>
                  <a:latin typeface="Calibri"/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0" y="759023"/>
                <a:ext cx="11125200" cy="5656548"/>
              </a:xfrm>
              <a:prstGeom prst="rect">
                <a:avLst/>
              </a:prstGeom>
              <a:blipFill rotWithShape="1">
                <a:blip r:embed="rId3"/>
                <a:stretch>
                  <a:fillRect l="-822" t="-863" r="-8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4838369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BCBB2DD-094D-419E-9B63-E481E650C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600" y="174446"/>
            <a:ext cx="1449355" cy="622670"/>
          </a:xfrm>
        </p:spPr>
        <p:txBody>
          <a:bodyPr>
            <a:normAutofit fontScale="90000"/>
          </a:bodyPr>
          <a:lstStyle/>
          <a:p>
            <a:r>
              <a:rPr lang="en-US" sz="3200" b="1" dirty="0" smtClean="0">
                <a:solidFill>
                  <a:srgbClr val="0070C0"/>
                </a:solidFill>
              </a:rPr>
              <a:t>Example:</a:t>
            </a:r>
            <a:endParaRPr lang="en-US" sz="3200" b="1" dirty="0">
              <a:solidFill>
                <a:srgbClr val="0070C0"/>
              </a:solidFill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1986649" y="254948"/>
                <a:ext cx="8722533" cy="4770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500" dirty="0">
                    <a:solidFill>
                      <a:prstClr val="black"/>
                    </a:solidFill>
                    <a:latin typeface="Calibri"/>
                  </a:rPr>
                  <a:t>Check </a:t>
                </a:r>
                <a:r>
                  <a:rPr lang="en-US" sz="2500" dirty="0" smtClean="0">
                    <a:solidFill>
                      <a:prstClr val="black"/>
                    </a:solidFill>
                    <a:latin typeface="Calibri"/>
                  </a:rPr>
                  <a:t>the differentiability of </a:t>
                </a:r>
                <a:r>
                  <a:rPr lang="en-US" sz="2500" dirty="0">
                    <a:solidFill>
                      <a:prstClr val="black"/>
                    </a:solidFill>
                    <a:latin typeface="Calibri"/>
                  </a:rPr>
                  <a:t>the </a:t>
                </a:r>
                <a:r>
                  <a:rPr lang="en-US" sz="2500" dirty="0" smtClean="0">
                    <a:solidFill>
                      <a:prstClr val="black"/>
                    </a:solidFill>
                    <a:latin typeface="Calibri"/>
                  </a:rPr>
                  <a:t>function </a:t>
                </a:r>
                <a14:m>
                  <m:oMath xmlns:m="http://schemas.openxmlformats.org/officeDocument/2006/math">
                    <m:r>
                      <a:rPr lang="en-US" sz="2500" i="1" dirty="0" smtClean="0">
                        <a:solidFill>
                          <a:prstClr val="black"/>
                        </a:solidFill>
                        <a:latin typeface="Cambria Math"/>
                      </a:rPr>
                      <m:t>𝑓</m:t>
                    </m:r>
                    <m:r>
                      <a:rPr lang="en-US" sz="2500" i="1" dirty="0" smtClean="0">
                        <a:solidFill>
                          <a:prstClr val="black"/>
                        </a:solidFill>
                        <a:latin typeface="Cambria Math"/>
                      </a:rPr>
                      <m:t>(</m:t>
                    </m:r>
                    <m:r>
                      <a:rPr lang="en-US" sz="2500" i="1" dirty="0" smtClean="0">
                        <a:solidFill>
                          <a:prstClr val="black"/>
                        </a:solidFill>
                        <a:latin typeface="Cambria Math"/>
                      </a:rPr>
                      <m:t>𝑧</m:t>
                    </m:r>
                    <m:r>
                      <a:rPr lang="en-US" sz="2500" i="1" dirty="0" smtClean="0">
                        <a:solidFill>
                          <a:prstClr val="black"/>
                        </a:solidFill>
                        <a:latin typeface="Cambria Math"/>
                      </a:rPr>
                      <m:t>)=</m:t>
                    </m:r>
                    <m:acc>
                      <m:accPr>
                        <m:chr m:val="̅"/>
                        <m:ctrlPr>
                          <a:rPr lang="en-US" sz="2500" i="1" dirty="0" smtClean="0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accPr>
                      <m:e>
                        <m:r>
                          <a:rPr lang="en-US" sz="2500" i="1" dirty="0">
                            <a:solidFill>
                              <a:prstClr val="black"/>
                            </a:solidFill>
                            <a:latin typeface="Cambria Math"/>
                          </a:rPr>
                          <m:t>𝑧</m:t>
                        </m:r>
                      </m:e>
                    </m:acc>
                  </m:oMath>
                </a14:m>
                <a:r>
                  <a:rPr lang="en-US" sz="2500" dirty="0" smtClean="0">
                    <a:solidFill>
                      <a:prstClr val="black"/>
                    </a:solidFill>
                    <a:latin typeface="Calibri"/>
                  </a:rPr>
                  <a:t>.</a:t>
                </a:r>
                <a:endParaRPr lang="en-US" sz="2500" dirty="0">
                  <a:solidFill>
                    <a:prstClr val="black"/>
                  </a:solidFill>
                  <a:latin typeface="Calibri"/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7220" y="254948"/>
                <a:ext cx="9691703" cy="477054"/>
              </a:xfrm>
              <a:prstGeom prst="rect">
                <a:avLst/>
              </a:prstGeom>
              <a:blipFill rotWithShape="1">
                <a:blip r:embed="rId2"/>
                <a:stretch>
                  <a:fillRect l="-1006" t="-8974" b="-30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685800" y="759023"/>
                <a:ext cx="10012680" cy="50465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b="1" dirty="0" smtClean="0">
                    <a:solidFill>
                      <a:prstClr val="black"/>
                    </a:solidFill>
                    <a:latin typeface="Calibri"/>
                  </a:rPr>
                  <a:t>Solution: </a:t>
                </a:r>
                <a:r>
                  <a:rPr lang="en-US" dirty="0" smtClean="0">
                    <a:solidFill>
                      <a:prstClr val="black"/>
                    </a:solidFill>
                    <a:latin typeface="Calibri"/>
                  </a:rPr>
                  <a:t>We first calculate:</a:t>
                </a:r>
              </a:p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400" dirty="0">
                  <a:solidFill>
                    <a:prstClr val="black"/>
                  </a:solidFill>
                  <a:latin typeface="Calibri"/>
                </a:endParaRPr>
              </a:p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i="1" dirty="0" smtClean="0">
                          <a:solidFill>
                            <a:prstClr val="black"/>
                          </a:solidFill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lang="pl-PL" i="1" dirty="0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pl-PL" i="1" dirty="0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𝑧</m:t>
                          </m:r>
                          <m:r>
                            <a:rPr lang="pl-PL" i="1" dirty="0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 +</m:t>
                          </m:r>
                          <m:r>
                            <m:rPr>
                              <m:sty m:val="p"/>
                            </m:rPr>
                            <a:rPr lang="pl-PL" dirty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Δ</m:t>
                          </m:r>
                          <m:r>
                            <a:rPr lang="pl-PL" i="1" dirty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𝑧</m:t>
                          </m:r>
                        </m:e>
                      </m:d>
                      <m:r>
                        <a:rPr lang="en-US" i="1" dirty="0" smtClean="0">
                          <a:solidFill>
                            <a:prstClr val="black"/>
                          </a:solidFill>
                          <a:latin typeface="Cambria Math"/>
                        </a:rPr>
                        <m:t>−</m:t>
                      </m:r>
                      <m:r>
                        <a:rPr lang="en-US" i="1" dirty="0" smtClean="0">
                          <a:solidFill>
                            <a:prstClr val="black"/>
                          </a:solidFill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lang="en-US" i="1" dirty="0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i="1" dirty="0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𝑧</m:t>
                          </m:r>
                        </m:e>
                      </m:d>
                      <m:r>
                        <a:rPr lang="pl-PL" i="1" dirty="0">
                          <a:solidFill>
                            <a:prstClr val="black"/>
                          </a:solidFill>
                          <a:latin typeface="Cambria Math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pl-PL" i="1" dirty="0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pl-PL" i="1" dirty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𝑧</m:t>
                          </m:r>
                          <m:r>
                            <a:rPr lang="pl-PL" i="1" dirty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 +</m:t>
                          </m:r>
                          <m:r>
                            <m:rPr>
                              <m:sty m:val="p"/>
                            </m:rPr>
                            <a:rPr lang="pl-PL" dirty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Δ</m:t>
                          </m:r>
                          <m:r>
                            <a:rPr lang="pl-PL" i="1" dirty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𝑧</m:t>
                          </m:r>
                        </m:e>
                      </m:acc>
                      <m:r>
                        <a:rPr lang="en-US" i="1" dirty="0" smtClean="0">
                          <a:solidFill>
                            <a:prstClr val="black"/>
                          </a:solidFill>
                          <a:latin typeface="Cambria Math"/>
                        </a:rPr>
                        <m:t>−</m:t>
                      </m:r>
                      <m:acc>
                        <m:accPr>
                          <m:chr m:val="̅"/>
                          <m:ctrlPr>
                            <a:rPr lang="en-US" i="1" dirty="0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i="1" dirty="0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𝑧</m:t>
                          </m:r>
                        </m:e>
                      </m:acc>
                      <m:r>
                        <a:rPr lang="en-US" i="1" dirty="0" smtClean="0">
                          <a:solidFill>
                            <a:prstClr val="black"/>
                          </a:solidFill>
                          <a:latin typeface="Cambria Math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i="1" dirty="0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i="1" dirty="0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𝑧</m:t>
                          </m:r>
                        </m:e>
                      </m:acc>
                      <m:r>
                        <a:rPr lang="en-US" i="1" dirty="0" smtClean="0">
                          <a:solidFill>
                            <a:prstClr val="black"/>
                          </a:solidFill>
                          <a:latin typeface="Cambria Math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lang="en-US" i="1" dirty="0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i="1" dirty="0" smtClean="0">
                              <a:solidFill>
                                <a:prstClr val="black"/>
                              </a:solidFill>
                              <a:latin typeface="Cambria Math"/>
                              <a:ea typeface="Cambria Math"/>
                            </a:rPr>
                            <m:t>∆</m:t>
                          </m:r>
                          <m:r>
                            <a:rPr lang="en-US" i="1" dirty="0" smtClean="0">
                              <a:solidFill>
                                <a:prstClr val="black"/>
                              </a:solidFill>
                              <a:latin typeface="Cambria Math"/>
                              <a:ea typeface="Cambria Math"/>
                            </a:rPr>
                            <m:t>𝑧</m:t>
                          </m:r>
                        </m:e>
                      </m:acc>
                      <m:r>
                        <a:rPr lang="en-US" i="1" dirty="0" smtClean="0">
                          <a:solidFill>
                            <a:prstClr val="black"/>
                          </a:solidFill>
                          <a:latin typeface="Cambria Math"/>
                        </a:rPr>
                        <m:t>−</m:t>
                      </m:r>
                      <m:acc>
                        <m:accPr>
                          <m:chr m:val="̅"/>
                          <m:ctrlPr>
                            <a:rPr lang="en-US" i="1" dirty="0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i="1" dirty="0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𝑧</m:t>
                          </m:r>
                        </m:e>
                      </m:acc>
                      <m:r>
                        <a:rPr lang="en-US" i="1" dirty="0" smtClean="0">
                          <a:solidFill>
                            <a:prstClr val="black"/>
                          </a:solidFill>
                          <a:latin typeface="Cambria Math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i="1" dirty="0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i="1" dirty="0" smtClean="0">
                              <a:solidFill>
                                <a:prstClr val="black"/>
                              </a:solidFill>
                              <a:latin typeface="Cambria Math"/>
                              <a:ea typeface="Cambria Math"/>
                            </a:rPr>
                            <m:t>∆</m:t>
                          </m:r>
                          <m:r>
                            <a:rPr lang="en-US" i="1" dirty="0" smtClean="0">
                              <a:solidFill>
                                <a:prstClr val="black"/>
                              </a:solidFill>
                              <a:latin typeface="Cambria Math"/>
                              <a:ea typeface="Cambria Math"/>
                            </a:rPr>
                            <m:t>𝑧</m:t>
                          </m:r>
                        </m:e>
                      </m:acc>
                      <m:r>
                        <a:rPr lang="en-US" dirty="0" smtClean="0">
                          <a:solidFill>
                            <a:prstClr val="black"/>
                          </a:solidFill>
                          <a:latin typeface="Cambria Math"/>
                        </a:rPr>
                        <m:t>.</m:t>
                      </m:r>
                    </m:oMath>
                  </m:oMathPara>
                </a14:m>
                <a:endParaRPr lang="en-US" dirty="0">
                  <a:solidFill>
                    <a:prstClr val="black"/>
                  </a:solidFill>
                  <a:latin typeface="Calibri"/>
                </a:endParaRPr>
              </a:p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dirty="0" smtClean="0">
                    <a:solidFill>
                      <a:prstClr val="black"/>
                    </a:solidFill>
                    <a:latin typeface="Calibri"/>
                  </a:rPr>
                  <a:t>So that (1) takes the form:</a:t>
                </a:r>
                <a:endParaRPr lang="en-US" dirty="0">
                  <a:solidFill>
                    <a:prstClr val="black"/>
                  </a:solidFill>
                  <a:latin typeface="Calibri"/>
                </a:endParaRPr>
              </a:p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dirty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i="1" dirty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i="1" dirty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en-US" i="1" dirty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′</m:t>
                              </m:r>
                            </m:sup>
                          </m:sSup>
                          <m:r>
                            <m:rPr>
                              <m:nor/>
                            </m:rPr>
                            <a:rPr lang="en-US" dirty="0">
                              <a:solidFill>
                                <a:prstClr val="black"/>
                              </a:solidFill>
                              <a:latin typeface="Calibri"/>
                            </a:rPr>
                            <m:t>(</m:t>
                          </m:r>
                          <m:r>
                            <a:rPr lang="en-US" i="1" dirty="0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𝑧</m:t>
                          </m:r>
                          <m:r>
                            <m:rPr>
                              <m:nor/>
                            </m:rPr>
                            <a:rPr lang="en-US" dirty="0">
                              <a:solidFill>
                                <a:prstClr val="black"/>
                              </a:solidFill>
                              <a:latin typeface="Calibri"/>
                            </a:rPr>
                            <m:t>)</m:t>
                          </m:r>
                          <m:r>
                            <a:rPr lang="en-US" i="1" dirty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=</m:t>
                          </m:r>
                          <m:limLow>
                            <m:limLowPr>
                              <m:ctrlPr>
                                <a:rPr lang="en-US" i="1" dirty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dirty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i="1" dirty="0">
                                  <a:solidFill>
                                    <a:prstClr val="black"/>
                                  </a:solidFill>
                                  <a:latin typeface="Cambria Math"/>
                                  <a:ea typeface="Cambria Math"/>
                                </a:rPr>
                                <m:t>∆</m:t>
                              </m:r>
                              <m:r>
                                <a:rPr lang="en-US" i="1" dirty="0">
                                  <a:solidFill>
                                    <a:prstClr val="black"/>
                                  </a:solidFill>
                                  <a:latin typeface="Cambria Math"/>
                                  <a:ea typeface="Cambria Math"/>
                                </a:rPr>
                                <m:t>𝑧</m:t>
                              </m:r>
                              <m:r>
                                <a:rPr lang="en-US" i="1" dirty="0">
                                  <a:solidFill>
                                    <a:prstClr val="black"/>
                                  </a:solidFill>
                                  <a:latin typeface="Cambria Math"/>
                                  <a:ea typeface="Cambria Math"/>
                                </a:rPr>
                                <m:t>→</m:t>
                              </m:r>
                              <m:r>
                                <a:rPr lang="en-US" i="1" dirty="0">
                                  <a:solidFill>
                                    <a:prstClr val="black"/>
                                  </a:solidFill>
                                  <a:latin typeface="Cambria Math"/>
                                  <a:ea typeface="Cambria Math"/>
                                </a:rPr>
                                <m:t>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i="1" dirty="0" smtClean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</m:ctrlPr>
                            </m:fPr>
                            <m:num>
                              <m:acc>
                                <m:accPr>
                                  <m:chr m:val="̅"/>
                                  <m:ctrlPr>
                                    <a:rPr lang="en-US" i="1" dirty="0" smtClean="0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en-US" i="1" dirty="0" smtClean="0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∆</m:t>
                                  </m:r>
                                  <m:r>
                                    <a:rPr lang="en-US" i="1" dirty="0" smtClean="0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𝑧</m:t>
                                  </m:r>
                                </m:e>
                              </m:acc>
                            </m:num>
                            <m:den>
                              <m:r>
                                <a:rPr lang="en-US" i="1" dirty="0">
                                  <a:solidFill>
                                    <a:prstClr val="black"/>
                                  </a:solidFill>
                                  <a:latin typeface="Cambria Math"/>
                                  <a:ea typeface="Cambria Math"/>
                                </a:rPr>
                                <m:t>∆</m:t>
                              </m:r>
                              <m:r>
                                <a:rPr lang="en-US" i="1" dirty="0">
                                  <a:solidFill>
                                    <a:prstClr val="black"/>
                                  </a:solidFill>
                                  <a:latin typeface="Cambria Math"/>
                                  <a:ea typeface="Cambria Math"/>
                                </a:rPr>
                                <m:t>𝑧</m:t>
                              </m:r>
                            </m:den>
                          </m:f>
                          <m:r>
                            <a:rPr lang="en-US" i="1" dirty="0" smtClean="0">
                              <a:solidFill>
                                <a:prstClr val="black"/>
                              </a:solidFill>
                              <a:latin typeface="Cambria Math"/>
                              <a:ea typeface="Cambria Math"/>
                            </a:rPr>
                            <m:t>=</m:t>
                          </m:r>
                          <m:limLow>
                            <m:limLowPr>
                              <m:ctrlPr>
                                <a:rPr lang="en-US" i="1" dirty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dirty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i="1" dirty="0" smtClean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(</m:t>
                              </m:r>
                              <m:r>
                                <a:rPr lang="en-US" i="1" dirty="0">
                                  <a:solidFill>
                                    <a:prstClr val="black"/>
                                  </a:solidFill>
                                  <a:latin typeface="Cambria Math"/>
                                  <a:ea typeface="Cambria Math"/>
                                </a:rPr>
                                <m:t>∆</m:t>
                              </m:r>
                              <m:r>
                                <a:rPr lang="en-US" i="1" dirty="0" smtClean="0">
                                  <a:solidFill>
                                    <a:prstClr val="black"/>
                                  </a:solidFill>
                                  <a:latin typeface="Cambria Math"/>
                                  <a:ea typeface="Cambria Math"/>
                                </a:rPr>
                                <m:t>𝑥</m:t>
                              </m:r>
                              <m:r>
                                <a:rPr lang="en-US" i="1" dirty="0" smtClean="0">
                                  <a:solidFill>
                                    <a:prstClr val="black"/>
                                  </a:solidFill>
                                  <a:latin typeface="Cambria Math"/>
                                  <a:ea typeface="Cambria Math"/>
                                </a:rPr>
                                <m:t>,∆</m:t>
                              </m:r>
                              <m:r>
                                <a:rPr lang="en-US" i="1" dirty="0" smtClean="0">
                                  <a:solidFill>
                                    <a:prstClr val="black"/>
                                  </a:solidFill>
                                  <a:latin typeface="Cambria Math"/>
                                  <a:ea typeface="Cambria Math"/>
                                </a:rPr>
                                <m:t>𝑦</m:t>
                              </m:r>
                              <m:r>
                                <a:rPr lang="en-US" i="1" dirty="0" smtClean="0">
                                  <a:solidFill>
                                    <a:prstClr val="black"/>
                                  </a:solidFill>
                                  <a:latin typeface="Cambria Math"/>
                                  <a:ea typeface="Cambria Math"/>
                                </a:rPr>
                                <m:t>)→(</m:t>
                              </m:r>
                              <m:r>
                                <a:rPr lang="en-US" i="1" dirty="0" smtClean="0">
                                  <a:solidFill>
                                    <a:prstClr val="black"/>
                                  </a:solidFill>
                                  <a:latin typeface="Cambria Math"/>
                                  <a:ea typeface="Cambria Math"/>
                                </a:rPr>
                                <m:t>0</m:t>
                              </m:r>
                              <m:r>
                                <a:rPr lang="en-US" i="1" dirty="0" smtClean="0">
                                  <a:solidFill>
                                    <a:prstClr val="black"/>
                                  </a:solidFill>
                                  <a:latin typeface="Cambria Math"/>
                                  <a:ea typeface="Cambria Math"/>
                                </a:rPr>
                                <m:t>,</m:t>
                              </m:r>
                              <m:r>
                                <a:rPr lang="en-US" i="1" dirty="0" smtClean="0">
                                  <a:solidFill>
                                    <a:prstClr val="black"/>
                                  </a:solidFill>
                                  <a:latin typeface="Cambria Math"/>
                                  <a:ea typeface="Cambria Math"/>
                                </a:rPr>
                                <m:t>0</m:t>
                              </m:r>
                              <m:r>
                                <a:rPr lang="en-US" i="1" dirty="0" smtClean="0">
                                  <a:solidFill>
                                    <a:prstClr val="black"/>
                                  </a:solidFill>
                                  <a:latin typeface="Cambria Math"/>
                                  <a:ea typeface="Cambria Math"/>
                                </a:rPr>
                                <m:t>)</m:t>
                              </m:r>
                            </m:lim>
                          </m:limLow>
                          <m:f>
                            <m:fPr>
                              <m:ctrlPr>
                                <a:rPr lang="en-US" i="1" dirty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</m:ctrlPr>
                            </m:fPr>
                            <m:num>
                              <m:acc>
                                <m:accPr>
                                  <m:chr m:val="̅"/>
                                  <m:ctrlPr>
                                    <a:rPr lang="en-US" i="1" dirty="0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en-US" i="1" dirty="0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∆</m:t>
                                  </m:r>
                                  <m:r>
                                    <a:rPr lang="en-US" i="1" dirty="0" smtClean="0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𝑥</m:t>
                                  </m:r>
                                  <m:r>
                                    <a:rPr lang="en-US" i="1" dirty="0" smtClean="0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+</m:t>
                                  </m:r>
                                  <m:r>
                                    <a:rPr lang="en-US" i="1" dirty="0" smtClean="0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𝑖</m:t>
                                  </m:r>
                                  <m:r>
                                    <a:rPr lang="en-US" i="1" dirty="0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∆</m:t>
                                  </m:r>
                                  <m:r>
                                    <a:rPr lang="en-US" i="1" dirty="0" smtClean="0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𝑦</m:t>
                                  </m:r>
                                </m:e>
                              </m:acc>
                            </m:num>
                            <m:den>
                              <m:r>
                                <a:rPr lang="en-US" i="1" dirty="0">
                                  <a:solidFill>
                                    <a:prstClr val="black"/>
                                  </a:solidFill>
                                  <a:latin typeface="Cambria Math"/>
                                  <a:ea typeface="Cambria Math"/>
                                </a:rPr>
                                <m:t>∆</m:t>
                              </m:r>
                              <m:r>
                                <a:rPr lang="en-US" i="1" dirty="0">
                                  <a:solidFill>
                                    <a:prstClr val="black"/>
                                  </a:solidFill>
                                  <a:latin typeface="Cambria Math"/>
                                  <a:ea typeface="Cambria Math"/>
                                </a:rPr>
                                <m:t>𝑥</m:t>
                              </m:r>
                              <m:r>
                                <a:rPr lang="en-US" i="1" dirty="0">
                                  <a:solidFill>
                                    <a:prstClr val="black"/>
                                  </a:solidFill>
                                  <a:latin typeface="Cambria Math"/>
                                  <a:ea typeface="Cambria Math"/>
                                </a:rPr>
                                <m:t>+</m:t>
                              </m:r>
                              <m:r>
                                <a:rPr lang="en-US" i="1" dirty="0">
                                  <a:solidFill>
                                    <a:prstClr val="black"/>
                                  </a:solidFill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  <m:r>
                                <a:rPr lang="en-US" i="1" dirty="0">
                                  <a:solidFill>
                                    <a:prstClr val="black"/>
                                  </a:solidFill>
                                  <a:latin typeface="Cambria Math"/>
                                  <a:ea typeface="Cambria Math"/>
                                </a:rPr>
                                <m:t>∆</m:t>
                              </m:r>
                              <m:r>
                                <a:rPr lang="en-US" i="1" dirty="0">
                                  <a:solidFill>
                                    <a:prstClr val="black"/>
                                  </a:solidFill>
                                  <a:latin typeface="Cambria Math"/>
                                  <a:ea typeface="Cambria Math"/>
                                </a:rPr>
                                <m:t>𝑦</m:t>
                              </m:r>
                            </m:den>
                          </m:f>
                          <m:r>
                            <a:rPr lang="en-US" i="1" dirty="0" smtClean="0">
                              <a:solidFill>
                                <a:prstClr val="black"/>
                              </a:solidFill>
                              <a:latin typeface="Cambria Math"/>
                              <a:ea typeface="Cambria Math"/>
                            </a:rPr>
                            <m:t>=</m:t>
                          </m:r>
                          <m:limLow>
                            <m:limLowPr>
                              <m:ctrlPr>
                                <a:rPr lang="en-US" i="1" dirty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dirty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i="1" dirty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(</m:t>
                              </m:r>
                              <m:r>
                                <a:rPr lang="en-US" i="1" dirty="0">
                                  <a:solidFill>
                                    <a:prstClr val="black"/>
                                  </a:solidFill>
                                  <a:latin typeface="Cambria Math"/>
                                  <a:ea typeface="Cambria Math"/>
                                </a:rPr>
                                <m:t>∆</m:t>
                              </m:r>
                              <m:r>
                                <a:rPr lang="en-US" i="1" dirty="0">
                                  <a:solidFill>
                                    <a:prstClr val="black"/>
                                  </a:solidFill>
                                  <a:latin typeface="Cambria Math"/>
                                  <a:ea typeface="Cambria Math"/>
                                </a:rPr>
                                <m:t>𝑥</m:t>
                              </m:r>
                              <m:r>
                                <a:rPr lang="en-US" i="1" dirty="0">
                                  <a:solidFill>
                                    <a:prstClr val="black"/>
                                  </a:solidFill>
                                  <a:latin typeface="Cambria Math"/>
                                  <a:ea typeface="Cambria Math"/>
                                </a:rPr>
                                <m:t>,∆</m:t>
                              </m:r>
                              <m:r>
                                <a:rPr lang="en-US" i="1" dirty="0">
                                  <a:solidFill>
                                    <a:prstClr val="black"/>
                                  </a:solidFill>
                                  <a:latin typeface="Cambria Math"/>
                                  <a:ea typeface="Cambria Math"/>
                                </a:rPr>
                                <m:t>𝑦</m:t>
                              </m:r>
                              <m:r>
                                <a:rPr lang="en-US" i="1" dirty="0">
                                  <a:solidFill>
                                    <a:prstClr val="black"/>
                                  </a:solidFill>
                                  <a:latin typeface="Cambria Math"/>
                                  <a:ea typeface="Cambria Math"/>
                                </a:rPr>
                                <m:t>)→(</m:t>
                              </m:r>
                              <m:r>
                                <a:rPr lang="en-US" i="1" dirty="0">
                                  <a:solidFill>
                                    <a:prstClr val="black"/>
                                  </a:solidFill>
                                  <a:latin typeface="Cambria Math"/>
                                  <a:ea typeface="Cambria Math"/>
                                </a:rPr>
                                <m:t>0</m:t>
                              </m:r>
                              <m:r>
                                <a:rPr lang="en-US" i="1" dirty="0">
                                  <a:solidFill>
                                    <a:prstClr val="black"/>
                                  </a:solidFill>
                                  <a:latin typeface="Cambria Math"/>
                                  <a:ea typeface="Cambria Math"/>
                                </a:rPr>
                                <m:t>,</m:t>
                              </m:r>
                              <m:r>
                                <a:rPr lang="en-US" i="1" dirty="0">
                                  <a:solidFill>
                                    <a:prstClr val="black"/>
                                  </a:solidFill>
                                  <a:latin typeface="Cambria Math"/>
                                  <a:ea typeface="Cambria Math"/>
                                </a:rPr>
                                <m:t>0</m:t>
                              </m:r>
                              <m:r>
                                <a:rPr lang="en-US" i="1" dirty="0">
                                  <a:solidFill>
                                    <a:prstClr val="black"/>
                                  </a:solidFill>
                                  <a:latin typeface="Cambria Math"/>
                                  <a:ea typeface="Cambria Math"/>
                                </a:rPr>
                                <m:t>)</m:t>
                              </m:r>
                            </m:lim>
                          </m:limLow>
                          <m:f>
                            <m:fPr>
                              <m:ctrlPr>
                                <a:rPr lang="en-US" i="1" dirty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i="1" dirty="0">
                                  <a:solidFill>
                                    <a:prstClr val="black"/>
                                  </a:solidFill>
                                  <a:latin typeface="Cambria Math"/>
                                  <a:ea typeface="Cambria Math"/>
                                </a:rPr>
                                <m:t>∆</m:t>
                              </m:r>
                              <m:r>
                                <a:rPr lang="en-US" i="1" dirty="0">
                                  <a:solidFill>
                                    <a:prstClr val="black"/>
                                  </a:solidFill>
                                  <a:latin typeface="Cambria Math"/>
                                  <a:ea typeface="Cambria Math"/>
                                </a:rPr>
                                <m:t>𝑥</m:t>
                              </m:r>
                              <m:r>
                                <a:rPr lang="en-US" i="1" dirty="0" smtClean="0">
                                  <a:solidFill>
                                    <a:prstClr val="black"/>
                                  </a:solidFill>
                                  <a:latin typeface="Cambria Math"/>
                                  <a:ea typeface="Cambria Math"/>
                                </a:rPr>
                                <m:t>−</m:t>
                              </m:r>
                              <m:r>
                                <a:rPr lang="en-US" i="1" dirty="0">
                                  <a:solidFill>
                                    <a:prstClr val="black"/>
                                  </a:solidFill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  <m:r>
                                <a:rPr lang="en-US" i="1" dirty="0">
                                  <a:solidFill>
                                    <a:prstClr val="black"/>
                                  </a:solidFill>
                                  <a:latin typeface="Cambria Math"/>
                                  <a:ea typeface="Cambria Math"/>
                                </a:rPr>
                                <m:t>∆</m:t>
                              </m:r>
                              <m:r>
                                <a:rPr lang="en-US" i="1" dirty="0">
                                  <a:solidFill>
                                    <a:prstClr val="black"/>
                                  </a:solidFill>
                                  <a:latin typeface="Cambria Math"/>
                                  <a:ea typeface="Cambria Math"/>
                                </a:rPr>
                                <m:t>𝑦</m:t>
                              </m:r>
                            </m:num>
                            <m:den>
                              <m:r>
                                <a:rPr lang="en-US" i="1" dirty="0">
                                  <a:solidFill>
                                    <a:prstClr val="black"/>
                                  </a:solidFill>
                                  <a:latin typeface="Cambria Math"/>
                                  <a:ea typeface="Cambria Math"/>
                                </a:rPr>
                                <m:t>∆</m:t>
                              </m:r>
                              <m:r>
                                <a:rPr lang="en-US" i="1" dirty="0">
                                  <a:solidFill>
                                    <a:prstClr val="black"/>
                                  </a:solidFill>
                                  <a:latin typeface="Cambria Math"/>
                                  <a:ea typeface="Cambria Math"/>
                                </a:rPr>
                                <m:t>𝑥</m:t>
                              </m:r>
                              <m:r>
                                <a:rPr lang="en-US" i="1" dirty="0">
                                  <a:solidFill>
                                    <a:prstClr val="black"/>
                                  </a:solidFill>
                                  <a:latin typeface="Cambria Math"/>
                                  <a:ea typeface="Cambria Math"/>
                                </a:rPr>
                                <m:t>+</m:t>
                              </m:r>
                              <m:r>
                                <a:rPr lang="en-US" i="1" dirty="0">
                                  <a:solidFill>
                                    <a:prstClr val="black"/>
                                  </a:solidFill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  <m:r>
                                <a:rPr lang="en-US" i="1" dirty="0">
                                  <a:solidFill>
                                    <a:prstClr val="black"/>
                                  </a:solidFill>
                                  <a:latin typeface="Cambria Math"/>
                                  <a:ea typeface="Cambria Math"/>
                                </a:rPr>
                                <m:t>∆</m:t>
                              </m:r>
                              <m:r>
                                <a:rPr lang="en-US" i="1" dirty="0">
                                  <a:solidFill>
                                    <a:prstClr val="black"/>
                                  </a:solidFill>
                                  <a:latin typeface="Cambria Math"/>
                                  <a:ea typeface="Cambria Math"/>
                                </a:rPr>
                                <m:t>𝑦</m:t>
                              </m:r>
                            </m:den>
                          </m:f>
                          <m:r>
                            <a:rPr lang="en-US" i="1" dirty="0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.</m:t>
                          </m:r>
                        </m:e>
                      </m:func>
                    </m:oMath>
                  </m:oMathPara>
                </a14:m>
                <a:endParaRPr lang="en-US" dirty="0" smtClean="0">
                  <a:solidFill>
                    <a:prstClr val="black"/>
                  </a:solidFill>
                  <a:latin typeface="Calibri"/>
                </a:endParaRPr>
              </a:p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600" dirty="0" smtClean="0">
                  <a:solidFill>
                    <a:prstClr val="black"/>
                  </a:solidFill>
                  <a:latin typeface="Calibri"/>
                </a:endParaRPr>
              </a:p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dirty="0" smtClean="0">
                    <a:solidFill>
                      <a:prstClr val="black"/>
                    </a:solidFill>
                    <a:latin typeface="Calibri"/>
                  </a:rPr>
                  <a:t>Follow </a:t>
                </a:r>
                <a:r>
                  <a:rPr lang="en-US" dirty="0">
                    <a:solidFill>
                      <a:prstClr val="black"/>
                    </a:solidFill>
                    <a:latin typeface="Calibri"/>
                  </a:rPr>
                  <a:t>a path along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prstClr val="black"/>
                        </a:solidFill>
                        <a:latin typeface="Cambria Math"/>
                      </a:rPr>
                      <m:t>𝑥</m:t>
                    </m:r>
                    <m:r>
                      <a:rPr lang="en-US" i="1" dirty="0" smtClean="0">
                        <a:solidFill>
                          <a:prstClr val="black"/>
                        </a:solidFill>
                        <a:latin typeface="Cambria Math"/>
                      </a:rPr>
                      <m:t>−</m:t>
                    </m:r>
                  </m:oMath>
                </a14:m>
                <a:r>
                  <a:rPr lang="en-US" dirty="0" smtClean="0">
                    <a:solidFill>
                      <a:prstClr val="black"/>
                    </a:solidFill>
                    <a:latin typeface="Calibri"/>
                  </a:rPr>
                  <a:t>axis</a:t>
                </a:r>
                <a:r>
                  <a:rPr lang="en-US" dirty="0">
                    <a:solidFill>
                      <a:prstClr val="black"/>
                    </a:solidFill>
                    <a:latin typeface="Calibri"/>
                  </a:rPr>
                  <a:t>, where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prstClr val="black"/>
                        </a:solidFill>
                        <a:latin typeface="Cambria Math"/>
                        <a:ea typeface="Cambria Math"/>
                      </a:rPr>
                      <m:t>∆</m:t>
                    </m:r>
                    <m:r>
                      <a:rPr lang="en-US" i="1" dirty="0" smtClean="0">
                        <a:solidFill>
                          <a:prstClr val="black"/>
                        </a:solidFill>
                        <a:latin typeface="Cambria Math"/>
                      </a:rPr>
                      <m:t>𝑦</m:t>
                    </m:r>
                    <m:r>
                      <a:rPr lang="en-US" i="1" dirty="0" smtClean="0">
                        <a:solidFill>
                          <a:prstClr val="black"/>
                        </a:solidFill>
                        <a:latin typeface="Cambria Math"/>
                      </a:rPr>
                      <m:t>=</m:t>
                    </m:r>
                    <m:r>
                      <a:rPr lang="en-US" i="1" dirty="0" smtClean="0">
                        <a:solidFill>
                          <a:prstClr val="black"/>
                        </a:solidFill>
                        <a:latin typeface="Cambria Math"/>
                      </a:rPr>
                      <m:t>0</m:t>
                    </m:r>
                    <m:r>
                      <a:rPr lang="en-US" i="1" dirty="0" smtClean="0">
                        <a:solidFill>
                          <a:prstClr val="black"/>
                        </a:solidFill>
                        <a:latin typeface="Cambria Math"/>
                      </a:rPr>
                      <m:t>,</m:t>
                    </m:r>
                  </m:oMath>
                </a14:m>
                <a:r>
                  <a:rPr lang="en-US" dirty="0" smtClean="0">
                    <a:solidFill>
                      <a:prstClr val="black"/>
                    </a:solidFill>
                    <a:latin typeface="Calibri"/>
                  </a:rPr>
                  <a:t> we have</a:t>
                </a:r>
              </a:p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dirty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i="1" dirty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𝑓</m:t>
                          </m:r>
                        </m:e>
                        <m:sup>
                          <m:r>
                            <a:rPr lang="en-US" i="1" dirty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′</m:t>
                          </m:r>
                        </m:sup>
                      </m:sSup>
                      <m:r>
                        <m:rPr>
                          <m:nor/>
                        </m:rPr>
                        <a:rPr lang="en-US" dirty="0">
                          <a:solidFill>
                            <a:prstClr val="black"/>
                          </a:solidFill>
                          <a:latin typeface="Calibri"/>
                        </a:rPr>
                        <m:t>(</m:t>
                      </m:r>
                      <m:r>
                        <a:rPr lang="en-US" i="1" dirty="0">
                          <a:solidFill>
                            <a:prstClr val="black"/>
                          </a:solidFill>
                          <a:latin typeface="Cambria Math"/>
                        </a:rPr>
                        <m:t>𝑧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prstClr val="black"/>
                          </a:solidFill>
                          <a:latin typeface="Calibri"/>
                        </a:rPr>
                        <m:t>)</m:t>
                      </m:r>
                      <m:r>
                        <a:rPr lang="en-US" i="1" dirty="0">
                          <a:solidFill>
                            <a:prstClr val="black"/>
                          </a:solidFill>
                          <a:latin typeface="Cambria Math"/>
                        </a:rPr>
                        <m:t>=</m:t>
                      </m:r>
                      <m:r>
                        <a:rPr lang="en-US" i="1" dirty="0" smtClean="0">
                          <a:solidFill>
                            <a:prstClr val="black"/>
                          </a:solidFill>
                          <a:latin typeface="Cambria Math"/>
                        </a:rPr>
                        <m:t>1</m:t>
                      </m:r>
                      <m:r>
                        <a:rPr lang="en-US" i="1" dirty="0" smtClean="0">
                          <a:solidFill>
                            <a:prstClr val="black"/>
                          </a:solidFill>
                          <a:latin typeface="Cambria Math"/>
                        </a:rPr>
                        <m:t>.</m:t>
                      </m:r>
                      <m:r>
                        <a:rPr lang="en-US" dirty="0" smtClean="0">
                          <a:solidFill>
                            <a:prstClr val="black"/>
                          </a:solidFill>
                          <a:latin typeface="Cambria Math"/>
                        </a:rPr>
                        <m:t>        (</m:t>
                      </m:r>
                      <m:r>
                        <m:rPr>
                          <m:sty m:val="p"/>
                        </m:rPr>
                        <a:rPr lang="en-US" dirty="0" smtClean="0">
                          <a:solidFill>
                            <a:prstClr val="black"/>
                          </a:solidFill>
                          <a:latin typeface="Cambria Math"/>
                        </a:rPr>
                        <m:t>I</m:t>
                      </m:r>
                      <m:r>
                        <a:rPr lang="en-US" dirty="0" smtClean="0">
                          <a:solidFill>
                            <a:prstClr val="black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dirty="0" smtClean="0">
                  <a:solidFill>
                    <a:prstClr val="black"/>
                  </a:solidFill>
                  <a:latin typeface="Calibri"/>
                </a:endParaRPr>
              </a:p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00" dirty="0" smtClean="0">
                  <a:solidFill>
                    <a:prstClr val="black"/>
                  </a:solidFill>
                  <a:latin typeface="Calibri"/>
                </a:endParaRPr>
              </a:p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dirty="0" smtClean="0">
                    <a:solidFill>
                      <a:prstClr val="black"/>
                    </a:solidFill>
                    <a:latin typeface="Calibri"/>
                  </a:rPr>
                  <a:t>On </a:t>
                </a:r>
                <a:r>
                  <a:rPr lang="en-US" dirty="0">
                    <a:solidFill>
                      <a:prstClr val="black"/>
                    </a:solidFill>
                    <a:latin typeface="Calibri"/>
                  </a:rPr>
                  <a:t>the other hand</a:t>
                </a:r>
                <a:r>
                  <a:rPr lang="en-US" dirty="0" smtClean="0">
                    <a:solidFill>
                      <a:prstClr val="black"/>
                    </a:solidFill>
                    <a:latin typeface="Calibri"/>
                  </a:rPr>
                  <a:t>, </a:t>
                </a:r>
                <a:r>
                  <a:rPr lang="en-US" dirty="0">
                    <a:solidFill>
                      <a:prstClr val="black"/>
                    </a:solidFill>
                    <a:latin typeface="Calibri"/>
                  </a:rPr>
                  <a:t>if we let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 smtClean="0">
                        <a:solidFill>
                          <a:prstClr val="black"/>
                        </a:solidFill>
                        <a:latin typeface="Cambria Math"/>
                      </a:rPr>
                      <m:t>Δ</m:t>
                    </m:r>
                    <m:r>
                      <a:rPr lang="en-US" i="1" dirty="0" smtClean="0">
                        <a:solidFill>
                          <a:prstClr val="black"/>
                        </a:solidFill>
                        <a:latin typeface="Cambria Math"/>
                      </a:rPr>
                      <m:t>𝑧</m:t>
                    </m:r>
                    <m:r>
                      <a:rPr lang="en-US" i="1" dirty="0" smtClean="0">
                        <a:solidFill>
                          <a:prstClr val="black"/>
                        </a:solidFill>
                        <a:latin typeface="Cambria Math"/>
                      </a:rPr>
                      <m:t>→</m:t>
                    </m:r>
                    <m:r>
                      <a:rPr lang="en-US" i="1" dirty="0" smtClean="0">
                        <a:solidFill>
                          <a:prstClr val="black"/>
                        </a:solidFill>
                        <a:latin typeface="Cambria Math"/>
                      </a:rPr>
                      <m:t>0</m:t>
                    </m:r>
                  </m:oMath>
                </a14:m>
                <a:r>
                  <a:rPr lang="en-US" dirty="0" smtClean="0">
                    <a:solidFill>
                      <a:prstClr val="black"/>
                    </a:solidFill>
                    <a:latin typeface="Calibri"/>
                  </a:rPr>
                  <a:t> </a:t>
                </a:r>
                <a:r>
                  <a:rPr lang="en-US" dirty="0">
                    <a:solidFill>
                      <a:prstClr val="black"/>
                    </a:solidFill>
                    <a:latin typeface="Calibri"/>
                  </a:rPr>
                  <a:t>along a line parallel to the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prstClr val="black"/>
                        </a:solidFill>
                        <a:latin typeface="Cambria Math"/>
                      </a:rPr>
                      <m:t>𝑦</m:t>
                    </m:r>
                    <m:r>
                      <a:rPr lang="en-US" i="1" dirty="0" smtClean="0">
                        <a:solidFill>
                          <a:prstClr val="black"/>
                        </a:solidFill>
                        <a:latin typeface="Cambria Math"/>
                      </a:rPr>
                      <m:t>−</m:t>
                    </m:r>
                  </m:oMath>
                </a14:m>
                <a:r>
                  <a:rPr lang="en-US" dirty="0" smtClean="0">
                    <a:solidFill>
                      <a:prstClr val="black"/>
                    </a:solidFill>
                    <a:latin typeface="Calibri"/>
                  </a:rPr>
                  <a:t>axis, then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 smtClean="0">
                        <a:solidFill>
                          <a:prstClr val="black"/>
                        </a:solidFill>
                        <a:latin typeface="Cambria Math"/>
                      </a:rPr>
                      <m:t>Δ</m:t>
                    </m:r>
                    <m:r>
                      <a:rPr lang="en-US" i="1" dirty="0" err="1" smtClean="0">
                        <a:solidFill>
                          <a:prstClr val="black"/>
                        </a:solidFill>
                        <a:latin typeface="Cambria Math"/>
                      </a:rPr>
                      <m:t>𝑥</m:t>
                    </m:r>
                    <m:r>
                      <a:rPr lang="en-US" i="1" dirty="0" smtClean="0">
                        <a:solidFill>
                          <a:prstClr val="black"/>
                        </a:solidFill>
                        <a:latin typeface="Cambria Math"/>
                      </a:rPr>
                      <m:t>=</m:t>
                    </m:r>
                    <m:r>
                      <a:rPr lang="en-US" i="1" dirty="0" smtClean="0">
                        <a:solidFill>
                          <a:prstClr val="black"/>
                        </a:solidFill>
                        <a:latin typeface="Cambria Math"/>
                      </a:rPr>
                      <m:t>0</m:t>
                    </m:r>
                  </m:oMath>
                </a14:m>
                <a:r>
                  <a:rPr lang="en-US" dirty="0" smtClean="0">
                    <a:solidFill>
                      <a:prstClr val="black"/>
                    </a:solidFill>
                    <a:latin typeface="Calibri"/>
                  </a:rPr>
                  <a:t> and we get</a:t>
                </a:r>
              </a:p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dirty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i="1" dirty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𝑓</m:t>
                          </m:r>
                        </m:e>
                        <m:sup>
                          <m:r>
                            <a:rPr lang="en-US" i="1" dirty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′</m:t>
                          </m:r>
                        </m:sup>
                      </m:sSup>
                      <m:r>
                        <m:rPr>
                          <m:nor/>
                        </m:rPr>
                        <a:rPr lang="en-US" dirty="0">
                          <a:solidFill>
                            <a:prstClr val="black"/>
                          </a:solidFill>
                          <a:latin typeface="Calibri"/>
                        </a:rPr>
                        <m:t>(</m:t>
                      </m:r>
                      <m:r>
                        <a:rPr lang="en-US" i="1" dirty="0">
                          <a:solidFill>
                            <a:prstClr val="black"/>
                          </a:solidFill>
                          <a:latin typeface="Cambria Math"/>
                        </a:rPr>
                        <m:t>𝑧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prstClr val="black"/>
                          </a:solidFill>
                          <a:latin typeface="Calibri"/>
                        </a:rPr>
                        <m:t>)</m:t>
                      </m:r>
                      <m:r>
                        <a:rPr lang="en-US" i="1" dirty="0">
                          <a:solidFill>
                            <a:prstClr val="black"/>
                          </a:solidFill>
                          <a:latin typeface="Cambria Math"/>
                        </a:rPr>
                        <m:t>=</m:t>
                      </m:r>
                      <m:r>
                        <a:rPr lang="en-US" i="1" dirty="0" smtClean="0">
                          <a:solidFill>
                            <a:prstClr val="black"/>
                          </a:solidFill>
                          <a:latin typeface="Cambria Math"/>
                        </a:rPr>
                        <m:t>−</m:t>
                      </m:r>
                      <m:r>
                        <a:rPr lang="en-US" i="1" dirty="0">
                          <a:solidFill>
                            <a:prstClr val="black"/>
                          </a:solidFill>
                          <a:latin typeface="Cambria Math"/>
                        </a:rPr>
                        <m:t>1</m:t>
                      </m:r>
                      <m:r>
                        <a:rPr lang="en-US" i="1" dirty="0">
                          <a:solidFill>
                            <a:prstClr val="black"/>
                          </a:solidFill>
                          <a:latin typeface="Cambria Math"/>
                        </a:rPr>
                        <m:t>.    </m:t>
                      </m:r>
                      <m:r>
                        <a:rPr lang="en-US" i="1" dirty="0" smtClean="0">
                          <a:solidFill>
                            <a:prstClr val="black"/>
                          </a:solidFill>
                          <a:latin typeface="Cambria Math"/>
                        </a:rPr>
                        <m:t>   (</m:t>
                      </m:r>
                      <m:r>
                        <m:rPr>
                          <m:sty m:val="p"/>
                        </m:rPr>
                        <a:rPr lang="en-US" dirty="0" smtClean="0">
                          <a:solidFill>
                            <a:prstClr val="black"/>
                          </a:solidFill>
                          <a:latin typeface="Cambria Math"/>
                        </a:rPr>
                        <m:t>II</m:t>
                      </m:r>
                      <m:r>
                        <a:rPr lang="en-US" i="1" dirty="0" smtClean="0">
                          <a:solidFill>
                            <a:prstClr val="black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prstClr val="black"/>
                  </a:solidFill>
                  <a:latin typeface="Calibri"/>
                </a:endParaRPr>
              </a:p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900" dirty="0" smtClean="0">
                  <a:solidFill>
                    <a:prstClr val="black"/>
                  </a:solidFill>
                  <a:latin typeface="Calibri"/>
                </a:endParaRPr>
              </a:p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dirty="0" smtClean="0">
                    <a:solidFill>
                      <a:prstClr val="black"/>
                    </a:solidFill>
                    <a:latin typeface="Calibri"/>
                  </a:rPr>
                  <a:t>In </a:t>
                </a:r>
                <a:r>
                  <a:rPr lang="en-US" dirty="0">
                    <a:solidFill>
                      <a:prstClr val="black"/>
                    </a:solidFill>
                    <a:latin typeface="Calibri"/>
                  </a:rPr>
                  <a:t>view of the obvious fact that the values in </a:t>
                </a:r>
                <a14:m>
                  <m:oMath xmlns:m="http://schemas.openxmlformats.org/officeDocument/2006/math">
                    <m:r>
                      <a:rPr lang="en-US" dirty="0">
                        <a:solidFill>
                          <a:prstClr val="black"/>
                        </a:solidFill>
                        <a:latin typeface="Cambria Math"/>
                      </a:rPr>
                      <m:t>(</m:t>
                    </m:r>
                    <m:r>
                      <m:rPr>
                        <m:sty m:val="p"/>
                      </m:rPr>
                      <a:rPr lang="en-US" dirty="0">
                        <a:solidFill>
                          <a:prstClr val="black"/>
                        </a:solidFill>
                        <a:latin typeface="Cambria Math"/>
                      </a:rPr>
                      <m:t>I</m:t>
                    </m:r>
                    <m:r>
                      <a:rPr lang="en-US" dirty="0">
                        <a:solidFill>
                          <a:prstClr val="black"/>
                        </a:solidFill>
                        <a:latin typeface="Cambria Math"/>
                      </a:rPr>
                      <m:t>)</m:t>
                    </m:r>
                    <m:r>
                      <a:rPr lang="en-US" i="1" dirty="0">
                        <a:solidFill>
                          <a:prstClr val="black"/>
                        </a:solidFill>
                        <a:latin typeface="Cambria Math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prstClr val="black"/>
                    </a:solidFill>
                    <a:latin typeface="Calibri"/>
                  </a:rPr>
                  <a:t>and </a:t>
                </a:r>
                <a14:m>
                  <m:oMath xmlns:m="http://schemas.openxmlformats.org/officeDocument/2006/math">
                    <m:r>
                      <a:rPr lang="en-US" dirty="0">
                        <a:solidFill>
                          <a:prstClr val="black"/>
                        </a:solidFill>
                        <a:latin typeface="Cambria Math"/>
                      </a:rPr>
                      <m:t>(</m:t>
                    </m:r>
                    <m:r>
                      <m:rPr>
                        <m:sty m:val="p"/>
                      </m:rPr>
                      <a:rPr lang="en-US" dirty="0">
                        <a:solidFill>
                          <a:prstClr val="black"/>
                        </a:solidFill>
                        <a:latin typeface="Cambria Math"/>
                      </a:rPr>
                      <m:t>II</m:t>
                    </m:r>
                    <m:r>
                      <a:rPr lang="en-US" dirty="0">
                        <a:solidFill>
                          <a:prstClr val="black"/>
                        </a:solidFill>
                        <a:latin typeface="Cambria Math"/>
                      </a:rPr>
                      <m:t>)</m:t>
                    </m:r>
                    <m:r>
                      <a:rPr lang="en-US" i="1" dirty="0">
                        <a:solidFill>
                          <a:prstClr val="black"/>
                        </a:solidFill>
                        <a:latin typeface="Cambria Math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prstClr val="black"/>
                    </a:solidFill>
                    <a:latin typeface="Calibri"/>
                  </a:rPr>
                  <a:t>are different</a:t>
                </a:r>
                <a:r>
                  <a:rPr lang="en-US" dirty="0" smtClean="0">
                    <a:solidFill>
                      <a:prstClr val="black"/>
                    </a:solidFill>
                    <a:latin typeface="Calibri"/>
                  </a:rPr>
                  <a:t>, we </a:t>
                </a:r>
                <a:r>
                  <a:rPr lang="en-US" dirty="0">
                    <a:solidFill>
                      <a:prstClr val="black"/>
                    </a:solidFill>
                    <a:latin typeface="Calibri"/>
                  </a:rPr>
                  <a:t>conclude that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prstClr val="black"/>
                        </a:solidFill>
                        <a:latin typeface="Cambria Math"/>
                      </a:rPr>
                      <m:t>𝑓</m:t>
                    </m:r>
                    <m:r>
                      <a:rPr lang="en-US" i="1" dirty="0">
                        <a:solidFill>
                          <a:prstClr val="black"/>
                        </a:solidFill>
                        <a:latin typeface="Cambria Math"/>
                      </a:rPr>
                      <m:t>(</m:t>
                    </m:r>
                    <m:r>
                      <a:rPr lang="en-US" i="1" dirty="0">
                        <a:solidFill>
                          <a:prstClr val="black"/>
                        </a:solidFill>
                        <a:latin typeface="Cambria Math"/>
                      </a:rPr>
                      <m:t>𝑧</m:t>
                    </m:r>
                    <m:r>
                      <a:rPr lang="en-US" i="1" dirty="0">
                        <a:solidFill>
                          <a:prstClr val="black"/>
                        </a:solidFill>
                        <a:latin typeface="Cambria Math"/>
                      </a:rPr>
                      <m:t>)=</m:t>
                    </m:r>
                    <m:acc>
                      <m:accPr>
                        <m:chr m:val="̅"/>
                        <m:ctrlPr>
                          <a:rPr lang="en-US" i="1" dirty="0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accPr>
                      <m:e>
                        <m:r>
                          <a:rPr lang="en-US" i="1" dirty="0">
                            <a:solidFill>
                              <a:prstClr val="black"/>
                            </a:solidFill>
                            <a:latin typeface="Cambria Math"/>
                          </a:rPr>
                          <m:t>𝑧</m:t>
                        </m:r>
                      </m:e>
                    </m:acc>
                  </m:oMath>
                </a14:m>
                <a:r>
                  <a:rPr lang="en-US" dirty="0" smtClean="0">
                    <a:solidFill>
                      <a:prstClr val="black"/>
                    </a:solidFill>
                    <a:latin typeface="Calibri"/>
                  </a:rPr>
                  <a:t> is not differentiable </a:t>
                </a:r>
                <a:r>
                  <a:rPr lang="en-US" dirty="0">
                    <a:solidFill>
                      <a:prstClr val="black"/>
                    </a:solidFill>
                    <a:latin typeface="Calibri"/>
                  </a:rPr>
                  <a:t>at any point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prstClr val="black"/>
                        </a:solidFill>
                        <a:latin typeface="Cambria Math"/>
                      </a:rPr>
                      <m:t>𝑧</m:t>
                    </m:r>
                  </m:oMath>
                </a14:m>
                <a:r>
                  <a:rPr lang="en-US" dirty="0">
                    <a:solidFill>
                      <a:prstClr val="black"/>
                    </a:solidFill>
                    <a:latin typeface="Calibri"/>
                  </a:rPr>
                  <a:t>.</a:t>
                </a: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0" y="759023"/>
                <a:ext cx="11125200" cy="5046510"/>
              </a:xfrm>
              <a:prstGeom prst="rect">
                <a:avLst/>
              </a:prstGeom>
              <a:blipFill rotWithShape="1">
                <a:blip r:embed="rId3"/>
                <a:stretch>
                  <a:fillRect l="-822" t="-967" r="-13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696351" y="5683926"/>
                <a:ext cx="10012680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dirty="0" smtClean="0">
                    <a:solidFill>
                      <a:srgbClr val="0070C0"/>
                    </a:solidFill>
                    <a:latin typeface="Calibri"/>
                  </a:rPr>
                  <a:t>Practice:</a:t>
                </a:r>
                <a:r>
                  <a:rPr lang="en-US" dirty="0" smtClean="0">
                    <a:solidFill>
                      <a:prstClr val="black"/>
                    </a:solidFill>
                    <a:latin typeface="Calibri"/>
                  </a:rPr>
                  <a:t> Show that </a:t>
                </a:r>
                <a:r>
                  <a:rPr lang="en-US" dirty="0">
                    <a:solidFill>
                      <a:prstClr val="black"/>
                    </a:solidFill>
                    <a:latin typeface="Calibri"/>
                  </a:rPr>
                  <a:t>the function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prstClr val="black"/>
                        </a:solidFill>
                        <a:latin typeface="Cambria Math"/>
                      </a:rPr>
                      <m:t>𝑓</m:t>
                    </m:r>
                    <m:r>
                      <a:rPr lang="en-US" i="1" dirty="0">
                        <a:solidFill>
                          <a:prstClr val="black"/>
                        </a:solidFill>
                        <a:latin typeface="Cambria Math"/>
                      </a:rPr>
                      <m:t>(</m:t>
                    </m:r>
                    <m:r>
                      <a:rPr lang="en-US" i="1" dirty="0">
                        <a:solidFill>
                          <a:prstClr val="black"/>
                        </a:solidFill>
                        <a:latin typeface="Cambria Math"/>
                      </a:rPr>
                      <m:t>𝑧</m:t>
                    </m:r>
                    <m:r>
                      <a:rPr lang="en-US" i="1" dirty="0">
                        <a:solidFill>
                          <a:prstClr val="black"/>
                        </a:solidFill>
                        <a:latin typeface="Cambria Math"/>
                      </a:rPr>
                      <m:t>)=</m:t>
                    </m:r>
                    <m:sSup>
                      <m:sSupPr>
                        <m:ctrlPr>
                          <a:rPr lang="en-US" i="1" dirty="0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US" i="1" dirty="0">
                            <a:solidFill>
                              <a:prstClr val="black"/>
                            </a:solidFill>
                            <a:latin typeface="Cambria Math"/>
                          </a:rPr>
                          <m:t>|</m:t>
                        </m:r>
                        <m:r>
                          <a:rPr lang="en-US" i="1" dirty="0">
                            <a:solidFill>
                              <a:prstClr val="black"/>
                            </a:solidFill>
                            <a:latin typeface="Cambria Math"/>
                          </a:rPr>
                          <m:t>𝑧</m:t>
                        </m:r>
                        <m:r>
                          <a:rPr lang="en-US" i="1" dirty="0">
                            <a:solidFill>
                              <a:prstClr val="black"/>
                            </a:solidFill>
                            <a:latin typeface="Cambria Math"/>
                          </a:rPr>
                          <m:t>|</m:t>
                        </m:r>
                      </m:e>
                      <m:sup>
                        <m:r>
                          <a:rPr lang="en-US" i="1" dirty="0">
                            <a:solidFill>
                              <a:prstClr val="black"/>
                            </a:solidFill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prstClr val="black"/>
                    </a:solidFill>
                    <a:latin typeface="Calibri"/>
                  </a:rPr>
                  <a:t> is differentiable at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prstClr val="black"/>
                        </a:solidFill>
                        <a:latin typeface="Cambria Math"/>
                      </a:rPr>
                      <m:t>𝑧</m:t>
                    </m:r>
                    <m:r>
                      <a:rPr lang="en-US" i="1" dirty="0">
                        <a:solidFill>
                          <a:prstClr val="black"/>
                        </a:solidFill>
                        <a:latin typeface="Cambria Math"/>
                      </a:rPr>
                      <m:t>=</m:t>
                    </m:r>
                    <m:r>
                      <a:rPr lang="en-US" i="1" dirty="0">
                        <a:solidFill>
                          <a:prstClr val="black"/>
                        </a:solidFill>
                        <a:latin typeface="Cambria Math"/>
                      </a:rPr>
                      <m:t>0</m:t>
                    </m:r>
                  </m:oMath>
                </a14:m>
                <a:r>
                  <a:rPr lang="en-US" dirty="0">
                    <a:solidFill>
                      <a:prstClr val="black"/>
                    </a:solidFill>
                    <a:latin typeface="Calibri"/>
                  </a:rPr>
                  <a:t> but is not differentiable anywhere else. </a:t>
                </a:r>
                <a:r>
                  <a:rPr lang="en-US" dirty="0" smtClean="0">
                    <a:solidFill>
                      <a:srgbClr val="0070C0"/>
                    </a:solidFill>
                    <a:latin typeface="Calibri"/>
                  </a:rPr>
                  <a:t>Hint:</a:t>
                </a:r>
                <a:r>
                  <a:rPr lang="en-US" dirty="0" smtClean="0">
                    <a:solidFill>
                      <a:prstClr val="black"/>
                    </a:solidFill>
                    <a:latin typeface="Calibri"/>
                  </a:rPr>
                  <a:t>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US" i="1" dirty="0">
                            <a:solidFill>
                              <a:prstClr val="black"/>
                            </a:solidFill>
                            <a:latin typeface="Cambria Math"/>
                          </a:rPr>
                          <m:t>|</m:t>
                        </m:r>
                        <m:r>
                          <a:rPr lang="en-US" i="1" dirty="0">
                            <a:solidFill>
                              <a:prstClr val="black"/>
                            </a:solidFill>
                            <a:latin typeface="Cambria Math"/>
                          </a:rPr>
                          <m:t>𝑧</m:t>
                        </m:r>
                        <m:r>
                          <a:rPr lang="en-US" i="1" dirty="0">
                            <a:solidFill>
                              <a:prstClr val="black"/>
                            </a:solidFill>
                            <a:latin typeface="Cambria Math"/>
                          </a:rPr>
                          <m:t>|</m:t>
                        </m:r>
                      </m:e>
                      <m:sup>
                        <m:r>
                          <a:rPr lang="en-US" i="1" dirty="0">
                            <a:solidFill>
                              <a:prstClr val="black"/>
                            </a:solidFill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US" i="1" dirty="0" smtClean="0">
                        <a:solidFill>
                          <a:prstClr val="black"/>
                        </a:solidFill>
                        <a:latin typeface="Cambria Math"/>
                      </a:rPr>
                      <m:t>=</m:t>
                    </m:r>
                    <m:r>
                      <a:rPr lang="en-US" i="1" dirty="0" smtClean="0">
                        <a:solidFill>
                          <a:prstClr val="black"/>
                        </a:solidFill>
                        <a:latin typeface="Cambria Math"/>
                      </a:rPr>
                      <m:t>𝑧</m:t>
                    </m:r>
                    <m:acc>
                      <m:accPr>
                        <m:chr m:val="̅"/>
                        <m:ctrlPr>
                          <a:rPr lang="en-US" i="1" dirty="0" smtClean="0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accPr>
                      <m:e>
                        <m:r>
                          <a:rPr lang="en-US" i="1" dirty="0" smtClean="0">
                            <a:solidFill>
                              <a:prstClr val="black"/>
                            </a:solidFill>
                            <a:latin typeface="Cambria Math"/>
                          </a:rPr>
                          <m:t>𝑧</m:t>
                        </m:r>
                        <m:r>
                          <a:rPr lang="en-US" i="1" dirty="0" smtClean="0">
                            <a:solidFill>
                              <a:prstClr val="black"/>
                            </a:solidFill>
                            <a:latin typeface="Cambria Math"/>
                          </a:rPr>
                          <m:t>.</m:t>
                        </m:r>
                      </m:e>
                    </m:acc>
                  </m:oMath>
                </a14:m>
                <a:r>
                  <a:rPr lang="en-US" dirty="0" smtClean="0">
                    <a:solidFill>
                      <a:prstClr val="black"/>
                    </a:solidFill>
                    <a:latin typeface="Calibri"/>
                  </a:rPr>
                  <a:t> </a:t>
                </a:r>
                <a:endParaRPr lang="en-US" dirty="0">
                  <a:solidFill>
                    <a:prstClr val="black"/>
                  </a:solidFill>
                  <a:latin typeface="Calibri"/>
                </a:endParaRP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723" y="5683491"/>
                <a:ext cx="11125200" cy="830997"/>
              </a:xfrm>
              <a:prstGeom prst="rect">
                <a:avLst/>
              </a:prstGeom>
              <a:blipFill rotWithShape="1">
                <a:blip r:embed="rId4"/>
                <a:stretch>
                  <a:fillRect l="-877" t="-5839" b="-153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967948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BCBB2DD-094D-419E-9B63-E481E650C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111" y="192088"/>
            <a:ext cx="9464040" cy="500608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tx2"/>
                </a:solidFill>
                <a:latin typeface="+mn-lt"/>
              </a:rPr>
              <a:t>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A76351EB-9639-4374-BB0D-1B602A8226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3600" y="765513"/>
            <a:ext cx="10623511" cy="14401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dirty="0">
                <a:latin typeface="Calibri" pitchFamily="34" charset="0"/>
              </a:rPr>
              <a:t>One of the most important concepts in mathematics is that of a function. A function is a certain kind of correspondence between two sets; more specifically</a:t>
            </a:r>
            <a:r>
              <a:rPr lang="en-US" sz="2600" dirty="0" smtClean="0">
                <a:latin typeface="Calibri" pitchFamily="34" charset="0"/>
              </a:rPr>
              <a:t>:</a:t>
            </a:r>
            <a:endParaRPr lang="en-US" sz="2600" i="1" dirty="0">
              <a:latin typeface="Calibri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B2E13485-64E3-4A79-B0D9-029F726299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9817" y="2958406"/>
            <a:ext cx="3110136" cy="358850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64FF580A-A9E9-4F70-A29D-9365D75BA156}"/>
              </a:ext>
            </a:extLst>
          </p:cNvPr>
          <p:cNvSpPr/>
          <p:nvPr/>
        </p:nvSpPr>
        <p:spPr>
          <a:xfrm>
            <a:off x="3542185" y="2925752"/>
            <a:ext cx="7344816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600" dirty="0"/>
              <a:t>We often think of a function as a rule or a machine that accepts </a:t>
            </a:r>
            <a:r>
              <a:rPr lang="en-US" sz="2600" i="1" dirty="0"/>
              <a:t>inputs </a:t>
            </a:r>
            <a:r>
              <a:rPr lang="en-US" sz="2600" dirty="0"/>
              <a:t>from the set </a:t>
            </a:r>
            <a:r>
              <a:rPr lang="en-US" sz="2600" i="1" dirty="0"/>
              <a:t>A </a:t>
            </a:r>
            <a:r>
              <a:rPr lang="en-US" sz="2600" dirty="0"/>
              <a:t>and returns </a:t>
            </a:r>
            <a:r>
              <a:rPr lang="en-US" sz="2600" i="1" dirty="0"/>
              <a:t>outputs </a:t>
            </a:r>
            <a:r>
              <a:rPr lang="en-US" sz="2600" dirty="0"/>
              <a:t>in the set </a:t>
            </a:r>
            <a:r>
              <a:rPr lang="en-US" sz="2600" i="1" dirty="0"/>
              <a:t>B</a:t>
            </a:r>
            <a:r>
              <a:rPr lang="en-US" sz="2600" dirty="0"/>
              <a:t>. For instance, a </a:t>
            </a:r>
            <a:r>
              <a:rPr lang="en-US" sz="2600" b="1" i="1" dirty="0"/>
              <a:t>real </a:t>
            </a:r>
            <a:r>
              <a:rPr lang="en-US" sz="2600" b="1" dirty="0"/>
              <a:t>function</a:t>
            </a:r>
            <a:r>
              <a:rPr lang="en-US" sz="2600" dirty="0"/>
              <a:t> is a function whose inputs and outputs are real numbers. </a:t>
            </a:r>
          </a:p>
          <a:p>
            <a:pPr algn="just"/>
            <a:r>
              <a:rPr lang="en-US" sz="2600" dirty="0"/>
              <a:t>The set </a:t>
            </a:r>
            <a:r>
              <a:rPr lang="en-US" sz="2600" i="1" dirty="0"/>
              <a:t>A</a:t>
            </a:r>
            <a:r>
              <a:rPr lang="en-US" sz="2600" dirty="0"/>
              <a:t>—the set of inputs—is called the </a:t>
            </a:r>
            <a:r>
              <a:rPr lang="en-US" sz="2600" b="1" dirty="0"/>
              <a:t>domain </a:t>
            </a:r>
            <a:r>
              <a:rPr lang="en-US" sz="2600" dirty="0"/>
              <a:t>of </a:t>
            </a:r>
            <a:r>
              <a:rPr lang="en-US" sz="2600" i="1" dirty="0"/>
              <a:t>f </a:t>
            </a:r>
            <a:r>
              <a:rPr lang="en-US" sz="2600" dirty="0"/>
              <a:t>and the set of images in </a:t>
            </a:r>
            <a:r>
              <a:rPr lang="en-US" sz="2600" i="1" dirty="0"/>
              <a:t>B</a:t>
            </a:r>
            <a:r>
              <a:rPr lang="en-US" sz="2600" dirty="0"/>
              <a:t>—the set of outputs—is called the </a:t>
            </a:r>
            <a:r>
              <a:rPr lang="en-US" sz="2600" b="1" dirty="0"/>
              <a:t>range </a:t>
            </a:r>
            <a:r>
              <a:rPr lang="en-US" sz="2600" dirty="0"/>
              <a:t>of </a:t>
            </a:r>
            <a:r>
              <a:rPr lang="en-US" sz="2600" i="1" dirty="0"/>
              <a:t>f</a:t>
            </a:r>
            <a:r>
              <a:rPr lang="en-US" sz="2600" dirty="0"/>
              <a:t>. We denote the domain and range of a function </a:t>
            </a:r>
            <a:r>
              <a:rPr lang="en-US" sz="2600" i="1" dirty="0"/>
              <a:t>f </a:t>
            </a:r>
            <a:r>
              <a:rPr lang="en-US" sz="2600" dirty="0"/>
              <a:t>by Dom(</a:t>
            </a:r>
            <a:r>
              <a:rPr lang="en-US" sz="2600" i="1" dirty="0"/>
              <a:t>f</a:t>
            </a:r>
            <a:r>
              <a:rPr lang="en-US" sz="2600" dirty="0"/>
              <a:t>) and Range(</a:t>
            </a:r>
            <a:r>
              <a:rPr lang="en-US" sz="2600" i="1" dirty="0"/>
              <a:t>f</a:t>
            </a:r>
            <a:r>
              <a:rPr lang="en-US" sz="2600" dirty="0"/>
              <a:t>), respectively.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589856" y="1917640"/>
                <a:ext cx="9835988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indent="0" algn="ctr">
                  <a:buNone/>
                </a:pPr>
                <a:r>
                  <a:rPr lang="en-US" i="1" dirty="0" smtClean="0">
                    <a:latin typeface="Calibri" pitchFamily="34" charset="0"/>
                  </a:rPr>
                  <a:t>      A </a:t>
                </a:r>
                <a:r>
                  <a:rPr lang="en-US" b="1" i="1" dirty="0">
                    <a:latin typeface="Calibri" pitchFamily="34" charset="0"/>
                  </a:rPr>
                  <a:t>function </a:t>
                </a:r>
                <a:r>
                  <a:rPr lang="en-US" i="1" dirty="0">
                    <a:latin typeface="Calibri" pitchFamily="34" charset="0"/>
                  </a:rPr>
                  <a:t>f from a set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𝐴</m:t>
                    </m:r>
                  </m:oMath>
                </a14:m>
                <a:r>
                  <a:rPr lang="en-US" i="1" dirty="0">
                    <a:latin typeface="Calibri" pitchFamily="34" charset="0"/>
                  </a:rPr>
                  <a:t> to a set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𝐵</m:t>
                    </m:r>
                  </m:oMath>
                </a14:m>
                <a:r>
                  <a:rPr lang="en-US" i="1" dirty="0">
                    <a:latin typeface="Calibri" pitchFamily="34" charset="0"/>
                  </a:rPr>
                  <a:t> is a rule that </a:t>
                </a:r>
                <a:r>
                  <a:rPr lang="en-US" i="1" dirty="0" smtClean="0">
                    <a:latin typeface="Calibri" pitchFamily="34" charset="0"/>
                  </a:rPr>
                  <a:t>assigns</a:t>
                </a:r>
              </a:p>
              <a:p>
                <a:pPr marL="0" indent="0" algn="ctr">
                  <a:buNone/>
                </a:pPr>
                <a:r>
                  <a:rPr lang="en-US" i="1" dirty="0" smtClean="0">
                    <a:latin typeface="Calibri" pitchFamily="34" charset="0"/>
                  </a:rPr>
                  <a:t>to </a:t>
                </a:r>
                <a:r>
                  <a:rPr lang="en-US" i="1" dirty="0">
                    <a:latin typeface="Calibri" pitchFamily="34" charset="0"/>
                  </a:rPr>
                  <a:t>each element in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𝐴</m:t>
                    </m:r>
                  </m:oMath>
                </a14:m>
                <a:r>
                  <a:rPr lang="en-US" i="1" dirty="0">
                    <a:latin typeface="Calibri" pitchFamily="34" charset="0"/>
                  </a:rPr>
                  <a:t> one and only one element in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𝐵</m:t>
                    </m:r>
                  </m:oMath>
                </a14:m>
                <a:r>
                  <a:rPr lang="en-US" i="1" dirty="0">
                    <a:latin typeface="Calibri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856" y="1916832"/>
                <a:ext cx="9835988" cy="830997"/>
              </a:xfrm>
              <a:prstGeom prst="rect">
                <a:avLst/>
              </a:prstGeom>
              <a:blipFill rotWithShape="1">
                <a:blip r:embed="rId4"/>
                <a:stretch>
                  <a:fillRect t="-5839" b="-153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3418036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BCBB2DD-094D-419E-9B63-E481E650C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908" y="197944"/>
            <a:ext cx="9464040" cy="622670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0070C0"/>
                </a:solidFill>
                <a:latin typeface="+mn-lt"/>
              </a:rPr>
              <a:t>Analytic Functions</a:t>
            </a:r>
          </a:p>
        </p:txBody>
      </p:sp>
      <p:sp>
        <p:nvSpPr>
          <p:cNvPr id="6" name="Rectangle 5"/>
          <p:cNvSpPr/>
          <p:nvPr/>
        </p:nvSpPr>
        <p:spPr>
          <a:xfrm>
            <a:off x="633046" y="828938"/>
            <a:ext cx="992827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Calibri"/>
              </a:rPr>
              <a:t>Even though the requirement of </a:t>
            </a:r>
            <a:r>
              <a:rPr lang="en-US" dirty="0" smtClean="0">
                <a:solidFill>
                  <a:prstClr val="black"/>
                </a:solidFill>
                <a:latin typeface="Calibri"/>
              </a:rPr>
              <a:t>differentiability is </a:t>
            </a:r>
            <a:r>
              <a:rPr lang="en-US" dirty="0">
                <a:solidFill>
                  <a:prstClr val="black"/>
                </a:solidFill>
                <a:latin typeface="Calibri"/>
              </a:rPr>
              <a:t>a stringent demand, there is a class of functions that is of great </a:t>
            </a:r>
            <a:r>
              <a:rPr lang="en-US" dirty="0" smtClean="0">
                <a:solidFill>
                  <a:prstClr val="black"/>
                </a:solidFill>
                <a:latin typeface="Calibri"/>
              </a:rPr>
              <a:t>importance whose </a:t>
            </a:r>
            <a:r>
              <a:rPr lang="en-US" dirty="0">
                <a:solidFill>
                  <a:prstClr val="black"/>
                </a:solidFill>
                <a:latin typeface="Calibri"/>
              </a:rPr>
              <a:t>members satisfy even more severe requirements. These functions </a:t>
            </a:r>
            <a:r>
              <a:rPr lang="en-US" dirty="0" smtClean="0">
                <a:solidFill>
                  <a:prstClr val="black"/>
                </a:solidFill>
                <a:latin typeface="Calibri"/>
              </a:rPr>
              <a:t>are called </a:t>
            </a:r>
            <a:r>
              <a:rPr lang="en-US" b="1" dirty="0">
                <a:solidFill>
                  <a:prstClr val="black"/>
                </a:solidFill>
                <a:latin typeface="Calibri"/>
              </a:rPr>
              <a:t>analytic functions</a:t>
            </a:r>
            <a:r>
              <a:rPr lang="en-US" dirty="0">
                <a:solidFill>
                  <a:prstClr val="black"/>
                </a:solidFill>
                <a:latin typeface="Calibri"/>
              </a:rPr>
              <a:t>.</a:t>
            </a: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4533" y="2146102"/>
            <a:ext cx="7574463" cy="15113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717462" y="3774886"/>
                <a:ext cx="9938825" cy="267765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b="1" dirty="0" smtClean="0">
                    <a:solidFill>
                      <a:srgbClr val="C00000"/>
                    </a:solidFill>
                    <a:latin typeface="Calibri"/>
                  </a:rPr>
                  <a:t>Note:</a:t>
                </a:r>
                <a:r>
                  <a:rPr lang="en-US" dirty="0" smtClean="0">
                    <a:solidFill>
                      <a:prstClr val="black"/>
                    </a:solidFill>
                    <a:latin typeface="Calibri"/>
                  </a:rPr>
                  <a:t> Analyticity </a:t>
                </a:r>
                <a:r>
                  <a:rPr lang="en-US" dirty="0">
                    <a:solidFill>
                      <a:prstClr val="black"/>
                    </a:solidFill>
                    <a:latin typeface="Calibri"/>
                  </a:rPr>
                  <a:t>at a point is </a:t>
                </a:r>
                <a:r>
                  <a:rPr lang="en-US" b="1" i="1" dirty="0" smtClean="0">
                    <a:solidFill>
                      <a:prstClr val="black"/>
                    </a:solidFill>
                    <a:latin typeface="Calibri"/>
                  </a:rPr>
                  <a:t>not</a:t>
                </a:r>
                <a:r>
                  <a:rPr lang="en-US" i="1" dirty="0" smtClean="0">
                    <a:solidFill>
                      <a:prstClr val="black"/>
                    </a:solidFill>
                    <a:latin typeface="Calibri"/>
                  </a:rPr>
                  <a:t> </a:t>
                </a:r>
                <a:r>
                  <a:rPr lang="en-US" dirty="0" smtClean="0">
                    <a:solidFill>
                      <a:prstClr val="black"/>
                    </a:solidFill>
                    <a:latin typeface="Calibri"/>
                  </a:rPr>
                  <a:t>the </a:t>
                </a:r>
                <a:r>
                  <a:rPr lang="en-US" dirty="0">
                    <a:solidFill>
                      <a:prstClr val="black"/>
                    </a:solidFill>
                    <a:latin typeface="Calibri"/>
                  </a:rPr>
                  <a:t>same as differentiability at a point. Analyticity at a point is a </a:t>
                </a:r>
                <a:r>
                  <a:rPr lang="en-US" dirty="0" smtClean="0">
                    <a:solidFill>
                      <a:prstClr val="black"/>
                    </a:solidFill>
                    <a:latin typeface="Calibri"/>
                  </a:rPr>
                  <a:t>neighborhood property</a:t>
                </a:r>
                <a:r>
                  <a:rPr lang="en-US" dirty="0">
                    <a:solidFill>
                      <a:prstClr val="black"/>
                    </a:solidFill>
                    <a:latin typeface="Calibri"/>
                  </a:rPr>
                  <a:t>; in other words, analyticity is a property that is </a:t>
                </a:r>
                <a:r>
                  <a:rPr lang="en-US" dirty="0" smtClean="0">
                    <a:solidFill>
                      <a:prstClr val="black"/>
                    </a:solidFill>
                    <a:latin typeface="Calibri"/>
                  </a:rPr>
                  <a:t>defined over an </a:t>
                </a:r>
                <a:r>
                  <a:rPr lang="en-US" dirty="0">
                    <a:solidFill>
                      <a:prstClr val="black"/>
                    </a:solidFill>
                    <a:latin typeface="Calibri"/>
                  </a:rPr>
                  <a:t>open set</a:t>
                </a:r>
                <a:r>
                  <a:rPr lang="en-US" dirty="0" smtClean="0">
                    <a:solidFill>
                      <a:prstClr val="black"/>
                    </a:solidFill>
                    <a:latin typeface="Calibri"/>
                  </a:rPr>
                  <a:t>. </a:t>
                </a:r>
              </a:p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dirty="0" smtClean="0">
                    <a:solidFill>
                      <a:srgbClr val="0070C0"/>
                    </a:solidFill>
                    <a:latin typeface="Calibri"/>
                  </a:rPr>
                  <a:t>For example: </a:t>
                </a:r>
                <a:r>
                  <a:rPr lang="en-US" dirty="0" smtClean="0">
                    <a:solidFill>
                      <a:prstClr val="black"/>
                    </a:solidFill>
                    <a:latin typeface="Calibri"/>
                  </a:rPr>
                  <a:t>the </a:t>
                </a:r>
                <a:r>
                  <a:rPr lang="en-US" dirty="0">
                    <a:solidFill>
                      <a:prstClr val="black"/>
                    </a:solidFill>
                    <a:latin typeface="Calibri"/>
                  </a:rPr>
                  <a:t>function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prstClr val="black"/>
                        </a:solidFill>
                        <a:latin typeface="Cambria Math"/>
                      </a:rPr>
                      <m:t>𝑓</m:t>
                    </m:r>
                    <m:r>
                      <a:rPr lang="en-US" i="1" dirty="0">
                        <a:solidFill>
                          <a:prstClr val="black"/>
                        </a:solidFill>
                        <a:latin typeface="Cambria Math"/>
                      </a:rPr>
                      <m:t>(</m:t>
                    </m:r>
                    <m:r>
                      <a:rPr lang="en-US" i="1" dirty="0">
                        <a:solidFill>
                          <a:prstClr val="black"/>
                        </a:solidFill>
                        <a:latin typeface="Cambria Math"/>
                      </a:rPr>
                      <m:t>𝑧</m:t>
                    </m:r>
                    <m:r>
                      <a:rPr lang="en-US" i="1" dirty="0">
                        <a:solidFill>
                          <a:prstClr val="black"/>
                        </a:solidFill>
                        <a:latin typeface="Cambria Math"/>
                      </a:rPr>
                      <m:t>)=</m:t>
                    </m:r>
                    <m:sSup>
                      <m:sSupPr>
                        <m:ctrlPr>
                          <a:rPr lang="en-US" i="1" dirty="0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US" i="1" dirty="0">
                            <a:solidFill>
                              <a:prstClr val="black"/>
                            </a:solidFill>
                            <a:latin typeface="Cambria Math"/>
                          </a:rPr>
                          <m:t>|</m:t>
                        </m:r>
                        <m:r>
                          <a:rPr lang="en-US" i="1" dirty="0">
                            <a:solidFill>
                              <a:prstClr val="black"/>
                            </a:solidFill>
                            <a:latin typeface="Cambria Math"/>
                          </a:rPr>
                          <m:t>𝑧</m:t>
                        </m:r>
                        <m:r>
                          <a:rPr lang="en-US" i="1" dirty="0">
                            <a:solidFill>
                              <a:prstClr val="black"/>
                            </a:solidFill>
                            <a:latin typeface="Cambria Math"/>
                          </a:rPr>
                          <m:t>|</m:t>
                        </m:r>
                      </m:e>
                      <m:sup>
                        <m:r>
                          <a:rPr lang="en-US" i="1" dirty="0">
                            <a:solidFill>
                              <a:prstClr val="black"/>
                            </a:solidFill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 smtClean="0">
                    <a:solidFill>
                      <a:prstClr val="black"/>
                    </a:solidFill>
                    <a:latin typeface="Calibri"/>
                  </a:rPr>
                  <a:t> is differentiable </a:t>
                </a:r>
                <a:r>
                  <a:rPr lang="en-US" dirty="0">
                    <a:solidFill>
                      <a:prstClr val="black"/>
                    </a:solidFill>
                    <a:latin typeface="Calibri"/>
                  </a:rPr>
                  <a:t>at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prstClr val="black"/>
                        </a:solidFill>
                        <a:latin typeface="Cambria Math"/>
                      </a:rPr>
                      <m:t>𝑧</m:t>
                    </m:r>
                    <m:r>
                      <a:rPr lang="en-US" i="1" dirty="0" smtClean="0">
                        <a:solidFill>
                          <a:prstClr val="black"/>
                        </a:solidFill>
                        <a:latin typeface="Cambria Math"/>
                      </a:rPr>
                      <m:t>=</m:t>
                    </m:r>
                    <m:r>
                      <a:rPr lang="en-US" i="1" dirty="0" smtClean="0">
                        <a:solidFill>
                          <a:prstClr val="black"/>
                        </a:solidFill>
                        <a:latin typeface="Cambria Math"/>
                      </a:rPr>
                      <m:t>0</m:t>
                    </m:r>
                  </m:oMath>
                </a14:m>
                <a:r>
                  <a:rPr lang="en-US" dirty="0" smtClean="0">
                    <a:solidFill>
                      <a:prstClr val="black"/>
                    </a:solidFill>
                    <a:latin typeface="Calibri"/>
                  </a:rPr>
                  <a:t> </a:t>
                </a:r>
                <a:r>
                  <a:rPr lang="en-US" dirty="0">
                    <a:solidFill>
                      <a:prstClr val="black"/>
                    </a:solidFill>
                    <a:latin typeface="Calibri"/>
                  </a:rPr>
                  <a:t>but </a:t>
                </a:r>
                <a:r>
                  <a:rPr lang="en-US" dirty="0" smtClean="0">
                    <a:solidFill>
                      <a:prstClr val="black"/>
                    </a:solidFill>
                    <a:latin typeface="Calibri"/>
                  </a:rPr>
                  <a:t>it </a:t>
                </a:r>
                <a:r>
                  <a:rPr lang="en-US" dirty="0">
                    <a:solidFill>
                      <a:prstClr val="black"/>
                    </a:solidFill>
                    <a:latin typeface="Calibri"/>
                  </a:rPr>
                  <a:t>is not analytic at that point </a:t>
                </a:r>
                <a:r>
                  <a:rPr lang="en-US" dirty="0" smtClean="0">
                    <a:solidFill>
                      <a:prstClr val="black"/>
                    </a:solidFill>
                    <a:latin typeface="Calibri"/>
                  </a:rPr>
                  <a:t>because there </a:t>
                </a:r>
                <a:r>
                  <a:rPr lang="en-US" dirty="0">
                    <a:solidFill>
                      <a:prstClr val="black"/>
                    </a:solidFill>
                    <a:latin typeface="Calibri"/>
                  </a:rPr>
                  <a:t>exists no neighborhood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prstClr val="black"/>
                        </a:solidFill>
                        <a:latin typeface="Cambria Math"/>
                      </a:rPr>
                      <m:t>𝑧</m:t>
                    </m:r>
                    <m:r>
                      <a:rPr lang="en-US" i="1" dirty="0" smtClean="0">
                        <a:solidFill>
                          <a:prstClr val="black"/>
                        </a:solidFill>
                        <a:latin typeface="Cambria Math"/>
                      </a:rPr>
                      <m:t>=</m:t>
                    </m:r>
                    <m:r>
                      <a:rPr lang="en-US" i="1" dirty="0" smtClean="0">
                        <a:solidFill>
                          <a:prstClr val="black"/>
                        </a:solidFill>
                        <a:latin typeface="Cambria Math"/>
                      </a:rPr>
                      <m:t>0</m:t>
                    </m:r>
                  </m:oMath>
                </a14:m>
                <a:r>
                  <a:rPr lang="en-US" dirty="0" smtClean="0">
                    <a:solidFill>
                      <a:prstClr val="black"/>
                    </a:solidFill>
                    <a:latin typeface="Calibri"/>
                  </a:rPr>
                  <a:t> </a:t>
                </a:r>
                <a:r>
                  <a:rPr lang="en-US" dirty="0">
                    <a:solidFill>
                      <a:prstClr val="black"/>
                    </a:solidFill>
                    <a:latin typeface="Calibri"/>
                  </a:rPr>
                  <a:t>throughout which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prstClr val="black"/>
                        </a:solidFill>
                        <a:latin typeface="Cambria Math"/>
                      </a:rPr>
                      <m:t>𝑓</m:t>
                    </m:r>
                  </m:oMath>
                </a14:m>
                <a:r>
                  <a:rPr lang="en-US" dirty="0" smtClean="0">
                    <a:solidFill>
                      <a:prstClr val="black"/>
                    </a:solidFill>
                    <a:latin typeface="Calibri"/>
                  </a:rPr>
                  <a:t> </a:t>
                </a:r>
                <a:r>
                  <a:rPr lang="en-US" dirty="0">
                    <a:solidFill>
                      <a:prstClr val="black"/>
                    </a:solidFill>
                    <a:latin typeface="Calibri"/>
                  </a:rPr>
                  <a:t>is </a:t>
                </a:r>
                <a:r>
                  <a:rPr lang="en-US" dirty="0" smtClean="0">
                    <a:solidFill>
                      <a:prstClr val="black"/>
                    </a:solidFill>
                    <a:latin typeface="Calibri"/>
                  </a:rPr>
                  <a:t>differentiable; </a:t>
                </a:r>
                <a:r>
                  <a:rPr lang="en-US" dirty="0">
                    <a:solidFill>
                      <a:prstClr val="black"/>
                    </a:solidFill>
                    <a:latin typeface="Calibri"/>
                  </a:rPr>
                  <a:t>hence the function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prstClr val="black"/>
                        </a:solidFill>
                        <a:latin typeface="Cambria Math"/>
                      </a:rPr>
                      <m:t>𝑓</m:t>
                    </m:r>
                    <m:r>
                      <a:rPr lang="en-US" i="1" dirty="0">
                        <a:solidFill>
                          <a:prstClr val="black"/>
                        </a:solidFill>
                        <a:latin typeface="Cambria Math"/>
                      </a:rPr>
                      <m:t>(</m:t>
                    </m:r>
                    <m:r>
                      <a:rPr lang="en-US" i="1" dirty="0">
                        <a:solidFill>
                          <a:prstClr val="black"/>
                        </a:solidFill>
                        <a:latin typeface="Cambria Math"/>
                      </a:rPr>
                      <m:t>𝑧</m:t>
                    </m:r>
                    <m:r>
                      <a:rPr lang="en-US" i="1" dirty="0">
                        <a:solidFill>
                          <a:prstClr val="black"/>
                        </a:solidFill>
                        <a:latin typeface="Cambria Math"/>
                      </a:rPr>
                      <m:t>)=</m:t>
                    </m:r>
                    <m:sSup>
                      <m:sSupPr>
                        <m:ctrlPr>
                          <a:rPr lang="en-US" i="1" dirty="0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US" i="1" dirty="0">
                            <a:solidFill>
                              <a:prstClr val="black"/>
                            </a:solidFill>
                            <a:latin typeface="Cambria Math"/>
                          </a:rPr>
                          <m:t>|</m:t>
                        </m:r>
                        <m:r>
                          <a:rPr lang="en-US" i="1" dirty="0">
                            <a:solidFill>
                              <a:prstClr val="black"/>
                            </a:solidFill>
                            <a:latin typeface="Cambria Math"/>
                          </a:rPr>
                          <m:t>𝑧</m:t>
                        </m:r>
                        <m:r>
                          <a:rPr lang="en-US" i="1" dirty="0">
                            <a:solidFill>
                              <a:prstClr val="black"/>
                            </a:solidFill>
                            <a:latin typeface="Cambria Math"/>
                          </a:rPr>
                          <m:t>|</m:t>
                        </m:r>
                      </m:e>
                      <m:sup>
                        <m:r>
                          <a:rPr lang="en-US" i="1" dirty="0">
                            <a:solidFill>
                              <a:prstClr val="black"/>
                            </a:solidFill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US" i="1" dirty="0">
                        <a:solidFill>
                          <a:prstClr val="black"/>
                        </a:solidFill>
                        <a:latin typeface="Cambria Math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prstClr val="black"/>
                    </a:solidFill>
                    <a:latin typeface="Calibri"/>
                  </a:rPr>
                  <a:t>is nowhere analytic.</a:t>
                </a:r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168" y="3774886"/>
                <a:ext cx="11043139" cy="2308324"/>
              </a:xfrm>
              <a:prstGeom prst="rect">
                <a:avLst/>
              </a:prstGeom>
              <a:blipFill rotWithShape="1">
                <a:blip r:embed="rId4"/>
                <a:stretch>
                  <a:fillRect l="-883" t="-2111" r="-939" b="-50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5478504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590842" y="815384"/>
                <a:ext cx="9926204" cy="612770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 algn="just" eaLnBrk="1" fontAlgn="auto" hangingPunct="1">
                  <a:spcBef>
                    <a:spcPts val="0"/>
                  </a:spcBef>
                  <a:spcAft>
                    <a:spcPts val="0"/>
                  </a:spcAft>
                  <a:buFont typeface="Arial" pitchFamily="34" charset="0"/>
                  <a:buChar char="•"/>
                </a:pPr>
                <a:r>
                  <a:rPr lang="en-US" b="1" dirty="0" smtClean="0">
                    <a:solidFill>
                      <a:prstClr val="black"/>
                    </a:solidFill>
                    <a:latin typeface="Calibri"/>
                  </a:rPr>
                  <a:t>Analyticity </a:t>
                </a:r>
                <a:r>
                  <a:rPr lang="en-US" b="1" dirty="0">
                    <a:solidFill>
                      <a:prstClr val="black"/>
                    </a:solidFill>
                    <a:latin typeface="Calibri"/>
                  </a:rPr>
                  <a:t>implies differentiability </a:t>
                </a:r>
                <a:r>
                  <a:rPr lang="en-US" dirty="0">
                    <a:solidFill>
                      <a:prstClr val="black"/>
                    </a:solidFill>
                    <a:latin typeface="Calibri"/>
                  </a:rPr>
                  <a:t>but </a:t>
                </a:r>
                <a:r>
                  <a:rPr lang="en-US" dirty="0" smtClean="0">
                    <a:solidFill>
                      <a:prstClr val="black"/>
                    </a:solidFill>
                    <a:latin typeface="Calibri"/>
                  </a:rPr>
                  <a:t>converse is not true.</a:t>
                </a:r>
              </a:p>
              <a:p>
                <a:pPr marL="342900" indent="-342900" algn="just" eaLnBrk="1" fontAlgn="auto" hangingPunct="1">
                  <a:spcBef>
                    <a:spcPts val="0"/>
                  </a:spcBef>
                  <a:spcAft>
                    <a:spcPts val="0"/>
                  </a:spcAft>
                  <a:buFont typeface="Arial" pitchFamily="34" charset="0"/>
                  <a:buChar char="•"/>
                </a:pPr>
                <a:endParaRPr lang="en-US" sz="800" dirty="0" smtClean="0">
                  <a:solidFill>
                    <a:prstClr val="black"/>
                  </a:solidFill>
                  <a:latin typeface="Calibri"/>
                </a:endParaRPr>
              </a:p>
              <a:p>
                <a:pPr marL="342900" indent="-342900" algn="just" eaLnBrk="1" fontAlgn="auto" hangingPunct="1">
                  <a:spcBef>
                    <a:spcPts val="0"/>
                  </a:spcBef>
                  <a:spcAft>
                    <a:spcPts val="0"/>
                  </a:spcAft>
                  <a:buFont typeface="Arial" pitchFamily="34" charset="0"/>
                  <a:buChar char="•"/>
                </a:pPr>
                <a:r>
                  <a:rPr lang="en-US" dirty="0" smtClean="0">
                    <a:solidFill>
                      <a:prstClr val="black"/>
                    </a:solidFill>
                    <a:latin typeface="Calibri"/>
                  </a:rPr>
                  <a:t>A function that is analytic at every point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prstClr val="black"/>
                        </a:solidFill>
                        <a:latin typeface="Cambria Math"/>
                      </a:rPr>
                      <m:t>𝑧</m:t>
                    </m:r>
                  </m:oMath>
                </a14:m>
                <a:r>
                  <a:rPr lang="en-US" sz="2000" dirty="0" smtClean="0">
                    <a:solidFill>
                      <a:prstClr val="black"/>
                    </a:solidFill>
                    <a:latin typeface="Calibri"/>
                  </a:rPr>
                  <a:t> </a:t>
                </a:r>
                <a:r>
                  <a:rPr lang="en-US" dirty="0" smtClean="0">
                    <a:solidFill>
                      <a:prstClr val="black"/>
                    </a:solidFill>
                    <a:latin typeface="Calibri"/>
                  </a:rPr>
                  <a:t>in the complex plane is said to be an </a:t>
                </a:r>
                <a:r>
                  <a:rPr lang="en-US" b="1" dirty="0" smtClean="0">
                    <a:solidFill>
                      <a:prstClr val="black"/>
                    </a:solidFill>
                    <a:latin typeface="Calibri"/>
                  </a:rPr>
                  <a:t>entire function</a:t>
                </a:r>
                <a:r>
                  <a:rPr lang="en-US" dirty="0" smtClean="0">
                    <a:solidFill>
                      <a:prstClr val="black"/>
                    </a:solidFill>
                    <a:latin typeface="Calibri"/>
                  </a:rPr>
                  <a:t>.</a:t>
                </a:r>
              </a:p>
              <a:p>
                <a:pPr marL="342900" indent="-342900" algn="just" eaLnBrk="1" fontAlgn="auto" hangingPunct="1">
                  <a:spcBef>
                    <a:spcPts val="0"/>
                  </a:spcBef>
                  <a:spcAft>
                    <a:spcPts val="0"/>
                  </a:spcAft>
                  <a:buFont typeface="Arial" pitchFamily="34" charset="0"/>
                  <a:buChar char="•"/>
                </a:pPr>
                <a:endParaRPr lang="en-US" sz="600" dirty="0" smtClean="0">
                  <a:solidFill>
                    <a:prstClr val="black"/>
                  </a:solidFill>
                  <a:latin typeface="Calibri"/>
                </a:endParaRPr>
              </a:p>
              <a:p>
                <a:pPr marL="342900" indent="-342900" algn="just" eaLnBrk="1" fontAlgn="auto" hangingPunct="1">
                  <a:spcBef>
                    <a:spcPts val="0"/>
                  </a:spcBef>
                  <a:spcAft>
                    <a:spcPts val="0"/>
                  </a:spcAft>
                  <a:buFont typeface="Arial" pitchFamily="34" charset="0"/>
                  <a:buChar char="•"/>
                </a:pPr>
                <a:r>
                  <a:rPr lang="en-US" dirty="0" smtClean="0">
                    <a:solidFill>
                      <a:prstClr val="black"/>
                    </a:solidFill>
                    <a:latin typeface="Calibri"/>
                  </a:rPr>
                  <a:t>A </a:t>
                </a:r>
                <a:r>
                  <a:rPr lang="en-US" b="1" dirty="0" smtClean="0">
                    <a:solidFill>
                      <a:prstClr val="black"/>
                    </a:solidFill>
                    <a:latin typeface="Calibri"/>
                  </a:rPr>
                  <a:t>polynomial function</a:t>
                </a:r>
                <a:r>
                  <a:rPr lang="en-US" dirty="0" smtClean="0">
                    <a:solidFill>
                      <a:prstClr val="black"/>
                    </a:solidFill>
                    <a:latin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prstClr val="black"/>
                        </a:solidFill>
                        <a:latin typeface="Cambria Math"/>
                      </a:rPr>
                      <m:t>𝑝</m:t>
                    </m:r>
                    <m:d>
                      <m:dPr>
                        <m:ctrlPr>
                          <a:rPr lang="en-US" i="1" dirty="0" smtClean="0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i="1" dirty="0" smtClean="0">
                            <a:solidFill>
                              <a:prstClr val="black"/>
                            </a:solidFill>
                            <a:latin typeface="Cambria Math"/>
                          </a:rPr>
                          <m:t>𝑧</m:t>
                        </m:r>
                      </m:e>
                    </m:d>
                    <m:r>
                      <a:rPr lang="en-US" i="1" dirty="0" smtClean="0">
                        <a:solidFill>
                          <a:prstClr val="black"/>
                        </a:solidFill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/>
                          </a:rPr>
                          <m:t>𝑛</m:t>
                        </m:r>
                      </m:sub>
                    </m:sSub>
                    <m:sSup>
                      <m:sSupPr>
                        <m:ctrlPr>
                          <a:rPr lang="en-US" i="1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/>
                          </a:rPr>
                          <m:t>𝑧</m:t>
                        </m:r>
                      </m:e>
                      <m:sup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/>
                          </a:rPr>
                          <m:t>𝑛</m:t>
                        </m:r>
                      </m:sup>
                    </m:sSup>
                    <m:r>
                      <a:rPr lang="en-US" i="1" dirty="0">
                        <a:solidFill>
                          <a:prstClr val="black"/>
                        </a:solidFill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i="1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/>
                          </a:rPr>
                          <m:t>𝑛</m:t>
                        </m:r>
                        <m:r>
                          <a:rPr lang="en-US" i="1" smtClean="0">
                            <a:solidFill>
                              <a:prstClr val="black"/>
                            </a:solidFill>
                            <a:latin typeface="Cambria Math"/>
                          </a:rPr>
                          <m:t>−</m:t>
                        </m:r>
                        <m:r>
                          <a:rPr lang="en-US" i="1" smtClean="0">
                            <a:solidFill>
                              <a:prstClr val="black"/>
                            </a:solidFill>
                            <a:latin typeface="Cambria Math"/>
                          </a:rPr>
                          <m:t>1</m:t>
                        </m:r>
                      </m:sub>
                    </m:sSub>
                    <m:sSup>
                      <m:sSupPr>
                        <m:ctrlPr>
                          <a:rPr lang="en-US" i="1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/>
                          </a:rPr>
                          <m:t>𝑧</m:t>
                        </m:r>
                      </m:e>
                      <m:sup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/>
                          </a:rPr>
                          <m:t>𝑛</m:t>
                        </m:r>
                        <m:r>
                          <a:rPr lang="en-US" i="1" smtClean="0">
                            <a:solidFill>
                              <a:prstClr val="black"/>
                            </a:solidFill>
                            <a:latin typeface="Cambria Math"/>
                          </a:rPr>
                          <m:t>−</m:t>
                        </m:r>
                        <m:r>
                          <a:rPr lang="en-US" i="1" smtClean="0">
                            <a:solidFill>
                              <a:prstClr val="black"/>
                            </a:solidFill>
                            <a:latin typeface="Cambria Math"/>
                          </a:rPr>
                          <m:t>1</m:t>
                        </m:r>
                      </m:sup>
                    </m:sSup>
                    <m:r>
                      <a:rPr lang="en-US" i="1" dirty="0">
                        <a:solidFill>
                          <a:prstClr val="black"/>
                        </a:solidFill>
                        <a:latin typeface="Cambria Math"/>
                      </a:rPr>
                      <m:t>+</m:t>
                    </m:r>
                    <m:r>
                      <a:rPr lang="en-US" i="1" dirty="0" smtClean="0">
                        <a:solidFill>
                          <a:prstClr val="black"/>
                        </a:solidFill>
                        <a:latin typeface="Cambria Math"/>
                      </a:rPr>
                      <m:t>…</m:t>
                    </m:r>
                    <m:r>
                      <a:rPr lang="en-US" i="1" dirty="0">
                        <a:solidFill>
                          <a:prstClr val="black"/>
                        </a:solidFill>
                        <a:latin typeface="Cambria Math"/>
                      </a:rPr>
                      <m:t> +</m:t>
                    </m:r>
                    <m:sSub>
                      <m:sSubPr>
                        <m:ctrlPr>
                          <a:rPr lang="en-US" i="1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/>
                          </a:rPr>
                          <m:t>𝑎</m:t>
                        </m:r>
                      </m:e>
                      <m:sub>
                        <m:r>
                          <a:rPr lang="en-US" i="1" smtClean="0">
                            <a:solidFill>
                              <a:prstClr val="black"/>
                            </a:solidFill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i="1" smtClean="0">
                        <a:solidFill>
                          <a:prstClr val="black"/>
                        </a:solidFill>
                        <a:latin typeface="Cambria Math"/>
                      </a:rPr>
                      <m:t>𝑧</m:t>
                    </m:r>
                    <m:r>
                      <a:rPr lang="en-US" i="1" dirty="0">
                        <a:solidFill>
                          <a:prstClr val="black"/>
                        </a:solidFill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i="1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/>
                          </a:rPr>
                          <m:t>𝑎</m:t>
                        </m:r>
                      </m:e>
                      <m:sub>
                        <m:r>
                          <a:rPr lang="en-US" i="1" smtClean="0">
                            <a:solidFill>
                              <a:prstClr val="black"/>
                            </a:solidFill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en-US" i="1" dirty="0">
                        <a:solidFill>
                          <a:prstClr val="black"/>
                        </a:solidFill>
                        <a:latin typeface="Cambria Math"/>
                      </a:rPr>
                      <m:t>,</m:t>
                    </m:r>
                  </m:oMath>
                </a14:m>
                <a:r>
                  <a:rPr lang="en-US" dirty="0" smtClean="0">
                    <a:solidFill>
                      <a:prstClr val="black"/>
                    </a:solidFill>
                    <a:latin typeface="Calibri"/>
                  </a:rPr>
                  <a:t> </a:t>
                </a:r>
                <a:r>
                  <a:rPr lang="en-US" dirty="0">
                    <a:solidFill>
                      <a:prstClr val="black"/>
                    </a:solidFill>
                    <a:latin typeface="Calibri"/>
                  </a:rPr>
                  <a:t>where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prstClr val="black"/>
                        </a:solidFill>
                        <a:latin typeface="Cambria Math"/>
                      </a:rPr>
                      <m:t>𝑛</m:t>
                    </m:r>
                  </m:oMath>
                </a14:m>
                <a:r>
                  <a:rPr lang="en-US" i="1" dirty="0">
                    <a:solidFill>
                      <a:prstClr val="black"/>
                    </a:solidFill>
                    <a:latin typeface="Calibri"/>
                  </a:rPr>
                  <a:t> </a:t>
                </a:r>
                <a:r>
                  <a:rPr lang="en-US" dirty="0">
                    <a:solidFill>
                      <a:prstClr val="black"/>
                    </a:solidFill>
                    <a:latin typeface="Calibri"/>
                  </a:rPr>
                  <a:t>is a nonnegative integer, is an </a:t>
                </a:r>
                <a:r>
                  <a:rPr lang="en-US" dirty="0" smtClean="0">
                    <a:solidFill>
                      <a:prstClr val="black"/>
                    </a:solidFill>
                    <a:latin typeface="Calibri"/>
                  </a:rPr>
                  <a:t>analytic function.</a:t>
                </a:r>
              </a:p>
              <a:p>
                <a:pPr marL="342900" indent="-342900" algn="just" eaLnBrk="1" fontAlgn="auto" hangingPunct="1">
                  <a:spcBef>
                    <a:spcPts val="0"/>
                  </a:spcBef>
                  <a:spcAft>
                    <a:spcPts val="0"/>
                  </a:spcAft>
                  <a:buFont typeface="Arial" pitchFamily="34" charset="0"/>
                  <a:buChar char="•"/>
                </a:pPr>
                <a:endParaRPr lang="en-US" sz="800" dirty="0" smtClean="0">
                  <a:solidFill>
                    <a:prstClr val="black"/>
                  </a:solidFill>
                  <a:latin typeface="Calibri"/>
                </a:endParaRPr>
              </a:p>
              <a:p>
                <a:pPr marL="342900" indent="-342900" algn="just" eaLnBrk="1" fontAlgn="auto" hangingPunct="1">
                  <a:spcBef>
                    <a:spcPts val="0"/>
                  </a:spcBef>
                  <a:spcAft>
                    <a:spcPts val="0"/>
                  </a:spcAft>
                  <a:buFont typeface="Arial" pitchFamily="34" charset="0"/>
                  <a:buChar char="•"/>
                </a:pPr>
                <a:r>
                  <a:rPr lang="en-US" dirty="0" smtClean="0">
                    <a:solidFill>
                      <a:prstClr val="black"/>
                    </a:solidFill>
                    <a:latin typeface="Calibri"/>
                  </a:rPr>
                  <a:t>A </a:t>
                </a:r>
                <a:r>
                  <a:rPr lang="en-US" b="1" dirty="0">
                    <a:solidFill>
                      <a:prstClr val="black"/>
                    </a:solidFill>
                    <a:latin typeface="Calibri"/>
                  </a:rPr>
                  <a:t>rational function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prstClr val="black"/>
                        </a:solidFill>
                        <a:latin typeface="Cambria Math"/>
                      </a:rPr>
                      <m:t>𝑓</m:t>
                    </m:r>
                    <m:r>
                      <a:rPr lang="en-US" i="1" dirty="0" smtClean="0">
                        <a:solidFill>
                          <a:prstClr val="black"/>
                        </a:solidFill>
                        <a:latin typeface="Cambria Math"/>
                      </a:rPr>
                      <m:t>(</m:t>
                    </m:r>
                    <m:r>
                      <a:rPr lang="en-US" i="1" dirty="0" smtClean="0">
                        <a:solidFill>
                          <a:prstClr val="black"/>
                        </a:solidFill>
                        <a:latin typeface="Cambria Math"/>
                      </a:rPr>
                      <m:t>𝑧</m:t>
                    </m:r>
                    <m:r>
                      <a:rPr lang="en-US" i="1" dirty="0" smtClean="0">
                        <a:solidFill>
                          <a:prstClr val="black"/>
                        </a:solidFill>
                        <a:latin typeface="Cambria Math"/>
                      </a:rPr>
                      <m:t>)=</m:t>
                    </m:r>
                    <m:f>
                      <m:fPr>
                        <m:ctrlPr>
                          <a:rPr lang="en-US" i="1" dirty="0" smtClean="0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en-US" i="1" dirty="0">
                            <a:solidFill>
                              <a:prstClr val="black"/>
                            </a:solidFill>
                            <a:latin typeface="Cambria Math"/>
                          </a:rPr>
                          <m:t>𝑝</m:t>
                        </m:r>
                        <m:r>
                          <a:rPr lang="en-US" i="1" dirty="0">
                            <a:solidFill>
                              <a:prstClr val="black"/>
                            </a:solidFill>
                            <a:latin typeface="Cambria Math"/>
                          </a:rPr>
                          <m:t>(</m:t>
                        </m:r>
                        <m:r>
                          <a:rPr lang="en-US" i="1" dirty="0">
                            <a:solidFill>
                              <a:prstClr val="black"/>
                            </a:solidFill>
                            <a:latin typeface="Cambria Math"/>
                          </a:rPr>
                          <m:t>𝑧</m:t>
                        </m:r>
                        <m:r>
                          <a:rPr lang="en-US" i="1" dirty="0">
                            <a:solidFill>
                              <a:prstClr val="black"/>
                            </a:solidFill>
                            <a:latin typeface="Cambria Math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dirty="0">
                            <a:solidFill>
                              <a:prstClr val="black"/>
                            </a:solidFill>
                            <a:latin typeface="Calibri"/>
                          </a:rPr>
                          <m:t> </m:t>
                        </m:r>
                      </m:num>
                      <m:den>
                        <m:r>
                          <a:rPr lang="en-US" i="1" dirty="0">
                            <a:solidFill>
                              <a:prstClr val="black"/>
                            </a:solidFill>
                            <a:latin typeface="Cambria Math"/>
                          </a:rPr>
                          <m:t>𝑞</m:t>
                        </m:r>
                        <m:r>
                          <a:rPr lang="en-US" i="1" dirty="0">
                            <a:solidFill>
                              <a:prstClr val="black"/>
                            </a:solidFill>
                            <a:latin typeface="Cambria Math"/>
                          </a:rPr>
                          <m:t>(</m:t>
                        </m:r>
                        <m:r>
                          <a:rPr lang="en-US" i="1" dirty="0">
                            <a:solidFill>
                              <a:prstClr val="black"/>
                            </a:solidFill>
                            <a:latin typeface="Cambria Math"/>
                          </a:rPr>
                          <m:t>𝑧</m:t>
                        </m:r>
                        <m:r>
                          <a:rPr lang="en-US" i="1" dirty="0">
                            <a:solidFill>
                              <a:prstClr val="black"/>
                            </a:solidFill>
                            <a:latin typeface="Cambria Math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dirty="0">
                            <a:solidFill>
                              <a:prstClr val="black"/>
                            </a:solidFill>
                            <a:latin typeface="Calibri"/>
                          </a:rPr>
                          <m:t> 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prstClr val="black"/>
                    </a:solidFill>
                    <a:latin typeface="Calibri"/>
                  </a:rPr>
                  <a:t>, where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prstClr val="black"/>
                        </a:solidFill>
                        <a:latin typeface="Cambria Math"/>
                      </a:rPr>
                      <m:t>𝑝</m:t>
                    </m:r>
                    <m:r>
                      <a:rPr lang="en-US" i="1" dirty="0" smtClean="0">
                        <a:solidFill>
                          <a:prstClr val="black"/>
                        </a:solidFill>
                        <a:latin typeface="Cambria Math"/>
                      </a:rPr>
                      <m:t>(</m:t>
                    </m:r>
                    <m:r>
                      <a:rPr lang="en-US" i="1" dirty="0" smtClean="0">
                        <a:solidFill>
                          <a:prstClr val="black"/>
                        </a:solidFill>
                        <a:latin typeface="Cambria Math"/>
                      </a:rPr>
                      <m:t>𝑧</m:t>
                    </m:r>
                    <m:r>
                      <a:rPr lang="en-US" i="1" dirty="0" smtClean="0">
                        <a:solidFill>
                          <a:prstClr val="black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lang="en-US" i="1" dirty="0">
                    <a:solidFill>
                      <a:prstClr val="black"/>
                    </a:solidFill>
                    <a:latin typeface="Calibri"/>
                  </a:rPr>
                  <a:t> </a:t>
                </a:r>
                <a:r>
                  <a:rPr lang="en-US" dirty="0">
                    <a:solidFill>
                      <a:prstClr val="black"/>
                    </a:solidFill>
                    <a:latin typeface="Calibri"/>
                  </a:rPr>
                  <a:t>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prstClr val="black"/>
                        </a:solidFill>
                        <a:latin typeface="Cambria Math"/>
                      </a:rPr>
                      <m:t>𝑞</m:t>
                    </m:r>
                    <m:r>
                      <a:rPr lang="en-US" i="1" dirty="0" smtClean="0">
                        <a:solidFill>
                          <a:prstClr val="black"/>
                        </a:solidFill>
                        <a:latin typeface="Cambria Math"/>
                      </a:rPr>
                      <m:t>(</m:t>
                    </m:r>
                    <m:r>
                      <a:rPr lang="en-US" i="1" dirty="0" smtClean="0">
                        <a:solidFill>
                          <a:prstClr val="black"/>
                        </a:solidFill>
                        <a:latin typeface="Cambria Math"/>
                      </a:rPr>
                      <m:t>𝑧</m:t>
                    </m:r>
                    <m:r>
                      <a:rPr lang="en-US" i="1" dirty="0" smtClean="0">
                        <a:solidFill>
                          <a:prstClr val="black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lang="en-US" i="1" dirty="0">
                    <a:solidFill>
                      <a:prstClr val="black"/>
                    </a:solidFill>
                    <a:latin typeface="Calibri"/>
                  </a:rPr>
                  <a:t> </a:t>
                </a:r>
                <a:r>
                  <a:rPr lang="en-US" dirty="0">
                    <a:solidFill>
                      <a:prstClr val="black"/>
                    </a:solidFill>
                    <a:latin typeface="Calibri"/>
                  </a:rPr>
                  <a:t>are </a:t>
                </a:r>
                <a:r>
                  <a:rPr lang="en-US" dirty="0" smtClean="0">
                    <a:solidFill>
                      <a:prstClr val="black"/>
                    </a:solidFill>
                    <a:latin typeface="Calibri"/>
                  </a:rPr>
                  <a:t>polynomial functions</a:t>
                </a:r>
                <a:r>
                  <a:rPr lang="en-US" dirty="0">
                    <a:solidFill>
                      <a:prstClr val="black"/>
                    </a:solidFill>
                    <a:latin typeface="Calibri"/>
                  </a:rPr>
                  <a:t>, is analytic in any domain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prstClr val="black"/>
                        </a:solidFill>
                        <a:latin typeface="Cambria Math"/>
                      </a:rPr>
                      <m:t>𝐷</m:t>
                    </m:r>
                  </m:oMath>
                </a14:m>
                <a:r>
                  <a:rPr lang="en-US" i="1" dirty="0">
                    <a:solidFill>
                      <a:prstClr val="black"/>
                    </a:solidFill>
                    <a:latin typeface="Calibri"/>
                  </a:rPr>
                  <a:t> </a:t>
                </a:r>
                <a:r>
                  <a:rPr lang="en-US" dirty="0">
                    <a:solidFill>
                      <a:prstClr val="black"/>
                    </a:solidFill>
                    <a:latin typeface="Calibri"/>
                  </a:rPr>
                  <a:t>that contains no point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prstClr val="black"/>
                            </a:solidFill>
                            <a:latin typeface="Cambria Math"/>
                          </a:rPr>
                          <m:t>𝑧</m:t>
                        </m:r>
                      </m:e>
                      <m:sub>
                        <m:r>
                          <a:rPr lang="en-US" i="1" dirty="0">
                            <a:solidFill>
                              <a:prstClr val="black"/>
                            </a:solidFill>
                            <a:latin typeface="Cambria Math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prstClr val="black"/>
                    </a:solidFill>
                    <a:latin typeface="Calibri"/>
                  </a:rPr>
                  <a:t> </a:t>
                </a:r>
                <a:r>
                  <a:rPr lang="en-US" dirty="0" smtClean="0">
                    <a:solidFill>
                      <a:prstClr val="black"/>
                    </a:solidFill>
                    <a:latin typeface="Calibri"/>
                  </a:rPr>
                  <a:t>for which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prstClr val="black"/>
                        </a:solidFill>
                        <a:latin typeface="Cambria Math"/>
                      </a:rPr>
                      <m:t>𝑞</m:t>
                    </m:r>
                    <m:r>
                      <a:rPr lang="en-US" i="1" dirty="0" smtClean="0">
                        <a:solidFill>
                          <a:prstClr val="black"/>
                        </a:solidFill>
                        <a:latin typeface="Cambria Math"/>
                      </a:rPr>
                      <m:t>(</m:t>
                    </m:r>
                    <m:sSub>
                      <m:sSubPr>
                        <m:ctrlPr>
                          <a:rPr lang="en-US" i="1" dirty="0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prstClr val="black"/>
                            </a:solidFill>
                            <a:latin typeface="Cambria Math"/>
                          </a:rPr>
                          <m:t>𝑧</m:t>
                        </m:r>
                      </m:e>
                      <m:sub>
                        <m:r>
                          <a:rPr lang="en-US" i="1" dirty="0">
                            <a:solidFill>
                              <a:prstClr val="black"/>
                            </a:solidFill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en-US" i="1" dirty="0" smtClean="0">
                        <a:solidFill>
                          <a:prstClr val="black"/>
                        </a:solidFill>
                        <a:latin typeface="Cambria Math"/>
                      </a:rPr>
                      <m:t>)=</m:t>
                    </m:r>
                    <m:r>
                      <a:rPr lang="en-US" i="1" dirty="0">
                        <a:solidFill>
                          <a:prstClr val="black"/>
                        </a:solidFill>
                        <a:latin typeface="Cambria Math"/>
                      </a:rPr>
                      <m:t>0</m:t>
                    </m:r>
                  </m:oMath>
                </a14:m>
                <a:r>
                  <a:rPr lang="en-US" i="1" dirty="0" smtClean="0">
                    <a:solidFill>
                      <a:prstClr val="black"/>
                    </a:solidFill>
                    <a:latin typeface="Calibri"/>
                  </a:rPr>
                  <a:t>.</a:t>
                </a:r>
                <a:endParaRPr lang="en-US" dirty="0">
                  <a:solidFill>
                    <a:prstClr val="black"/>
                  </a:solidFill>
                  <a:latin typeface="Calibri"/>
                </a:endParaRPr>
              </a:p>
              <a:p>
                <a:pPr marL="342900" indent="-342900" algn="just" eaLnBrk="1" fontAlgn="auto" hangingPunct="1">
                  <a:spcBef>
                    <a:spcPts val="0"/>
                  </a:spcBef>
                  <a:spcAft>
                    <a:spcPts val="0"/>
                  </a:spcAft>
                  <a:buFont typeface="Arial" pitchFamily="34" charset="0"/>
                  <a:buChar char="•"/>
                </a:pPr>
                <a:endParaRPr lang="en-US" sz="1600" dirty="0" smtClean="0">
                  <a:solidFill>
                    <a:prstClr val="black"/>
                  </a:solidFill>
                  <a:latin typeface="Calibri"/>
                </a:endParaRPr>
              </a:p>
              <a:p>
                <a:pPr marL="342900" indent="-342900" algn="just" eaLnBrk="1" fontAlgn="auto" hangingPunct="1">
                  <a:spcBef>
                    <a:spcPts val="0"/>
                  </a:spcBef>
                  <a:spcAft>
                    <a:spcPts val="0"/>
                  </a:spcAft>
                  <a:buFont typeface="Arial" pitchFamily="34" charset="0"/>
                  <a:buChar char="•"/>
                </a:pPr>
                <a:r>
                  <a:rPr lang="pl-PL" dirty="0" smtClean="0">
                    <a:solidFill>
                      <a:prstClr val="black"/>
                    </a:solidFill>
                    <a:latin typeface="Calibri"/>
                  </a:rPr>
                  <a:t>The </a:t>
                </a:r>
                <a:r>
                  <a:rPr lang="pl-PL" b="1" dirty="0">
                    <a:solidFill>
                      <a:prstClr val="black"/>
                    </a:solidFill>
                    <a:latin typeface="Calibri"/>
                  </a:rPr>
                  <a:t>sum</a:t>
                </a:r>
                <a:r>
                  <a:rPr lang="pl-PL" dirty="0">
                    <a:solidFill>
                      <a:prstClr val="black"/>
                    </a:solidFill>
                    <a:latin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pl-PL" i="1" dirty="0" smtClean="0">
                        <a:solidFill>
                          <a:prstClr val="black"/>
                        </a:solidFill>
                        <a:latin typeface="Cambria Math"/>
                      </a:rPr>
                      <m:t>𝑓</m:t>
                    </m:r>
                    <m:r>
                      <a:rPr lang="pl-PL" i="1" dirty="0" smtClean="0">
                        <a:solidFill>
                          <a:prstClr val="black"/>
                        </a:solidFill>
                        <a:latin typeface="Cambria Math"/>
                      </a:rPr>
                      <m:t>(</m:t>
                    </m:r>
                    <m:r>
                      <a:rPr lang="pl-PL" i="1" dirty="0" smtClean="0">
                        <a:solidFill>
                          <a:prstClr val="black"/>
                        </a:solidFill>
                        <a:latin typeface="Cambria Math"/>
                      </a:rPr>
                      <m:t>𝑧</m:t>
                    </m:r>
                    <m:r>
                      <a:rPr lang="pl-PL" i="1" dirty="0" smtClean="0">
                        <a:solidFill>
                          <a:prstClr val="black"/>
                        </a:solidFill>
                        <a:latin typeface="Cambria Math"/>
                      </a:rPr>
                      <m:t>)+</m:t>
                    </m:r>
                    <m:r>
                      <a:rPr lang="pl-PL" i="1" dirty="0" smtClean="0">
                        <a:solidFill>
                          <a:prstClr val="black"/>
                        </a:solidFill>
                        <a:latin typeface="Cambria Math"/>
                      </a:rPr>
                      <m:t>𝑔</m:t>
                    </m:r>
                    <m:r>
                      <a:rPr lang="pl-PL" i="1" dirty="0" smtClean="0">
                        <a:solidFill>
                          <a:prstClr val="black"/>
                        </a:solidFill>
                        <a:latin typeface="Cambria Math"/>
                      </a:rPr>
                      <m:t>(</m:t>
                    </m:r>
                    <m:r>
                      <a:rPr lang="pl-PL" i="1" dirty="0" smtClean="0">
                        <a:solidFill>
                          <a:prstClr val="black"/>
                        </a:solidFill>
                        <a:latin typeface="Cambria Math"/>
                      </a:rPr>
                      <m:t>𝑧</m:t>
                    </m:r>
                    <m:r>
                      <a:rPr lang="pl-PL" i="1" dirty="0" smtClean="0">
                        <a:solidFill>
                          <a:prstClr val="black"/>
                        </a:solidFill>
                        <a:latin typeface="Cambria Math"/>
                      </a:rPr>
                      <m:t>), </m:t>
                    </m:r>
                  </m:oMath>
                </a14:m>
                <a:r>
                  <a:rPr lang="pl-PL" b="1" dirty="0">
                    <a:solidFill>
                      <a:prstClr val="black"/>
                    </a:solidFill>
                    <a:latin typeface="Calibri"/>
                  </a:rPr>
                  <a:t>difference</a:t>
                </a:r>
                <a:r>
                  <a:rPr lang="pl-PL" dirty="0">
                    <a:solidFill>
                      <a:prstClr val="black"/>
                    </a:solidFill>
                    <a:latin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pl-PL" i="1" dirty="0" smtClean="0">
                        <a:solidFill>
                          <a:prstClr val="black"/>
                        </a:solidFill>
                        <a:latin typeface="Cambria Math"/>
                      </a:rPr>
                      <m:t>𝑓</m:t>
                    </m:r>
                    <m:r>
                      <a:rPr lang="pl-PL" i="1" dirty="0" smtClean="0">
                        <a:solidFill>
                          <a:prstClr val="black"/>
                        </a:solidFill>
                        <a:latin typeface="Cambria Math"/>
                      </a:rPr>
                      <m:t>(</m:t>
                    </m:r>
                    <m:r>
                      <a:rPr lang="pl-PL" i="1" dirty="0" smtClean="0">
                        <a:solidFill>
                          <a:prstClr val="black"/>
                        </a:solidFill>
                        <a:latin typeface="Cambria Math"/>
                      </a:rPr>
                      <m:t>𝑧</m:t>
                    </m:r>
                    <m:r>
                      <a:rPr lang="pl-PL" i="1" dirty="0" smtClean="0">
                        <a:solidFill>
                          <a:prstClr val="black"/>
                        </a:solidFill>
                        <a:latin typeface="Cambria Math"/>
                      </a:rPr>
                      <m:t>)−</m:t>
                    </m:r>
                    <m:r>
                      <a:rPr lang="pl-PL" i="1" dirty="0" smtClean="0">
                        <a:solidFill>
                          <a:prstClr val="black"/>
                        </a:solidFill>
                        <a:latin typeface="Cambria Math"/>
                      </a:rPr>
                      <m:t>𝑔</m:t>
                    </m:r>
                    <m:r>
                      <a:rPr lang="pl-PL" i="1" dirty="0" smtClean="0">
                        <a:solidFill>
                          <a:prstClr val="black"/>
                        </a:solidFill>
                        <a:latin typeface="Cambria Math"/>
                      </a:rPr>
                      <m:t>(</m:t>
                    </m:r>
                    <m:r>
                      <a:rPr lang="pl-PL" i="1" dirty="0" smtClean="0">
                        <a:solidFill>
                          <a:prstClr val="black"/>
                        </a:solidFill>
                        <a:latin typeface="Cambria Math"/>
                      </a:rPr>
                      <m:t>𝑧</m:t>
                    </m:r>
                    <m:r>
                      <a:rPr lang="pl-PL" i="1" dirty="0" smtClean="0">
                        <a:solidFill>
                          <a:prstClr val="black"/>
                        </a:solidFill>
                        <a:latin typeface="Cambria Math"/>
                      </a:rPr>
                      <m:t>), </m:t>
                    </m:r>
                  </m:oMath>
                </a14:m>
                <a:r>
                  <a:rPr lang="pl-PL" dirty="0">
                    <a:solidFill>
                      <a:prstClr val="black"/>
                    </a:solidFill>
                    <a:latin typeface="Calibri"/>
                  </a:rPr>
                  <a:t>and </a:t>
                </a:r>
                <a:r>
                  <a:rPr lang="pl-PL" b="1" dirty="0">
                    <a:solidFill>
                      <a:prstClr val="black"/>
                    </a:solidFill>
                    <a:latin typeface="Calibri"/>
                  </a:rPr>
                  <a:t>product</a:t>
                </a:r>
                <a:r>
                  <a:rPr lang="pl-PL" dirty="0">
                    <a:solidFill>
                      <a:prstClr val="black"/>
                    </a:solidFill>
                    <a:latin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pl-PL" i="1" dirty="0" smtClean="0">
                        <a:solidFill>
                          <a:prstClr val="black"/>
                        </a:solidFill>
                        <a:latin typeface="Cambria Math"/>
                      </a:rPr>
                      <m:t>𝑓</m:t>
                    </m:r>
                    <m:r>
                      <a:rPr lang="pl-PL" i="1" dirty="0" smtClean="0">
                        <a:solidFill>
                          <a:prstClr val="black"/>
                        </a:solidFill>
                        <a:latin typeface="Cambria Math"/>
                      </a:rPr>
                      <m:t>(</m:t>
                    </m:r>
                    <m:r>
                      <a:rPr lang="pl-PL" i="1" dirty="0" smtClean="0">
                        <a:solidFill>
                          <a:prstClr val="black"/>
                        </a:solidFill>
                        <a:latin typeface="Cambria Math"/>
                      </a:rPr>
                      <m:t>𝑧</m:t>
                    </m:r>
                    <m:r>
                      <a:rPr lang="pl-PL" i="1" dirty="0" smtClean="0">
                        <a:solidFill>
                          <a:prstClr val="black"/>
                        </a:solidFill>
                        <a:latin typeface="Cambria Math"/>
                      </a:rPr>
                      <m:t>)</m:t>
                    </m:r>
                    <m:r>
                      <a:rPr lang="pl-PL" i="1" dirty="0" smtClean="0">
                        <a:solidFill>
                          <a:prstClr val="black"/>
                        </a:solidFill>
                        <a:latin typeface="Cambria Math"/>
                      </a:rPr>
                      <m:t>𝑔</m:t>
                    </m:r>
                    <m:r>
                      <a:rPr lang="pl-PL" i="1" dirty="0" smtClean="0">
                        <a:solidFill>
                          <a:prstClr val="black"/>
                        </a:solidFill>
                        <a:latin typeface="Cambria Math"/>
                      </a:rPr>
                      <m:t>(</m:t>
                    </m:r>
                    <m:r>
                      <a:rPr lang="pl-PL" i="1" dirty="0" smtClean="0">
                        <a:solidFill>
                          <a:prstClr val="black"/>
                        </a:solidFill>
                        <a:latin typeface="Cambria Math"/>
                      </a:rPr>
                      <m:t>𝑧</m:t>
                    </m:r>
                    <m:r>
                      <a:rPr lang="pl-PL" i="1" dirty="0" smtClean="0">
                        <a:solidFill>
                          <a:prstClr val="black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lang="pl-PL" dirty="0" smtClean="0">
                    <a:solidFill>
                      <a:prstClr val="black"/>
                    </a:solidFill>
                    <a:latin typeface="Calibri"/>
                  </a:rPr>
                  <a:t> are</a:t>
                </a:r>
                <a:r>
                  <a:rPr lang="en-US" dirty="0" smtClean="0">
                    <a:solidFill>
                      <a:prstClr val="black"/>
                    </a:solidFill>
                    <a:latin typeface="Calibri"/>
                  </a:rPr>
                  <a:t> analytic</a:t>
                </a:r>
                <a:r>
                  <a:rPr lang="en-US" dirty="0">
                    <a:solidFill>
                      <a:prstClr val="black"/>
                    </a:solidFill>
                    <a:latin typeface="Calibri"/>
                  </a:rPr>
                  <a:t>. The </a:t>
                </a:r>
                <a:r>
                  <a:rPr lang="en-US" b="1" dirty="0">
                    <a:solidFill>
                      <a:prstClr val="black"/>
                    </a:solidFill>
                    <a:latin typeface="Calibri"/>
                  </a:rPr>
                  <a:t>quotient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prstClr val="black"/>
                        </a:solidFill>
                        <a:latin typeface="Cambria Math"/>
                      </a:rPr>
                      <m:t>𝑓</m:t>
                    </m:r>
                    <m:r>
                      <a:rPr lang="en-US" i="1" dirty="0" smtClean="0">
                        <a:solidFill>
                          <a:prstClr val="black"/>
                        </a:solidFill>
                        <a:latin typeface="Cambria Math"/>
                      </a:rPr>
                      <m:t>(</m:t>
                    </m:r>
                    <m:r>
                      <a:rPr lang="en-US" i="1" dirty="0" smtClean="0">
                        <a:solidFill>
                          <a:prstClr val="black"/>
                        </a:solidFill>
                        <a:latin typeface="Cambria Math"/>
                      </a:rPr>
                      <m:t>𝑧</m:t>
                    </m:r>
                    <m:r>
                      <a:rPr lang="en-US" i="1" dirty="0" smtClean="0">
                        <a:solidFill>
                          <a:prstClr val="black"/>
                        </a:solidFill>
                        <a:latin typeface="Cambria Math"/>
                      </a:rPr>
                      <m:t>)/</m:t>
                    </m:r>
                    <m:r>
                      <a:rPr lang="en-US" i="1" dirty="0" smtClean="0">
                        <a:solidFill>
                          <a:prstClr val="black"/>
                        </a:solidFill>
                        <a:latin typeface="Cambria Math"/>
                      </a:rPr>
                      <m:t>𝑔</m:t>
                    </m:r>
                    <m:r>
                      <a:rPr lang="en-US" i="1" dirty="0" smtClean="0">
                        <a:solidFill>
                          <a:prstClr val="black"/>
                        </a:solidFill>
                        <a:latin typeface="Cambria Math"/>
                      </a:rPr>
                      <m:t>(</m:t>
                    </m:r>
                    <m:r>
                      <a:rPr lang="en-US" i="1" dirty="0" smtClean="0">
                        <a:solidFill>
                          <a:prstClr val="black"/>
                        </a:solidFill>
                        <a:latin typeface="Cambria Math"/>
                      </a:rPr>
                      <m:t>𝑧</m:t>
                    </m:r>
                    <m:r>
                      <a:rPr lang="en-US" i="1" dirty="0" smtClean="0">
                        <a:solidFill>
                          <a:prstClr val="black"/>
                        </a:solidFill>
                        <a:latin typeface="Cambria Math"/>
                      </a:rPr>
                      <m:t>) </m:t>
                    </m:r>
                  </m:oMath>
                </a14:m>
                <a:r>
                  <a:rPr lang="en-US" dirty="0">
                    <a:solidFill>
                      <a:prstClr val="black"/>
                    </a:solidFill>
                    <a:latin typeface="Calibri"/>
                  </a:rPr>
                  <a:t>is analytic provided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prstClr val="black"/>
                        </a:solidFill>
                        <a:latin typeface="Cambria Math"/>
                      </a:rPr>
                      <m:t>𝑔</m:t>
                    </m:r>
                    <m:r>
                      <a:rPr lang="en-US" i="1" dirty="0" smtClean="0">
                        <a:solidFill>
                          <a:prstClr val="black"/>
                        </a:solidFill>
                        <a:latin typeface="Cambria Math"/>
                      </a:rPr>
                      <m:t>(</m:t>
                    </m:r>
                    <m:r>
                      <a:rPr lang="en-US" i="1" dirty="0" smtClean="0">
                        <a:solidFill>
                          <a:prstClr val="black"/>
                        </a:solidFill>
                        <a:latin typeface="Cambria Math"/>
                      </a:rPr>
                      <m:t>𝑧</m:t>
                    </m:r>
                    <m:r>
                      <a:rPr lang="en-US" i="1" dirty="0" smtClean="0">
                        <a:solidFill>
                          <a:prstClr val="black"/>
                        </a:solidFill>
                        <a:latin typeface="Cambria Math"/>
                      </a:rPr>
                      <m:t>)≠</m:t>
                    </m:r>
                    <m:r>
                      <a:rPr lang="en-US" i="1" dirty="0" smtClean="0">
                        <a:solidFill>
                          <a:prstClr val="black"/>
                        </a:solidFill>
                        <a:latin typeface="Cambria Math"/>
                      </a:rPr>
                      <m:t>0</m:t>
                    </m:r>
                  </m:oMath>
                </a14:m>
                <a:r>
                  <a:rPr lang="en-US" dirty="0" smtClean="0">
                    <a:solidFill>
                      <a:prstClr val="black"/>
                    </a:solidFill>
                    <a:latin typeface="Calibri"/>
                  </a:rPr>
                  <a:t> </a:t>
                </a:r>
                <a:r>
                  <a:rPr lang="en-US" dirty="0">
                    <a:solidFill>
                      <a:prstClr val="black"/>
                    </a:solidFill>
                    <a:latin typeface="Calibri"/>
                  </a:rPr>
                  <a:t>in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prstClr val="black"/>
                        </a:solidFill>
                        <a:latin typeface="Cambria Math"/>
                      </a:rPr>
                      <m:t>𝐷</m:t>
                    </m:r>
                  </m:oMath>
                </a14:m>
                <a:r>
                  <a:rPr lang="en-US" dirty="0">
                    <a:solidFill>
                      <a:prstClr val="black"/>
                    </a:solidFill>
                    <a:latin typeface="Calibri"/>
                  </a:rPr>
                  <a:t>.</a:t>
                </a:r>
              </a:p>
              <a:p>
                <a:pPr marL="342900" indent="-342900" algn="just" eaLnBrk="1" fontAlgn="auto" hangingPunct="1">
                  <a:spcBef>
                    <a:spcPts val="0"/>
                  </a:spcBef>
                  <a:spcAft>
                    <a:spcPts val="0"/>
                  </a:spcAft>
                  <a:buFont typeface="Arial" pitchFamily="34" charset="0"/>
                  <a:buChar char="•"/>
                </a:pPr>
                <a:endParaRPr lang="en-US" sz="2000" dirty="0" smtClean="0">
                  <a:solidFill>
                    <a:prstClr val="black"/>
                  </a:solidFill>
                  <a:latin typeface="Calibri"/>
                </a:endParaRPr>
              </a:p>
              <a:p>
                <a:pPr marL="342900" indent="-342900" algn="just" eaLnBrk="1" fontAlgn="auto" hangingPunct="1">
                  <a:spcBef>
                    <a:spcPts val="0"/>
                  </a:spcBef>
                  <a:spcAft>
                    <a:spcPts val="0"/>
                  </a:spcAft>
                  <a:buFont typeface="Arial" pitchFamily="34" charset="0"/>
                  <a:buChar char="•"/>
                </a:pPr>
                <a:r>
                  <a:rPr lang="en-US" dirty="0" smtClean="0">
                    <a:solidFill>
                      <a:prstClr val="black"/>
                    </a:solidFill>
                    <a:latin typeface="Calibri"/>
                  </a:rPr>
                  <a:t>A </a:t>
                </a:r>
                <a:r>
                  <a:rPr lang="en-US" dirty="0">
                    <a:solidFill>
                      <a:prstClr val="black"/>
                    </a:solidFill>
                    <a:latin typeface="Calibri"/>
                  </a:rPr>
                  <a:t>point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prstClr val="black"/>
                        </a:solidFill>
                        <a:latin typeface="Cambria Math"/>
                      </a:rPr>
                      <m:t>𝑧</m:t>
                    </m:r>
                  </m:oMath>
                </a14:m>
                <a:r>
                  <a:rPr lang="en-US" i="1" dirty="0">
                    <a:solidFill>
                      <a:prstClr val="black"/>
                    </a:solidFill>
                    <a:latin typeface="Calibri"/>
                  </a:rPr>
                  <a:t> </a:t>
                </a:r>
                <a:r>
                  <a:rPr lang="en-US" dirty="0">
                    <a:solidFill>
                      <a:prstClr val="black"/>
                    </a:solidFill>
                    <a:latin typeface="Calibri"/>
                  </a:rPr>
                  <a:t>at which a complex function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prstClr val="black"/>
                        </a:solidFill>
                        <a:latin typeface="Cambria Math"/>
                      </a:rPr>
                      <m:t>𝑤</m:t>
                    </m:r>
                    <m:r>
                      <a:rPr lang="en-US" i="1" dirty="0" smtClean="0">
                        <a:solidFill>
                          <a:prstClr val="black"/>
                        </a:solidFill>
                        <a:latin typeface="Cambria Math"/>
                      </a:rPr>
                      <m:t>=</m:t>
                    </m:r>
                    <m:r>
                      <a:rPr lang="en-US" i="1" dirty="0" smtClean="0">
                        <a:solidFill>
                          <a:prstClr val="black"/>
                        </a:solidFill>
                        <a:latin typeface="Cambria Math"/>
                      </a:rPr>
                      <m:t>𝑓</m:t>
                    </m:r>
                    <m:r>
                      <a:rPr lang="en-US" i="1" dirty="0" smtClean="0">
                        <a:solidFill>
                          <a:prstClr val="black"/>
                        </a:solidFill>
                        <a:latin typeface="Cambria Math"/>
                      </a:rPr>
                      <m:t>(</m:t>
                    </m:r>
                    <m:r>
                      <a:rPr lang="en-US" i="1" dirty="0" smtClean="0">
                        <a:solidFill>
                          <a:prstClr val="black"/>
                        </a:solidFill>
                        <a:latin typeface="Cambria Math"/>
                      </a:rPr>
                      <m:t>𝑧</m:t>
                    </m:r>
                    <m:r>
                      <a:rPr lang="en-US" i="1" dirty="0" smtClean="0">
                        <a:solidFill>
                          <a:prstClr val="black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lang="en-US" dirty="0" smtClean="0">
                    <a:solidFill>
                      <a:prstClr val="black"/>
                    </a:solidFill>
                    <a:latin typeface="Calibri"/>
                  </a:rPr>
                  <a:t> fails </a:t>
                </a:r>
                <a:r>
                  <a:rPr lang="en-US" dirty="0">
                    <a:solidFill>
                      <a:prstClr val="black"/>
                    </a:solidFill>
                    <a:latin typeface="Calibri"/>
                  </a:rPr>
                  <a:t>to be analytic is called a </a:t>
                </a:r>
                <a:r>
                  <a:rPr lang="en-US" b="1" dirty="0">
                    <a:solidFill>
                      <a:prstClr val="black"/>
                    </a:solidFill>
                    <a:latin typeface="Calibri"/>
                  </a:rPr>
                  <a:t>singular point </a:t>
                </a:r>
                <a:r>
                  <a:rPr lang="en-US" dirty="0">
                    <a:solidFill>
                      <a:prstClr val="black"/>
                    </a:solidFill>
                    <a:latin typeface="Calibri"/>
                  </a:rPr>
                  <a:t>of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prstClr val="black"/>
                        </a:solidFill>
                        <a:latin typeface="Cambria Math"/>
                      </a:rPr>
                      <m:t>𝑓</m:t>
                    </m:r>
                  </m:oMath>
                </a14:m>
                <a:r>
                  <a:rPr lang="en-US" dirty="0" smtClean="0">
                    <a:solidFill>
                      <a:prstClr val="black"/>
                    </a:solidFill>
                    <a:latin typeface="Calibri"/>
                  </a:rPr>
                  <a:t>.</a:t>
                </a:r>
                <a:r>
                  <a:rPr lang="en-US" dirty="0">
                    <a:solidFill>
                      <a:prstClr val="black"/>
                    </a:solidFill>
                    <a:latin typeface="Calibri"/>
                  </a:rPr>
                  <a:t> </a:t>
                </a:r>
                <a:r>
                  <a:rPr lang="en-US" dirty="0" smtClean="0">
                    <a:solidFill>
                      <a:srgbClr val="0070C0"/>
                    </a:solidFill>
                    <a:latin typeface="Calibri"/>
                  </a:rPr>
                  <a:t>For </a:t>
                </a:r>
                <a:r>
                  <a:rPr lang="en-US" dirty="0">
                    <a:solidFill>
                      <a:srgbClr val="0070C0"/>
                    </a:solidFill>
                    <a:latin typeface="Calibri"/>
                  </a:rPr>
                  <a:t>example: </a:t>
                </a:r>
                <a:r>
                  <a:rPr lang="en-US" dirty="0">
                    <a:solidFill>
                      <a:prstClr val="black"/>
                    </a:solidFill>
                    <a:latin typeface="Calibri"/>
                  </a:rPr>
                  <a:t>the function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prstClr val="black"/>
                        </a:solidFill>
                        <a:latin typeface="Cambria Math"/>
                      </a:rPr>
                      <m:t>𝑓</m:t>
                    </m:r>
                    <m:r>
                      <a:rPr lang="en-US" i="1" dirty="0">
                        <a:solidFill>
                          <a:prstClr val="black"/>
                        </a:solidFill>
                        <a:latin typeface="Cambria Math"/>
                      </a:rPr>
                      <m:t>(</m:t>
                    </m:r>
                    <m:r>
                      <a:rPr lang="en-US" i="1" dirty="0">
                        <a:solidFill>
                          <a:prstClr val="black"/>
                        </a:solidFill>
                        <a:latin typeface="Cambria Math"/>
                      </a:rPr>
                      <m:t>𝑧</m:t>
                    </m:r>
                    <m:r>
                      <a:rPr lang="en-US" i="1" dirty="0">
                        <a:solidFill>
                          <a:prstClr val="black"/>
                        </a:solidFill>
                        <a:latin typeface="Cambria Math"/>
                      </a:rPr>
                      <m:t>)=</m:t>
                    </m:r>
                    <m:f>
                      <m:fPr>
                        <m:ctrlPr>
                          <a:rPr lang="en-US" i="1" dirty="0" smtClean="0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en-US" i="1" dirty="0" smtClean="0">
                            <a:solidFill>
                              <a:prstClr val="black"/>
                            </a:solidFill>
                            <a:latin typeface="Cambria Math"/>
                          </a:rPr>
                          <m:t>𝑧</m:t>
                        </m:r>
                      </m:num>
                      <m:den>
                        <m:sSup>
                          <m:sSupPr>
                            <m:ctrlPr>
                              <a:rPr lang="en-US" i="1" dirty="0" smtClean="0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i="1" dirty="0" smtClean="0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𝑧</m:t>
                            </m:r>
                          </m:e>
                          <m:sup>
                            <m:r>
                              <a:rPr lang="en-US" i="1" dirty="0" smtClean="0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2</m:t>
                            </m:r>
                          </m:sup>
                        </m:sSup>
                        <m:r>
                          <a:rPr lang="en-US" i="1" dirty="0" smtClean="0">
                            <a:solidFill>
                              <a:prstClr val="black"/>
                            </a:solidFill>
                            <a:latin typeface="Cambria Math"/>
                          </a:rPr>
                          <m:t>+</m:t>
                        </m:r>
                        <m:r>
                          <a:rPr lang="en-US" i="1" dirty="0" smtClean="0">
                            <a:solidFill>
                              <a:prstClr val="black"/>
                            </a:solidFill>
                            <a:latin typeface="Cambria Math"/>
                          </a:rPr>
                          <m:t>1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prstClr val="black"/>
                    </a:solidFill>
                    <a:latin typeface="Calibri"/>
                  </a:rPr>
                  <a:t> </a:t>
                </a:r>
                <a:r>
                  <a:rPr lang="en-US" dirty="0" smtClean="0">
                    <a:solidFill>
                      <a:prstClr val="black"/>
                    </a:solidFill>
                    <a:latin typeface="Calibri"/>
                  </a:rPr>
                  <a:t>is not analytic at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prstClr val="black"/>
                        </a:solidFill>
                        <a:latin typeface="Cambria Math"/>
                      </a:rPr>
                      <m:t>𝑧</m:t>
                    </m:r>
                    <m:r>
                      <a:rPr lang="en-US" i="1" smtClean="0">
                        <a:solidFill>
                          <a:prstClr val="black"/>
                        </a:solidFill>
                        <a:latin typeface="Cambria Math"/>
                      </a:rPr>
                      <m:t>=±</m:t>
                    </m:r>
                    <m:r>
                      <a:rPr lang="en-US" i="1" smtClean="0">
                        <a:solidFill>
                          <a:prstClr val="black"/>
                        </a:solidFill>
                        <a:latin typeface="Cambria Math"/>
                        <a:ea typeface="Cambria Math"/>
                      </a:rPr>
                      <m:t>𝑖</m:t>
                    </m:r>
                  </m:oMath>
                </a14:m>
                <a:r>
                  <a:rPr lang="en-US" dirty="0" smtClean="0">
                    <a:solidFill>
                      <a:prstClr val="black"/>
                    </a:solidFill>
                    <a:latin typeface="Calibri"/>
                  </a:rPr>
                  <a:t>; hence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prstClr val="black"/>
                        </a:solidFill>
                        <a:latin typeface="Cambria Math"/>
                      </a:rPr>
                      <m:t>𝑧</m:t>
                    </m:r>
                    <m:r>
                      <a:rPr lang="en-US" i="1">
                        <a:solidFill>
                          <a:prstClr val="black"/>
                        </a:solidFill>
                        <a:latin typeface="Cambria Math"/>
                      </a:rPr>
                      <m:t>=±</m:t>
                    </m:r>
                    <m:r>
                      <a:rPr lang="en-US" i="1">
                        <a:solidFill>
                          <a:prstClr val="black"/>
                        </a:solidFill>
                        <a:latin typeface="Cambria Math"/>
                        <a:ea typeface="Cambria Math"/>
                      </a:rPr>
                      <m:t>𝑖</m:t>
                    </m:r>
                  </m:oMath>
                </a14:m>
                <a:r>
                  <a:rPr lang="en-US" dirty="0" smtClean="0">
                    <a:solidFill>
                      <a:prstClr val="black"/>
                    </a:solidFill>
                    <a:latin typeface="Calibri"/>
                  </a:rPr>
                  <a:t> are the singular points of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prstClr val="black"/>
                        </a:solidFill>
                        <a:latin typeface="Cambria Math"/>
                      </a:rPr>
                      <m:t>𝑓</m:t>
                    </m:r>
                    <m:r>
                      <a:rPr lang="en-US" i="1" smtClean="0">
                        <a:solidFill>
                          <a:prstClr val="black"/>
                        </a:solidFill>
                        <a:latin typeface="Cambria Math"/>
                      </a:rPr>
                      <m:t>.</m:t>
                    </m:r>
                  </m:oMath>
                </a14:m>
                <a:endParaRPr lang="en-US" dirty="0">
                  <a:solidFill>
                    <a:prstClr val="black"/>
                  </a:solidFill>
                  <a:latin typeface="Calibri"/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491" y="815377"/>
                <a:ext cx="11029115" cy="5881482"/>
              </a:xfrm>
              <a:prstGeom prst="rect">
                <a:avLst/>
              </a:prstGeom>
              <a:blipFill rotWithShape="1">
                <a:blip r:embed="rId2"/>
                <a:stretch>
                  <a:fillRect l="-774" t="-829" r="-8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itle 1">
            <a:extLst>
              <a:ext uri="{FF2B5EF4-FFF2-40B4-BE49-F238E27FC236}">
                <a16:creationId xmlns:a16="http://schemas.microsoft.com/office/drawing/2014/main" xmlns="" id="{FBCBB2DD-094D-419E-9B63-E481E650CE0C}"/>
              </a:ext>
            </a:extLst>
          </p:cNvPr>
          <p:cNvSpPr txBox="1">
            <a:spLocks/>
          </p:cNvSpPr>
          <p:nvPr/>
        </p:nvSpPr>
        <p:spPr>
          <a:xfrm>
            <a:off x="497952" y="165351"/>
            <a:ext cx="9464040" cy="5281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 smtClean="0">
                <a:solidFill>
                  <a:srgbClr val="0070C0"/>
                </a:solidFill>
                <a:latin typeface="Calibri"/>
              </a:rPr>
              <a:t>Important facts about Analytic Functions</a:t>
            </a:r>
            <a:endParaRPr lang="en-US" b="1" dirty="0">
              <a:solidFill>
                <a:srgbClr val="0070C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4592736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BCBB2DD-094D-419E-9B63-E481E650C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044" y="327207"/>
            <a:ext cx="9464040" cy="446825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0070C0"/>
                </a:solidFill>
                <a:latin typeface="+mn-lt"/>
              </a:rPr>
              <a:t>Cauchy-Riemann Equations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633044" y="868904"/>
                <a:ext cx="10033782" cy="221599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300" dirty="0">
                    <a:solidFill>
                      <a:prstClr val="black"/>
                    </a:solidFill>
                    <a:latin typeface="Calibri"/>
                  </a:rPr>
                  <a:t>A complex function </a:t>
                </a:r>
                <a14:m>
                  <m:oMath xmlns:m="http://schemas.openxmlformats.org/officeDocument/2006/math">
                    <m:r>
                      <a:rPr lang="en-US" sz="2300" i="1" dirty="0">
                        <a:solidFill>
                          <a:prstClr val="black"/>
                        </a:solidFill>
                        <a:latin typeface="Cambria Math"/>
                      </a:rPr>
                      <m:t>𝑤</m:t>
                    </m:r>
                    <m:r>
                      <a:rPr lang="en-US" sz="2300" i="1" dirty="0">
                        <a:solidFill>
                          <a:prstClr val="black"/>
                        </a:solidFill>
                        <a:latin typeface="Cambria Math"/>
                      </a:rPr>
                      <m:t>=</m:t>
                    </m:r>
                    <m:r>
                      <a:rPr lang="en-US" sz="2300" i="1" dirty="0">
                        <a:solidFill>
                          <a:prstClr val="black"/>
                        </a:solidFill>
                        <a:latin typeface="Cambria Math"/>
                      </a:rPr>
                      <m:t>𝑓</m:t>
                    </m:r>
                    <m:r>
                      <a:rPr lang="en-US" sz="2300" i="1" dirty="0">
                        <a:solidFill>
                          <a:prstClr val="black"/>
                        </a:solidFill>
                        <a:latin typeface="Cambria Math"/>
                      </a:rPr>
                      <m:t> (</m:t>
                    </m:r>
                    <m:r>
                      <a:rPr lang="en-US" sz="2300" i="1" dirty="0">
                        <a:solidFill>
                          <a:prstClr val="black"/>
                        </a:solidFill>
                        <a:latin typeface="Cambria Math"/>
                      </a:rPr>
                      <m:t>𝑧</m:t>
                    </m:r>
                    <m:r>
                      <a:rPr lang="en-US" sz="2300" i="1" dirty="0">
                        <a:solidFill>
                          <a:prstClr val="black"/>
                        </a:solidFill>
                        <a:latin typeface="Cambria Math"/>
                      </a:rPr>
                      <m:t>),</m:t>
                    </m:r>
                  </m:oMath>
                </a14:m>
                <a:r>
                  <a:rPr lang="en-US" sz="2300" dirty="0">
                    <a:solidFill>
                      <a:prstClr val="black"/>
                    </a:solidFill>
                    <a:latin typeface="Calibri"/>
                  </a:rPr>
                  <a:t> is said to be </a:t>
                </a:r>
                <a:r>
                  <a:rPr lang="en-US" sz="2300" b="1" dirty="0">
                    <a:solidFill>
                      <a:prstClr val="black"/>
                    </a:solidFill>
                    <a:latin typeface="Calibri"/>
                  </a:rPr>
                  <a:t>analytic in a domain </a:t>
                </a:r>
                <a14:m>
                  <m:oMath xmlns:m="http://schemas.openxmlformats.org/officeDocument/2006/math">
                    <m:r>
                      <a:rPr lang="en-US" sz="2300" b="1" i="1" dirty="0">
                        <a:solidFill>
                          <a:prstClr val="black"/>
                        </a:solidFill>
                        <a:latin typeface="Cambria Math"/>
                      </a:rPr>
                      <m:t>𝑫</m:t>
                    </m:r>
                  </m:oMath>
                </a14:m>
                <a:r>
                  <a:rPr lang="en-US" sz="2300" b="1" dirty="0">
                    <a:solidFill>
                      <a:prstClr val="black"/>
                    </a:solidFill>
                    <a:latin typeface="Calibri"/>
                  </a:rPr>
                  <a:t> </a:t>
                </a:r>
                <a:r>
                  <a:rPr lang="en-US" sz="2300" dirty="0">
                    <a:solidFill>
                      <a:prstClr val="black"/>
                    </a:solidFill>
                    <a:latin typeface="Calibri"/>
                  </a:rPr>
                  <a:t>if it differentiable at all points in </a:t>
                </a:r>
                <a14:m>
                  <m:oMath xmlns:m="http://schemas.openxmlformats.org/officeDocument/2006/math">
                    <m:r>
                      <a:rPr lang="en-US" sz="2300" i="1" dirty="0">
                        <a:solidFill>
                          <a:prstClr val="black"/>
                        </a:solidFill>
                        <a:latin typeface="Cambria Math"/>
                      </a:rPr>
                      <m:t>𝐷</m:t>
                    </m:r>
                  </m:oMath>
                </a14:m>
                <a:r>
                  <a:rPr lang="en-US" sz="2300" dirty="0">
                    <a:solidFill>
                      <a:prstClr val="black"/>
                    </a:solidFill>
                    <a:latin typeface="Calibri"/>
                  </a:rPr>
                  <a:t>. In order to find out if a complex function is analytic it is </a:t>
                </a:r>
                <a:r>
                  <a:rPr lang="en-US" sz="2300" b="1" i="1" dirty="0">
                    <a:solidFill>
                      <a:prstClr val="black"/>
                    </a:solidFill>
                    <a:latin typeface="Calibri"/>
                  </a:rPr>
                  <a:t>not possible </a:t>
                </a:r>
                <a:r>
                  <a:rPr lang="en-US" sz="2300" dirty="0">
                    <a:solidFill>
                      <a:prstClr val="black"/>
                    </a:solidFill>
                    <a:latin typeface="Calibri"/>
                  </a:rPr>
                  <a:t>to check differentiability at each point. Therefore an analytic criteria is required to establish analyticity of a complex function. This criteria was first used by Cauchy and later it was formally formulated by Riemann which now known as </a:t>
                </a:r>
                <a:r>
                  <a:rPr lang="en-US" sz="2300" b="1" dirty="0">
                    <a:solidFill>
                      <a:prstClr val="black"/>
                    </a:solidFill>
                    <a:latin typeface="Calibri"/>
                  </a:rPr>
                  <a:t>Cauchy-Riemann equations</a:t>
                </a:r>
                <a:r>
                  <a:rPr lang="en-US" sz="2300" dirty="0">
                    <a:solidFill>
                      <a:prstClr val="black"/>
                    </a:solidFill>
                    <a:latin typeface="Calibri"/>
                  </a:rPr>
                  <a:t>. </a:t>
                </a: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382" y="868904"/>
                <a:ext cx="11148647" cy="1862048"/>
              </a:xfrm>
              <a:prstGeom prst="rect">
                <a:avLst/>
              </a:prstGeom>
              <a:blipFill rotWithShape="1">
                <a:blip r:embed="rId2"/>
                <a:stretch>
                  <a:fillRect l="-765" t="-2295" r="-820"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633046" y="2965418"/>
                <a:ext cx="10157753" cy="259558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300" b="1" dirty="0">
                    <a:solidFill>
                      <a:srgbClr val="0070C0"/>
                    </a:solidFill>
                    <a:latin typeface="Calibri"/>
                  </a:rPr>
                  <a:t>Criterion for Analyticity: </a:t>
                </a:r>
                <a:r>
                  <a:rPr lang="en-US" sz="2300" dirty="0">
                    <a:solidFill>
                      <a:prstClr val="black"/>
                    </a:solidFill>
                    <a:latin typeface="Calibri"/>
                  </a:rPr>
                  <a:t>Suppose the real functions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solidFill>
                          <a:prstClr val="black"/>
                        </a:solidFill>
                        <a:latin typeface="Cambria Math"/>
                      </a:rPr>
                      <m:t>𝑢</m:t>
                    </m:r>
                    <m:r>
                      <a:rPr lang="en-US" sz="2300" i="1" dirty="0" smtClean="0">
                        <a:solidFill>
                          <a:prstClr val="black"/>
                        </a:solidFill>
                        <a:latin typeface="Cambria Math"/>
                      </a:rPr>
                      <m:t>(</m:t>
                    </m:r>
                    <m:r>
                      <a:rPr lang="en-US" sz="2300" i="1" dirty="0" smtClean="0">
                        <a:solidFill>
                          <a:prstClr val="black"/>
                        </a:solidFill>
                        <a:latin typeface="Cambria Math"/>
                      </a:rPr>
                      <m:t>𝑥</m:t>
                    </m:r>
                    <m:r>
                      <a:rPr lang="en-US" sz="2300" i="1" dirty="0" smtClean="0">
                        <a:solidFill>
                          <a:prstClr val="black"/>
                        </a:solidFill>
                        <a:latin typeface="Cambria Math"/>
                      </a:rPr>
                      <m:t>, </m:t>
                    </m:r>
                    <m:r>
                      <a:rPr lang="en-US" sz="2300" i="1" dirty="0" smtClean="0">
                        <a:solidFill>
                          <a:prstClr val="black"/>
                        </a:solidFill>
                        <a:latin typeface="Cambria Math"/>
                      </a:rPr>
                      <m:t>𝑦</m:t>
                    </m:r>
                    <m:r>
                      <a:rPr lang="en-US" sz="2300" i="1" dirty="0" smtClean="0">
                        <a:solidFill>
                          <a:prstClr val="black"/>
                        </a:solidFill>
                        <a:latin typeface="Cambria Math"/>
                      </a:rPr>
                      <m:t>) </m:t>
                    </m:r>
                  </m:oMath>
                </a14:m>
                <a:r>
                  <a:rPr lang="en-US" sz="2300" dirty="0">
                    <a:solidFill>
                      <a:prstClr val="black"/>
                    </a:solidFill>
                    <a:latin typeface="Calibri"/>
                  </a:rPr>
                  <a:t>and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solidFill>
                          <a:prstClr val="black"/>
                        </a:solidFill>
                        <a:latin typeface="Cambria Math"/>
                      </a:rPr>
                      <m:t>𝑣</m:t>
                    </m:r>
                    <m:r>
                      <a:rPr lang="en-US" sz="2300" i="1" dirty="0" smtClean="0">
                        <a:solidFill>
                          <a:prstClr val="black"/>
                        </a:solidFill>
                        <a:latin typeface="Cambria Math"/>
                      </a:rPr>
                      <m:t>(</m:t>
                    </m:r>
                    <m:r>
                      <a:rPr lang="en-US" sz="2300" i="1" dirty="0" smtClean="0">
                        <a:solidFill>
                          <a:prstClr val="black"/>
                        </a:solidFill>
                        <a:latin typeface="Cambria Math"/>
                      </a:rPr>
                      <m:t>𝑥</m:t>
                    </m:r>
                    <m:r>
                      <a:rPr lang="en-US" sz="2300" i="1" dirty="0" smtClean="0">
                        <a:solidFill>
                          <a:prstClr val="black"/>
                        </a:solidFill>
                        <a:latin typeface="Cambria Math"/>
                      </a:rPr>
                      <m:t>, </m:t>
                    </m:r>
                    <m:r>
                      <a:rPr lang="en-US" sz="2300" i="1" dirty="0" smtClean="0">
                        <a:solidFill>
                          <a:prstClr val="black"/>
                        </a:solidFill>
                        <a:latin typeface="Cambria Math"/>
                      </a:rPr>
                      <m:t>𝑦</m:t>
                    </m:r>
                    <m:r>
                      <a:rPr lang="en-US" sz="2300" i="1" dirty="0" smtClean="0">
                        <a:solidFill>
                          <a:prstClr val="black"/>
                        </a:solidFill>
                        <a:latin typeface="Cambria Math"/>
                      </a:rPr>
                      <m:t>) </m:t>
                    </m:r>
                  </m:oMath>
                </a14:m>
                <a:r>
                  <a:rPr lang="en-US" sz="2300" dirty="0">
                    <a:solidFill>
                      <a:prstClr val="black"/>
                    </a:solidFill>
                    <a:latin typeface="Calibri"/>
                  </a:rPr>
                  <a:t>are continuous and have continuous first-order partial derivatives in a domain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solidFill>
                          <a:prstClr val="black"/>
                        </a:solidFill>
                        <a:latin typeface="Cambria Math"/>
                      </a:rPr>
                      <m:t>𝐷</m:t>
                    </m:r>
                  </m:oMath>
                </a14:m>
                <a:r>
                  <a:rPr lang="en-US" sz="2300" dirty="0">
                    <a:solidFill>
                      <a:prstClr val="black"/>
                    </a:solidFill>
                    <a:latin typeface="Calibri"/>
                  </a:rPr>
                  <a:t>. If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solidFill>
                          <a:prstClr val="black"/>
                        </a:solidFill>
                        <a:latin typeface="Cambria Math"/>
                      </a:rPr>
                      <m:t>𝑢</m:t>
                    </m:r>
                  </m:oMath>
                </a14:m>
                <a:r>
                  <a:rPr lang="en-US" sz="2300" i="1" dirty="0">
                    <a:solidFill>
                      <a:prstClr val="black"/>
                    </a:solidFill>
                    <a:latin typeface="Calibri"/>
                  </a:rPr>
                  <a:t> </a:t>
                </a:r>
                <a:r>
                  <a:rPr lang="en-US" sz="2300" dirty="0">
                    <a:solidFill>
                      <a:prstClr val="black"/>
                    </a:solidFill>
                    <a:latin typeface="Calibri"/>
                  </a:rPr>
                  <a:t>and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solidFill>
                          <a:prstClr val="black"/>
                        </a:solidFill>
                        <a:latin typeface="Cambria Math"/>
                      </a:rPr>
                      <m:t>𝑣</m:t>
                    </m:r>
                  </m:oMath>
                </a14:m>
                <a:r>
                  <a:rPr lang="en-US" sz="2300" i="1" dirty="0">
                    <a:solidFill>
                      <a:prstClr val="black"/>
                    </a:solidFill>
                    <a:latin typeface="Calibri"/>
                  </a:rPr>
                  <a:t> </a:t>
                </a:r>
                <a:r>
                  <a:rPr lang="en-US" sz="2300" dirty="0">
                    <a:solidFill>
                      <a:prstClr val="black"/>
                    </a:solidFill>
                    <a:latin typeface="Calibri"/>
                  </a:rPr>
                  <a:t>satisfy the Cauchy-Riemann equations (CR-equations):</a:t>
                </a:r>
              </a:p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300" i="1" dirty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300" i="1" dirty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𝜕</m:t>
                          </m:r>
                          <m:r>
                            <a:rPr lang="en-US" sz="2300" i="1" dirty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𝑢</m:t>
                          </m:r>
                        </m:num>
                        <m:den>
                          <m:r>
                            <a:rPr lang="en-US" sz="2300" i="1" dirty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𝜕</m:t>
                          </m:r>
                          <m:r>
                            <a:rPr lang="en-US" sz="2300" i="1" dirty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𝑥</m:t>
                          </m:r>
                          <m:r>
                            <m:rPr>
                              <m:nor/>
                            </m:rPr>
                            <a:rPr lang="en-US" sz="2300" i="1" dirty="0">
                              <a:solidFill>
                                <a:srgbClr val="0070C0"/>
                              </a:solidFill>
                              <a:latin typeface="Calibri"/>
                            </a:rPr>
                            <m:t> </m:t>
                          </m:r>
                        </m:den>
                      </m:f>
                      <m:r>
                        <a:rPr lang="en-US" sz="2300" i="1" dirty="0">
                          <a:solidFill>
                            <a:srgbClr val="0070C0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300" i="1" dirty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300" i="1" dirty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𝜕</m:t>
                          </m:r>
                          <m:r>
                            <a:rPr lang="en-US" sz="2300" i="1" dirty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𝑣</m:t>
                          </m:r>
                        </m:num>
                        <m:den>
                          <m:r>
                            <a:rPr lang="en-US" sz="2300" i="1" dirty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𝜕</m:t>
                          </m:r>
                          <m:r>
                            <a:rPr lang="en-US" sz="2300" i="1" dirty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𝑦</m:t>
                          </m:r>
                          <m:r>
                            <m:rPr>
                              <m:nor/>
                            </m:rPr>
                            <a:rPr lang="en-US" sz="2300" i="1" dirty="0">
                              <a:solidFill>
                                <a:srgbClr val="0070C0"/>
                              </a:solidFill>
                              <a:latin typeface="Calibri"/>
                            </a:rPr>
                            <m:t> </m:t>
                          </m:r>
                        </m:den>
                      </m:f>
                      <m:r>
                        <a:rPr lang="en-US" sz="2300" i="1" dirty="0">
                          <a:solidFill>
                            <a:prstClr val="black"/>
                          </a:solidFill>
                          <a:latin typeface="Cambria Math"/>
                        </a:rPr>
                        <m:t>      </m:t>
                      </m:r>
                      <m:r>
                        <m:rPr>
                          <m:sty m:val="p"/>
                        </m:rPr>
                        <a:rPr lang="en-US" sz="2300" dirty="0">
                          <a:solidFill>
                            <a:prstClr val="black"/>
                          </a:solidFill>
                          <a:latin typeface="Cambria Math"/>
                        </a:rPr>
                        <m:t>and</m:t>
                      </m:r>
                      <m:r>
                        <a:rPr lang="en-US" sz="2300" i="1" dirty="0">
                          <a:solidFill>
                            <a:prstClr val="black"/>
                          </a:solidFill>
                          <a:latin typeface="Cambria Math"/>
                        </a:rPr>
                        <m:t>        </m:t>
                      </m:r>
                      <m:f>
                        <m:fPr>
                          <m:ctrlPr>
                            <a:rPr lang="en-US" sz="2300" i="1" dirty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300" i="1" dirty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𝜕</m:t>
                          </m:r>
                          <m:r>
                            <a:rPr lang="en-US" sz="2300" i="1" dirty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𝑢</m:t>
                          </m:r>
                        </m:num>
                        <m:den>
                          <m:r>
                            <a:rPr lang="en-US" sz="2300" i="1" dirty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𝜕</m:t>
                          </m:r>
                          <m:r>
                            <a:rPr lang="en-US" sz="2300" i="1" dirty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𝑦</m:t>
                          </m:r>
                          <m:r>
                            <m:rPr>
                              <m:nor/>
                            </m:rPr>
                            <a:rPr lang="en-US" sz="2300" i="1" dirty="0">
                              <a:solidFill>
                                <a:srgbClr val="0070C0"/>
                              </a:solidFill>
                              <a:latin typeface="Calibri"/>
                            </a:rPr>
                            <m:t> </m:t>
                          </m:r>
                        </m:den>
                      </m:f>
                      <m:r>
                        <a:rPr lang="en-US" sz="2300" i="1" dirty="0">
                          <a:solidFill>
                            <a:srgbClr val="0070C0"/>
                          </a:solidFill>
                          <a:latin typeface="Cambria Math"/>
                        </a:rPr>
                        <m:t>=−</m:t>
                      </m:r>
                      <m:f>
                        <m:fPr>
                          <m:ctrlPr>
                            <a:rPr lang="en-US" sz="2300" i="1" dirty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300" i="1" dirty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𝜕</m:t>
                          </m:r>
                          <m:r>
                            <a:rPr lang="en-US" sz="2300" i="1" dirty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𝑣</m:t>
                          </m:r>
                        </m:num>
                        <m:den>
                          <m:r>
                            <a:rPr lang="en-US" sz="2300" i="1" dirty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𝜕</m:t>
                          </m:r>
                          <m:r>
                            <a:rPr lang="en-US" sz="2300" i="1" dirty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𝑥</m:t>
                          </m:r>
                          <m:r>
                            <m:rPr>
                              <m:nor/>
                            </m:rPr>
                            <a:rPr lang="en-US" sz="2300" i="1" dirty="0">
                              <a:solidFill>
                                <a:srgbClr val="0070C0"/>
                              </a:solidFill>
                              <a:latin typeface="Calibri"/>
                            </a:rPr>
                            <m:t> </m:t>
                          </m:r>
                        </m:den>
                      </m:f>
                      <m:r>
                        <a:rPr lang="en-US" sz="2300" dirty="0" smtClean="0">
                          <a:solidFill>
                            <a:srgbClr val="0070C0"/>
                          </a:solidFill>
                          <a:latin typeface="Cambria Math"/>
                        </a:rPr>
                        <m:t>,           (</m:t>
                      </m:r>
                      <m:r>
                        <a:rPr lang="en-US" sz="2300" dirty="0" smtClean="0">
                          <a:solidFill>
                            <a:srgbClr val="0070C0"/>
                          </a:solidFill>
                          <a:latin typeface="Cambria Math"/>
                        </a:rPr>
                        <m:t>1</m:t>
                      </m:r>
                      <m:r>
                        <a:rPr lang="en-US" sz="2300" dirty="0" smtClean="0">
                          <a:solidFill>
                            <a:srgbClr val="0070C0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2300" dirty="0">
                  <a:solidFill>
                    <a:prstClr val="black"/>
                  </a:solidFill>
                  <a:latin typeface="Calibri"/>
                </a:endParaRPr>
              </a:p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300" dirty="0">
                    <a:solidFill>
                      <a:prstClr val="black"/>
                    </a:solidFill>
                    <a:latin typeface="Calibri"/>
                  </a:rPr>
                  <a:t>at all points of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solidFill>
                          <a:prstClr val="black"/>
                        </a:solidFill>
                        <a:latin typeface="Cambria Math"/>
                      </a:rPr>
                      <m:t>𝐷</m:t>
                    </m:r>
                  </m:oMath>
                </a14:m>
                <a:r>
                  <a:rPr lang="en-US" sz="2300" dirty="0">
                    <a:solidFill>
                      <a:prstClr val="black"/>
                    </a:solidFill>
                    <a:latin typeface="Calibri"/>
                  </a:rPr>
                  <a:t>, then the complex function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solidFill>
                          <a:prstClr val="black"/>
                        </a:solidFill>
                        <a:latin typeface="Cambria Math"/>
                      </a:rPr>
                      <m:t>𝑓</m:t>
                    </m:r>
                    <m:r>
                      <a:rPr lang="en-US" sz="2300" i="1" dirty="0" smtClean="0">
                        <a:solidFill>
                          <a:prstClr val="black"/>
                        </a:solidFill>
                        <a:latin typeface="Cambria Math"/>
                      </a:rPr>
                      <m:t>(</m:t>
                    </m:r>
                    <m:r>
                      <a:rPr lang="en-US" sz="2300" i="1" dirty="0" smtClean="0">
                        <a:solidFill>
                          <a:prstClr val="black"/>
                        </a:solidFill>
                        <a:latin typeface="Cambria Math"/>
                      </a:rPr>
                      <m:t>𝑧</m:t>
                    </m:r>
                    <m:r>
                      <a:rPr lang="en-US" sz="2300" i="1" dirty="0" smtClean="0">
                        <a:solidFill>
                          <a:prstClr val="black"/>
                        </a:solidFill>
                        <a:latin typeface="Cambria Math"/>
                      </a:rPr>
                      <m:t>)=</m:t>
                    </m:r>
                    <m:r>
                      <a:rPr lang="en-US" sz="2300" i="1" dirty="0" smtClean="0">
                        <a:solidFill>
                          <a:prstClr val="black"/>
                        </a:solidFill>
                        <a:latin typeface="Cambria Math"/>
                      </a:rPr>
                      <m:t>𝑢</m:t>
                    </m:r>
                    <m:r>
                      <a:rPr lang="en-US" sz="2300" i="1" dirty="0" smtClean="0">
                        <a:solidFill>
                          <a:prstClr val="black"/>
                        </a:solidFill>
                        <a:latin typeface="Cambria Math"/>
                      </a:rPr>
                      <m:t>(</m:t>
                    </m:r>
                    <m:r>
                      <a:rPr lang="en-US" sz="2300" i="1" dirty="0" smtClean="0">
                        <a:solidFill>
                          <a:prstClr val="black"/>
                        </a:solidFill>
                        <a:latin typeface="Cambria Math"/>
                      </a:rPr>
                      <m:t>𝑥</m:t>
                    </m:r>
                    <m:r>
                      <a:rPr lang="en-US" sz="2300" i="1" dirty="0">
                        <a:solidFill>
                          <a:prstClr val="black"/>
                        </a:solidFill>
                        <a:latin typeface="Cambria Math"/>
                      </a:rPr>
                      <m:t>, </m:t>
                    </m:r>
                    <m:r>
                      <a:rPr lang="en-US" sz="2300" i="1" dirty="0">
                        <a:solidFill>
                          <a:prstClr val="black"/>
                        </a:solidFill>
                        <a:latin typeface="Cambria Math"/>
                      </a:rPr>
                      <m:t>𝑦</m:t>
                    </m:r>
                    <m:r>
                      <a:rPr lang="en-US" sz="2300" i="1" dirty="0" smtClean="0">
                        <a:solidFill>
                          <a:prstClr val="black"/>
                        </a:solidFill>
                        <a:latin typeface="Cambria Math"/>
                      </a:rPr>
                      <m:t>)+</m:t>
                    </m:r>
                    <m:r>
                      <a:rPr lang="en-US" sz="2300" i="1" dirty="0" smtClean="0">
                        <a:solidFill>
                          <a:prstClr val="black"/>
                        </a:solidFill>
                        <a:latin typeface="Cambria Math"/>
                      </a:rPr>
                      <m:t>𝑖𝑣</m:t>
                    </m:r>
                    <m:r>
                      <a:rPr lang="en-US" sz="2300" i="1" dirty="0" smtClean="0">
                        <a:solidFill>
                          <a:prstClr val="black"/>
                        </a:solidFill>
                        <a:latin typeface="Cambria Math"/>
                      </a:rPr>
                      <m:t>(</m:t>
                    </m:r>
                    <m:r>
                      <a:rPr lang="en-US" sz="2300" i="1" dirty="0" smtClean="0">
                        <a:solidFill>
                          <a:prstClr val="black"/>
                        </a:solidFill>
                        <a:latin typeface="Cambria Math"/>
                      </a:rPr>
                      <m:t>𝑥</m:t>
                    </m:r>
                    <m:r>
                      <a:rPr lang="en-US" sz="2300" i="1" dirty="0">
                        <a:solidFill>
                          <a:prstClr val="black"/>
                        </a:solidFill>
                        <a:latin typeface="Cambria Math"/>
                      </a:rPr>
                      <m:t>, </m:t>
                    </m:r>
                    <m:r>
                      <a:rPr lang="en-US" sz="2300" i="1" dirty="0">
                        <a:solidFill>
                          <a:prstClr val="black"/>
                        </a:solidFill>
                        <a:latin typeface="Cambria Math"/>
                      </a:rPr>
                      <m:t>𝑦</m:t>
                    </m:r>
                    <m:r>
                      <a:rPr lang="en-US" sz="2300" i="1" dirty="0">
                        <a:solidFill>
                          <a:prstClr val="black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lang="en-US" sz="2300" dirty="0">
                    <a:solidFill>
                      <a:prstClr val="black"/>
                    </a:solidFill>
                    <a:latin typeface="Calibri"/>
                  </a:rPr>
                  <a:t> is analytic in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solidFill>
                          <a:prstClr val="black"/>
                        </a:solidFill>
                        <a:latin typeface="Cambria Math"/>
                      </a:rPr>
                      <m:t>𝐷</m:t>
                    </m:r>
                  </m:oMath>
                </a14:m>
                <a:r>
                  <a:rPr lang="en-US" sz="2300" dirty="0">
                    <a:solidFill>
                      <a:prstClr val="black"/>
                    </a:solidFill>
                    <a:latin typeface="Calibri"/>
                  </a:rPr>
                  <a:t>.</a:t>
                </a: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383" y="2965413"/>
                <a:ext cx="11286392" cy="2241639"/>
              </a:xfrm>
              <a:prstGeom prst="rect">
                <a:avLst/>
              </a:prstGeom>
              <a:blipFill rotWithShape="1">
                <a:blip r:embed="rId3"/>
                <a:stretch>
                  <a:fillRect l="-756" t="-1902" b="-51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/>
          <p:cNvSpPr/>
          <p:nvPr/>
        </p:nvSpPr>
        <p:spPr>
          <a:xfrm>
            <a:off x="656786" y="5581158"/>
            <a:ext cx="1003378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300" b="1" dirty="0">
                <a:solidFill>
                  <a:srgbClr val="0070C0"/>
                </a:solidFill>
                <a:latin typeface="Calibri"/>
              </a:rPr>
              <a:t>Remark: </a:t>
            </a:r>
            <a:r>
              <a:rPr lang="en-US" sz="2300" dirty="0">
                <a:solidFill>
                  <a:prstClr val="black"/>
                </a:solidFill>
                <a:latin typeface="Calibri"/>
              </a:rPr>
              <a:t>The CR-equations are not only necessary condition for a function to be analytic but are also sufficient condition. </a:t>
            </a:r>
          </a:p>
        </p:txBody>
      </p:sp>
    </p:spTree>
    <p:extLst>
      <p:ext uri="{BB962C8B-B14F-4D97-AF65-F5344CB8AC3E}">
        <p14:creationId xmlns:p14="http://schemas.microsoft.com/office/powerpoint/2010/main" val="278809416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BCBB2DD-094D-419E-9B63-E481E650C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196" y="741550"/>
            <a:ext cx="9464040" cy="446825"/>
          </a:xfrm>
        </p:spPr>
        <p:txBody>
          <a:bodyPr>
            <a:normAutofit fontScale="90000"/>
          </a:bodyPr>
          <a:lstStyle/>
          <a:p>
            <a:r>
              <a:rPr lang="en-US" sz="3200" b="1" dirty="0">
                <a:solidFill>
                  <a:srgbClr val="0070C0"/>
                </a:solidFill>
                <a:latin typeface="+mn-lt"/>
              </a:rPr>
              <a:t>Example: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1873324" y="708089"/>
                <a:ext cx="8264590" cy="4770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500" dirty="0">
                    <a:solidFill>
                      <a:prstClr val="black"/>
                    </a:solidFill>
                    <a:latin typeface="Calibri"/>
                  </a:rPr>
                  <a:t>Determine if the function </a:t>
                </a:r>
                <a14:m>
                  <m:oMath xmlns:m="http://schemas.openxmlformats.org/officeDocument/2006/math">
                    <m:r>
                      <a:rPr lang="en-US" sz="2500" i="1" smtClean="0">
                        <a:solidFill>
                          <a:prstClr val="black"/>
                        </a:solidFill>
                        <a:latin typeface="Cambria Math"/>
                      </a:rPr>
                      <m:t>𝑓</m:t>
                    </m:r>
                    <m:d>
                      <m:dPr>
                        <m:ctrlPr>
                          <a:rPr lang="en-US" sz="2500" i="1" smtClean="0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sz="2500" i="1" smtClean="0">
                            <a:solidFill>
                              <a:prstClr val="black"/>
                            </a:solidFill>
                            <a:latin typeface="Cambria Math"/>
                          </a:rPr>
                          <m:t>𝑧</m:t>
                        </m:r>
                      </m:e>
                    </m:d>
                    <m:r>
                      <a:rPr lang="en-US" sz="2500" i="1" smtClean="0">
                        <a:solidFill>
                          <a:prstClr val="black"/>
                        </a:solidFill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sz="2500" i="1" smtClean="0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US" sz="2500" i="1" smtClean="0">
                            <a:solidFill>
                              <a:prstClr val="black"/>
                            </a:solidFill>
                            <a:latin typeface="Cambria Math"/>
                          </a:rPr>
                          <m:t>𝑧</m:t>
                        </m:r>
                      </m:e>
                      <m:sup>
                        <m:r>
                          <a:rPr lang="en-US" sz="2500" i="1" smtClean="0">
                            <a:solidFill>
                              <a:prstClr val="black"/>
                            </a:solidFill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500" dirty="0">
                    <a:solidFill>
                      <a:prstClr val="black"/>
                    </a:solidFill>
                    <a:latin typeface="Calibri"/>
                  </a:rPr>
                  <a:t> is analytic or not? </a:t>
                </a: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1471" y="708089"/>
                <a:ext cx="9182878" cy="477054"/>
              </a:xfrm>
              <a:prstGeom prst="rect">
                <a:avLst/>
              </a:prstGeom>
              <a:blipFill>
                <a:blip r:embed="rId2"/>
                <a:stretch>
                  <a:fillRect l="-1062" t="-8974" b="-30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649567" y="1324702"/>
                <a:ext cx="10075985" cy="41193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b="1" dirty="0" smtClean="0">
                    <a:solidFill>
                      <a:prstClr val="black"/>
                    </a:solidFill>
                    <a:latin typeface="Calibri"/>
                  </a:rPr>
                  <a:t>Solution: </a:t>
                </a:r>
                <a:r>
                  <a:rPr lang="en-US" dirty="0">
                    <a:solidFill>
                      <a:prstClr val="black"/>
                    </a:solidFill>
                    <a:latin typeface="Calibri"/>
                  </a:rPr>
                  <a:t>The above function can be written as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prstClr val="black"/>
                        </a:solidFill>
                        <a:latin typeface="Cambria Math"/>
                      </a:rPr>
                      <m:t>𝑓</m:t>
                    </m:r>
                    <m:d>
                      <m:dPr>
                        <m:ctrlPr>
                          <a:rPr lang="en-US" i="1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/>
                          </a:rPr>
                          <m:t>𝑧</m:t>
                        </m:r>
                      </m:e>
                    </m:d>
                    <m:r>
                      <a:rPr lang="en-US" i="1">
                        <a:solidFill>
                          <a:prstClr val="black"/>
                        </a:solidFill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/>
                          </a:rPr>
                          <m:t>𝑧</m:t>
                        </m:r>
                      </m:e>
                      <m:sup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US" smtClean="0">
                        <a:solidFill>
                          <a:prstClr val="black"/>
                        </a:solidFill>
                        <a:latin typeface="Cambria Math"/>
                      </a:rPr>
                      <m:t>=</m:t>
                    </m:r>
                    <m:d>
                      <m:dPr>
                        <m:ctrlPr>
                          <a:rPr lang="en-US" i="1" smtClean="0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i="1" smtClean="0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𝑥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2</m:t>
                            </m:r>
                          </m:sup>
                        </m:sSup>
                        <m:r>
                          <a:rPr lang="en-US" smtClean="0">
                            <a:solidFill>
                              <a:prstClr val="black"/>
                            </a:solidFill>
                            <a:latin typeface="Cambria Math"/>
                          </a:rPr>
                          <m:t>−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i="1" smtClean="0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𝑦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i="1" smtClean="0">
                        <a:solidFill>
                          <a:prstClr val="black"/>
                        </a:solidFill>
                        <a:latin typeface="Cambria Math"/>
                      </a:rPr>
                      <m:t>+</m:t>
                    </m:r>
                    <m:r>
                      <a:rPr lang="en-US" i="1" smtClean="0">
                        <a:solidFill>
                          <a:prstClr val="black"/>
                        </a:solidFill>
                        <a:latin typeface="Cambria Math"/>
                      </a:rPr>
                      <m:t>𝑖</m:t>
                    </m:r>
                    <m:d>
                      <m:dPr>
                        <m:ctrlPr>
                          <a:rPr lang="en-US" i="1" smtClean="0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i="1" smtClean="0">
                            <a:solidFill>
                              <a:prstClr val="black"/>
                            </a:solidFill>
                            <a:latin typeface="Cambria Math"/>
                          </a:rPr>
                          <m:t>2</m:t>
                        </m:r>
                        <m:r>
                          <a:rPr lang="en-US" i="1" smtClean="0">
                            <a:solidFill>
                              <a:prstClr val="black"/>
                            </a:solidFill>
                            <a:latin typeface="Cambria Math"/>
                          </a:rPr>
                          <m:t>𝑥𝑦</m:t>
                        </m:r>
                      </m:e>
                    </m:d>
                    <m:r>
                      <a:rPr lang="en-US" i="1" smtClean="0">
                        <a:solidFill>
                          <a:prstClr val="black"/>
                        </a:solidFill>
                        <a:latin typeface="Cambria Math"/>
                      </a:rPr>
                      <m:t>,</m:t>
                    </m:r>
                  </m:oMath>
                </a14:m>
                <a:r>
                  <a:rPr lang="en-US" dirty="0">
                    <a:solidFill>
                      <a:prstClr val="black"/>
                    </a:solidFill>
                    <a:latin typeface="Calibri"/>
                  </a:rPr>
                  <a:t> so that </a:t>
                </a:r>
              </a:p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70C0"/>
                        </a:solidFill>
                        <a:latin typeface="Cambria Math"/>
                      </a:rPr>
                      <m:t>𝑢</m:t>
                    </m:r>
                    <m:d>
                      <m:dPr>
                        <m:ctrlPr>
                          <a:rPr lang="en-US" i="1" smtClean="0">
                            <a:solidFill>
                              <a:srgbClr val="0070C0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i="1" smtClean="0">
                            <a:solidFill>
                              <a:srgbClr val="0070C0"/>
                            </a:solidFill>
                            <a:latin typeface="Cambria Math"/>
                          </a:rPr>
                          <m:t>𝑥</m:t>
                        </m:r>
                        <m:r>
                          <a:rPr lang="en-US" i="1" smtClean="0">
                            <a:solidFill>
                              <a:srgbClr val="0070C0"/>
                            </a:solidFill>
                            <a:latin typeface="Cambria Math"/>
                          </a:rPr>
                          <m:t>,</m:t>
                        </m:r>
                        <m:r>
                          <a:rPr lang="en-US" i="1" smtClean="0">
                            <a:solidFill>
                              <a:srgbClr val="0070C0"/>
                            </a:solidFill>
                            <a:latin typeface="Cambria Math"/>
                          </a:rPr>
                          <m:t>𝑦</m:t>
                        </m:r>
                      </m:e>
                    </m:d>
                    <m:r>
                      <a:rPr lang="en-US" i="1" smtClean="0">
                        <a:solidFill>
                          <a:srgbClr val="0070C0"/>
                        </a:solidFill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rgbClr val="0070C0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/>
                          </a:rPr>
                          <m:t>𝑥</m:t>
                        </m:r>
                      </m:e>
                      <m:sup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US" smtClean="0">
                        <a:solidFill>
                          <a:srgbClr val="0070C0"/>
                        </a:solidFill>
                        <a:latin typeface="Cambria Math"/>
                      </a:rPr>
                      <m:t>−</m:t>
                    </m:r>
                    <m:sSup>
                      <m:sSupPr>
                        <m:ctrlPr>
                          <a:rPr lang="en-US" i="1">
                            <a:solidFill>
                              <a:srgbClr val="0070C0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/>
                          </a:rPr>
                          <m:t>𝑦</m:t>
                        </m:r>
                      </m:e>
                      <m:sup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US" i="1" smtClean="0">
                        <a:solidFill>
                          <a:srgbClr val="0070C0"/>
                        </a:solidFill>
                        <a:latin typeface="Cambria Math"/>
                      </a:rPr>
                      <m:t>  </m:t>
                    </m:r>
                  </m:oMath>
                </a14:m>
                <a:r>
                  <a:rPr lang="en-US" dirty="0">
                    <a:solidFill>
                      <a:srgbClr val="0070C0"/>
                    </a:solidFill>
                    <a:latin typeface="Calibri"/>
                  </a:rPr>
                  <a:t>  </a:t>
                </a:r>
                <a:r>
                  <a:rPr lang="en-US" dirty="0">
                    <a:solidFill>
                      <a:prstClr val="black"/>
                    </a:solidFill>
                    <a:latin typeface="Calibri"/>
                  </a:rPr>
                  <a:t>and</a:t>
                </a:r>
                <a:r>
                  <a:rPr lang="en-US" dirty="0">
                    <a:solidFill>
                      <a:srgbClr val="0070C0"/>
                    </a:solidFill>
                    <a:latin typeface="Calibri"/>
                  </a:rPr>
                  <a:t>  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70C0"/>
                        </a:solidFill>
                        <a:latin typeface="Cambria Math"/>
                      </a:rPr>
                      <m:t>𝑣</m:t>
                    </m:r>
                    <m:d>
                      <m:dPr>
                        <m:ctrlPr>
                          <a:rPr lang="en-US" i="1" smtClean="0">
                            <a:solidFill>
                              <a:srgbClr val="0070C0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i="1" smtClean="0">
                            <a:solidFill>
                              <a:srgbClr val="0070C0"/>
                            </a:solidFill>
                            <a:latin typeface="Cambria Math"/>
                          </a:rPr>
                          <m:t>𝑥</m:t>
                        </m:r>
                        <m:r>
                          <a:rPr lang="en-US" i="1" smtClean="0">
                            <a:solidFill>
                              <a:srgbClr val="0070C0"/>
                            </a:solidFill>
                            <a:latin typeface="Cambria Math"/>
                          </a:rPr>
                          <m:t>,</m:t>
                        </m:r>
                        <m:r>
                          <a:rPr lang="en-US" i="1" smtClean="0">
                            <a:solidFill>
                              <a:srgbClr val="0070C0"/>
                            </a:solidFill>
                            <a:latin typeface="Cambria Math"/>
                          </a:rPr>
                          <m:t>𝑦</m:t>
                        </m:r>
                      </m:e>
                    </m:d>
                    <m:r>
                      <a:rPr lang="en-US" i="1" smtClean="0">
                        <a:solidFill>
                          <a:srgbClr val="0070C0"/>
                        </a:solidFill>
                        <a:latin typeface="Cambria Math"/>
                      </a:rPr>
                      <m:t>=</m:t>
                    </m:r>
                    <m:r>
                      <a:rPr lang="en-US" i="1" smtClean="0">
                        <a:solidFill>
                          <a:srgbClr val="0070C0"/>
                        </a:solidFill>
                        <a:latin typeface="Cambria Math"/>
                      </a:rPr>
                      <m:t>2</m:t>
                    </m:r>
                    <m:r>
                      <a:rPr lang="en-US" i="1" smtClean="0">
                        <a:solidFill>
                          <a:srgbClr val="0070C0"/>
                        </a:solidFill>
                        <a:latin typeface="Cambria Math"/>
                      </a:rPr>
                      <m:t>𝑥𝑦</m:t>
                    </m:r>
                    <m:r>
                      <a:rPr lang="en-US" i="1" smtClean="0">
                        <a:solidFill>
                          <a:srgbClr val="0070C0"/>
                        </a:solidFill>
                        <a:latin typeface="Cambria Math"/>
                      </a:rPr>
                      <m:t>.</m:t>
                    </m:r>
                  </m:oMath>
                </a14:m>
                <a:r>
                  <a:rPr lang="en-US" dirty="0">
                    <a:solidFill>
                      <a:srgbClr val="0070C0"/>
                    </a:solidFill>
                    <a:latin typeface="Calibri"/>
                  </a:rPr>
                  <a:t> </a:t>
                </a:r>
              </a:p>
              <a:p>
                <a:pPr algn="just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dirty="0">
                    <a:solidFill>
                      <a:prstClr val="black"/>
                    </a:solidFill>
                    <a:latin typeface="Calibri"/>
                  </a:rPr>
                  <a:t>Calculating the partial derivatives of above functions, we get:</a:t>
                </a:r>
              </a:p>
              <a:p>
                <a:pPr algn="just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 dirty="0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𝑢</m:t>
                          </m:r>
                        </m:e>
                        <m:sub>
                          <m:r>
                            <a:rPr lang="en-US" i="1" dirty="0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𝑥</m:t>
                          </m:r>
                        </m:sub>
                      </m:sSub>
                      <m:r>
                        <a:rPr lang="en-US" i="1">
                          <a:solidFill>
                            <a:prstClr val="black"/>
                          </a:solidFill>
                          <a:latin typeface="Cambria Math"/>
                        </a:rPr>
                        <m:t>=</m:t>
                      </m:r>
                      <m:r>
                        <a:rPr lang="en-US" i="1" smtClean="0">
                          <a:solidFill>
                            <a:prstClr val="black"/>
                          </a:solidFill>
                          <a:latin typeface="Cambria Math"/>
                        </a:rPr>
                        <m:t>2</m:t>
                      </m:r>
                      <m:r>
                        <a:rPr lang="en-US" i="1" smtClean="0">
                          <a:solidFill>
                            <a:prstClr val="black"/>
                          </a:solidFill>
                          <a:latin typeface="Cambria Math"/>
                        </a:rPr>
                        <m:t>𝑥</m:t>
                      </m:r>
                      <m:r>
                        <a:rPr lang="en-US" i="1" smtClean="0">
                          <a:solidFill>
                            <a:prstClr val="black"/>
                          </a:solidFill>
                          <a:latin typeface="Cambria Math"/>
                        </a:rPr>
                        <m:t>,  </m:t>
                      </m:r>
                      <m:sSub>
                        <m:sSubPr>
                          <m:ctrlPr>
                            <a:rPr lang="en-US" i="1" dirty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 dirty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𝑢</m:t>
                          </m:r>
                        </m:e>
                        <m:sub>
                          <m:r>
                            <a:rPr lang="en-US" i="1" dirty="0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𝑦</m:t>
                          </m:r>
                        </m:sub>
                      </m:sSub>
                      <m:r>
                        <a:rPr lang="en-US" i="1">
                          <a:solidFill>
                            <a:prstClr val="black"/>
                          </a:solidFill>
                          <a:latin typeface="Cambria Math"/>
                        </a:rPr>
                        <m:t>=</m:t>
                      </m:r>
                      <m:r>
                        <a:rPr lang="en-US" i="1" smtClean="0">
                          <a:solidFill>
                            <a:prstClr val="black"/>
                          </a:solidFill>
                          <a:latin typeface="Cambria Math"/>
                        </a:rPr>
                        <m:t>−</m:t>
                      </m:r>
                      <m:r>
                        <a:rPr lang="en-US" i="1">
                          <a:solidFill>
                            <a:prstClr val="black"/>
                          </a:solidFill>
                          <a:latin typeface="Cambria Math"/>
                        </a:rPr>
                        <m:t>2</m:t>
                      </m:r>
                      <m:r>
                        <a:rPr lang="en-US" i="1" smtClean="0">
                          <a:solidFill>
                            <a:prstClr val="black"/>
                          </a:solidFill>
                          <a:latin typeface="Cambria Math"/>
                        </a:rPr>
                        <m:t>𝑦</m:t>
                      </m:r>
                      <m:r>
                        <a:rPr lang="en-US" i="1">
                          <a:solidFill>
                            <a:prstClr val="black"/>
                          </a:solidFill>
                          <a:latin typeface="Cambria Math"/>
                        </a:rPr>
                        <m:t>,</m:t>
                      </m:r>
                    </m:oMath>
                  </m:oMathPara>
                </a14:m>
                <a:endParaRPr lang="en-US" dirty="0">
                  <a:solidFill>
                    <a:prstClr val="black"/>
                  </a:solidFill>
                  <a:latin typeface="Calibri"/>
                </a:endParaRPr>
              </a:p>
              <a:p>
                <a:pPr algn="just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dirty="0">
                    <a:solidFill>
                      <a:prstClr val="black"/>
                    </a:solidFill>
                    <a:latin typeface="Calibri"/>
                  </a:rPr>
                  <a:t>                                    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i="1" dirty="0" smtClean="0">
                            <a:solidFill>
                              <a:prstClr val="black"/>
                            </a:solidFill>
                            <a:latin typeface="Cambria Math"/>
                          </a:rPr>
                          <m:t>𝑣</m:t>
                        </m:r>
                      </m:e>
                      <m:sub>
                        <m:r>
                          <a:rPr lang="en-US" i="1" dirty="0">
                            <a:solidFill>
                              <a:prstClr val="black"/>
                            </a:solidFill>
                            <a:latin typeface="Cambria Math"/>
                          </a:rPr>
                          <m:t>𝑥</m:t>
                        </m:r>
                      </m:sub>
                    </m:sSub>
                    <m:r>
                      <a:rPr lang="en-US" i="1">
                        <a:solidFill>
                          <a:prstClr val="black"/>
                        </a:solidFill>
                        <a:latin typeface="Cambria Math"/>
                      </a:rPr>
                      <m:t>=</m:t>
                    </m:r>
                    <m:r>
                      <a:rPr lang="en-US" i="1">
                        <a:solidFill>
                          <a:prstClr val="black"/>
                        </a:solidFill>
                        <a:latin typeface="Cambria Math"/>
                      </a:rPr>
                      <m:t>2</m:t>
                    </m:r>
                    <m:r>
                      <a:rPr lang="en-US" i="1" smtClean="0">
                        <a:solidFill>
                          <a:prstClr val="black"/>
                        </a:solidFill>
                        <a:latin typeface="Cambria Math"/>
                      </a:rPr>
                      <m:t>𝑦</m:t>
                    </m:r>
                    <m:r>
                      <a:rPr lang="en-US" i="1">
                        <a:solidFill>
                          <a:prstClr val="black"/>
                        </a:solidFill>
                        <a:latin typeface="Cambria Math"/>
                      </a:rPr>
                      <m:t>,</m:t>
                    </m:r>
                    <m:r>
                      <a:rPr lang="en-US" i="1" smtClean="0">
                        <a:solidFill>
                          <a:prstClr val="black"/>
                        </a:solidFill>
                        <a:latin typeface="Cambria Math"/>
                      </a:rPr>
                      <m:t>   </m:t>
                    </m:r>
                    <m:r>
                      <a:rPr lang="en-US" i="1">
                        <a:solidFill>
                          <a:prstClr val="black"/>
                        </a:solidFill>
                        <a:latin typeface="Cambria Math"/>
                      </a:rPr>
                      <m:t>  </m:t>
                    </m:r>
                    <m:r>
                      <a:rPr lang="en-US" i="1" smtClean="0">
                        <a:solidFill>
                          <a:prstClr val="black"/>
                        </a:solidFill>
                        <a:latin typeface="Cambria Math"/>
                      </a:rPr>
                      <m:t>    </m:t>
                    </m:r>
                    <m:sSub>
                      <m:sSubPr>
                        <m:ctrlPr>
                          <a:rPr lang="en-US" i="1" dirty="0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i="1" dirty="0" smtClean="0">
                            <a:solidFill>
                              <a:prstClr val="black"/>
                            </a:solidFill>
                            <a:latin typeface="Cambria Math"/>
                          </a:rPr>
                          <m:t>𝑣</m:t>
                        </m:r>
                      </m:e>
                      <m:sub>
                        <m:r>
                          <a:rPr lang="en-US" i="1" dirty="0">
                            <a:solidFill>
                              <a:prstClr val="black"/>
                            </a:solidFill>
                            <a:latin typeface="Cambria Math"/>
                          </a:rPr>
                          <m:t>𝑦</m:t>
                        </m:r>
                      </m:sub>
                    </m:sSub>
                    <m:r>
                      <a:rPr lang="en-US" i="1">
                        <a:solidFill>
                          <a:prstClr val="black"/>
                        </a:solidFill>
                        <a:latin typeface="Cambria Math"/>
                      </a:rPr>
                      <m:t>=</m:t>
                    </m:r>
                    <m:r>
                      <a:rPr lang="en-US" i="1">
                        <a:solidFill>
                          <a:prstClr val="black"/>
                        </a:solidFill>
                        <a:latin typeface="Cambria Math"/>
                      </a:rPr>
                      <m:t>2</m:t>
                    </m:r>
                    <m:r>
                      <a:rPr lang="en-US" i="1" smtClean="0">
                        <a:solidFill>
                          <a:prstClr val="black"/>
                        </a:solidFill>
                        <a:latin typeface="Cambria Math"/>
                      </a:rPr>
                      <m:t>𝑥</m:t>
                    </m:r>
                    <m:r>
                      <a:rPr lang="en-US" i="1">
                        <a:solidFill>
                          <a:prstClr val="black"/>
                        </a:solidFill>
                        <a:latin typeface="Cambria Math"/>
                      </a:rPr>
                      <m:t>,</m:t>
                    </m:r>
                  </m:oMath>
                </a14:m>
                <a:endParaRPr lang="en-US" dirty="0">
                  <a:solidFill>
                    <a:prstClr val="black"/>
                  </a:solidFill>
                  <a:latin typeface="Calibri"/>
                </a:endParaRPr>
              </a:p>
              <a:p>
                <a:pPr algn="just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dirty="0">
                    <a:solidFill>
                      <a:prstClr val="black"/>
                    </a:solidFill>
                    <a:latin typeface="Calibri"/>
                  </a:rPr>
                  <a:t>Note that: </a:t>
                </a:r>
              </a:p>
              <a:p>
                <a:pPr algn="just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 dirty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𝑢</m:t>
                          </m:r>
                        </m:e>
                        <m:sub>
                          <m:r>
                            <a:rPr lang="en-US" i="1" dirty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𝑥</m:t>
                          </m:r>
                        </m:sub>
                      </m:sSub>
                      <m:r>
                        <a:rPr lang="en-US" i="1">
                          <a:solidFill>
                            <a:prstClr val="black"/>
                          </a:solidFill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i="1" dirty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 dirty="0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𝑣</m:t>
                          </m:r>
                        </m:e>
                        <m:sub>
                          <m:r>
                            <a:rPr lang="en-US" i="1" dirty="0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𝑦</m:t>
                          </m:r>
                        </m:sub>
                      </m:sSub>
                      <m:r>
                        <a:rPr lang="en-US" i="1" dirty="0" smtClean="0">
                          <a:solidFill>
                            <a:prstClr val="black"/>
                          </a:solidFill>
                          <a:latin typeface="Cambria Math"/>
                        </a:rPr>
                        <m:t>   </m:t>
                      </m:r>
                      <m:r>
                        <m:rPr>
                          <m:sty m:val="p"/>
                        </m:rPr>
                        <a:rPr lang="en-US" dirty="0" smtClean="0">
                          <a:solidFill>
                            <a:prstClr val="black"/>
                          </a:solidFill>
                          <a:latin typeface="Cambria Math"/>
                        </a:rPr>
                        <m:t>and</m:t>
                      </m:r>
                      <m:r>
                        <a:rPr lang="en-US" i="1" dirty="0" smtClean="0">
                          <a:solidFill>
                            <a:prstClr val="black"/>
                          </a:solidFill>
                          <a:latin typeface="Cambria Math"/>
                        </a:rPr>
                        <m:t>    </m:t>
                      </m:r>
                      <m:sSub>
                        <m:sSubPr>
                          <m:ctrlPr>
                            <a:rPr lang="en-US" i="1" dirty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 dirty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𝑢</m:t>
                          </m:r>
                        </m:e>
                        <m:sub>
                          <m:r>
                            <a:rPr lang="en-US" i="1" dirty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𝑦</m:t>
                          </m:r>
                        </m:sub>
                      </m:sSub>
                      <m:r>
                        <a:rPr lang="en-US" i="1">
                          <a:solidFill>
                            <a:prstClr val="black"/>
                          </a:solidFill>
                          <a:latin typeface="Cambria Math"/>
                        </a:rPr>
                        <m:t>=</m:t>
                      </m:r>
                      <m:r>
                        <a:rPr lang="en-US" i="1" smtClean="0">
                          <a:solidFill>
                            <a:prstClr val="black"/>
                          </a:solidFill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en-US" i="1" dirty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 dirty="0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𝑣</m:t>
                          </m:r>
                        </m:e>
                        <m:sub>
                          <m:r>
                            <a:rPr lang="en-US" i="1" dirty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𝑥</m:t>
                          </m:r>
                        </m:sub>
                      </m:sSub>
                      <m:r>
                        <a:rPr lang="en-US" dirty="0" smtClean="0">
                          <a:solidFill>
                            <a:prstClr val="black"/>
                          </a:solidFill>
                          <a:latin typeface="Cambria Math"/>
                        </a:rPr>
                        <m:t>.</m:t>
                      </m:r>
                    </m:oMath>
                  </m:oMathPara>
                </a14:m>
                <a:endParaRPr lang="en-US" dirty="0">
                  <a:solidFill>
                    <a:prstClr val="black"/>
                  </a:solidFill>
                  <a:latin typeface="Calibri"/>
                </a:endParaRPr>
              </a:p>
              <a:p>
                <a:pPr algn="just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600" dirty="0">
                  <a:solidFill>
                    <a:prstClr val="black"/>
                  </a:solidFill>
                  <a:latin typeface="Calibri"/>
                </a:endParaRPr>
              </a:p>
              <a:p>
                <a:pPr algn="just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dirty="0">
                    <a:solidFill>
                      <a:prstClr val="black"/>
                    </a:solidFill>
                    <a:latin typeface="Calibri"/>
                  </a:rPr>
                  <a:t>Since CR-equations are satisfied, therefore, we conclude that the given function is analytic.</a:t>
                </a: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595" y="1324571"/>
                <a:ext cx="11195539" cy="3873176"/>
              </a:xfrm>
              <a:prstGeom prst="rect">
                <a:avLst/>
              </a:prstGeom>
              <a:blipFill rotWithShape="1">
                <a:blip r:embed="rId3"/>
                <a:stretch>
                  <a:fillRect l="-817" t="-1258" r="-8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/>
          <p:cNvSpPr/>
          <p:nvPr/>
        </p:nvSpPr>
        <p:spPr>
          <a:xfrm>
            <a:off x="649436" y="5217835"/>
            <a:ext cx="9673929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300" b="1" dirty="0">
                <a:solidFill>
                  <a:srgbClr val="0070C0"/>
                </a:solidFill>
                <a:latin typeface="Calibri"/>
              </a:rPr>
              <a:t>Note: </a:t>
            </a:r>
            <a:r>
              <a:rPr lang="en-US" sz="2300" dirty="0">
                <a:solidFill>
                  <a:prstClr val="black"/>
                </a:solidFill>
                <a:latin typeface="Calibri"/>
              </a:rPr>
              <a:t>By using the fact that analyticity implies differentiability we can say that the given function is differentiable everywhere.</a:t>
            </a:r>
          </a:p>
        </p:txBody>
      </p:sp>
    </p:spTree>
    <p:extLst>
      <p:ext uri="{BB962C8B-B14F-4D97-AF65-F5344CB8AC3E}">
        <p14:creationId xmlns:p14="http://schemas.microsoft.com/office/powerpoint/2010/main" val="180390250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BCBB2DD-094D-419E-9B63-E481E650C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111" y="251218"/>
            <a:ext cx="9464040" cy="446825"/>
          </a:xfrm>
        </p:spPr>
        <p:txBody>
          <a:bodyPr>
            <a:normAutofit fontScale="90000"/>
          </a:bodyPr>
          <a:lstStyle/>
          <a:p>
            <a:r>
              <a:rPr lang="en-US" sz="3200" b="1" dirty="0">
                <a:solidFill>
                  <a:srgbClr val="0070C0"/>
                </a:solidFill>
                <a:latin typeface="+mn-lt"/>
              </a:rPr>
              <a:t>Example: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1972994" y="159414"/>
                <a:ext cx="8725486" cy="6138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dirty="0">
                    <a:solidFill>
                      <a:prstClr val="black"/>
                    </a:solidFill>
                    <a:latin typeface="Calibri"/>
                  </a:rPr>
                  <a:t>Determine the points where function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prstClr val="black"/>
                        </a:solidFill>
                        <a:latin typeface="Cambria Math"/>
                      </a:rPr>
                      <m:t>𝑓</m:t>
                    </m:r>
                    <m:d>
                      <m:dPr>
                        <m:ctrlPr>
                          <a:rPr lang="en-US" i="1" smtClean="0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i="1" smtClean="0">
                            <a:solidFill>
                              <a:prstClr val="black"/>
                            </a:solidFill>
                            <a:latin typeface="Cambria Math"/>
                          </a:rPr>
                          <m:t>𝑧</m:t>
                        </m:r>
                      </m:e>
                    </m:d>
                    <m:r>
                      <a:rPr lang="en-US" i="1" smtClean="0">
                        <a:solidFill>
                          <a:prstClr val="black"/>
                        </a:solidFill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en-US" i="1" smtClean="0">
                            <a:solidFill>
                              <a:prstClr val="black"/>
                            </a:solidFill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i="1" smtClean="0">
                            <a:solidFill>
                              <a:prstClr val="black"/>
                            </a:solidFill>
                            <a:latin typeface="Cambria Math"/>
                          </a:rPr>
                          <m:t>𝑧</m:t>
                        </m:r>
                        <m:r>
                          <a:rPr lang="en-US" i="1" smtClean="0">
                            <a:solidFill>
                              <a:prstClr val="black"/>
                            </a:solidFill>
                            <a:latin typeface="Cambria Math"/>
                          </a:rPr>
                          <m:t>−</m:t>
                        </m:r>
                        <m:r>
                          <a:rPr lang="en-US" i="1" smtClean="0">
                            <a:solidFill>
                              <a:prstClr val="black"/>
                            </a:solidFill>
                            <a:latin typeface="Cambria Math"/>
                          </a:rPr>
                          <m:t>1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prstClr val="black"/>
                    </a:solidFill>
                    <a:latin typeface="Calibri"/>
                  </a:rPr>
                  <a:t> is not analytic. </a:t>
                </a:r>
                <a:endParaRPr lang="en-US" sz="2300" dirty="0">
                  <a:solidFill>
                    <a:prstClr val="black"/>
                  </a:solidFill>
                  <a:latin typeface="Calibri"/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2216" y="159414"/>
                <a:ext cx="9694984" cy="613886"/>
              </a:xfrm>
              <a:prstGeom prst="rect">
                <a:avLst/>
              </a:prstGeom>
              <a:blipFill rotWithShape="1">
                <a:blip r:embed="rId2"/>
                <a:stretch>
                  <a:fillRect l="-1006" b="-99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696447" y="963385"/>
                <a:ext cx="10075985" cy="517680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300" b="1" dirty="0">
                    <a:solidFill>
                      <a:prstClr val="black"/>
                    </a:solidFill>
                    <a:latin typeface="Calibri"/>
                  </a:rPr>
                  <a:t>Solution: </a:t>
                </a:r>
                <a:r>
                  <a:rPr lang="en-US" sz="2300" dirty="0">
                    <a:solidFill>
                      <a:prstClr val="black"/>
                    </a:solidFill>
                    <a:latin typeface="Calibri"/>
                  </a:rPr>
                  <a:t>The above function can be decomposed as:</a:t>
                </a:r>
                <a:endParaRPr lang="en-US" sz="2300" i="1" dirty="0">
                  <a:solidFill>
                    <a:srgbClr val="0070C0"/>
                  </a:solidFill>
                  <a:latin typeface="Cambria Math"/>
                </a:endParaRPr>
              </a:p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en-US" sz="2300" i="1" smtClean="0">
                        <a:solidFill>
                          <a:srgbClr val="0070C0"/>
                        </a:solidFill>
                        <a:latin typeface="Cambria Math"/>
                      </a:rPr>
                      <m:t>𝑢</m:t>
                    </m:r>
                    <m:d>
                      <m:dPr>
                        <m:ctrlPr>
                          <a:rPr lang="en-US" sz="2300" i="1" smtClean="0">
                            <a:solidFill>
                              <a:srgbClr val="0070C0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sz="2300" i="1" smtClean="0">
                            <a:solidFill>
                              <a:srgbClr val="0070C0"/>
                            </a:solidFill>
                            <a:latin typeface="Cambria Math"/>
                          </a:rPr>
                          <m:t>𝑥</m:t>
                        </m:r>
                        <m:r>
                          <a:rPr lang="en-US" sz="2300" i="1" smtClean="0">
                            <a:solidFill>
                              <a:srgbClr val="0070C0"/>
                            </a:solidFill>
                            <a:latin typeface="Cambria Math"/>
                          </a:rPr>
                          <m:t>,</m:t>
                        </m:r>
                        <m:r>
                          <a:rPr lang="en-US" sz="2300" i="1" smtClean="0">
                            <a:solidFill>
                              <a:srgbClr val="0070C0"/>
                            </a:solidFill>
                            <a:latin typeface="Cambria Math"/>
                          </a:rPr>
                          <m:t>𝑦</m:t>
                        </m:r>
                      </m:e>
                    </m:d>
                    <m:r>
                      <a:rPr lang="en-US" sz="2300" i="1" smtClean="0">
                        <a:solidFill>
                          <a:srgbClr val="0070C0"/>
                        </a:solidFill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300" i="1">
                            <a:solidFill>
                              <a:srgbClr val="0070C0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en-US" sz="2300" i="1" smtClean="0">
                            <a:solidFill>
                              <a:srgbClr val="0070C0"/>
                            </a:solidFill>
                            <a:latin typeface="Cambria Math"/>
                          </a:rPr>
                          <m:t>𝑥</m:t>
                        </m:r>
                        <m:r>
                          <a:rPr lang="en-US" sz="2300" i="1" smtClean="0">
                            <a:solidFill>
                              <a:srgbClr val="0070C0"/>
                            </a:solidFill>
                            <a:latin typeface="Cambria Math"/>
                          </a:rPr>
                          <m:t>−</m:t>
                        </m:r>
                        <m:r>
                          <a:rPr lang="en-US" sz="2300" i="1" smtClean="0">
                            <a:solidFill>
                              <a:srgbClr val="0070C0"/>
                            </a:solidFill>
                            <a:latin typeface="Cambria Math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sz="2300" i="1">
                                <a:solidFill>
                                  <a:srgbClr val="0070C0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sz="2300" i="1" smtClean="0">
                                <a:solidFill>
                                  <a:srgbClr val="0070C0"/>
                                </a:solidFill>
                                <a:latin typeface="Cambria Math"/>
                              </a:rPr>
                              <m:t>(</m:t>
                            </m:r>
                            <m:r>
                              <a:rPr lang="en-US" sz="2300" i="1">
                                <a:solidFill>
                                  <a:srgbClr val="0070C0"/>
                                </a:solidFill>
                                <a:latin typeface="Cambria Math"/>
                              </a:rPr>
                              <m:t>𝑥</m:t>
                            </m:r>
                            <m:r>
                              <a:rPr lang="en-US" sz="2300" i="1" smtClean="0">
                                <a:solidFill>
                                  <a:srgbClr val="0070C0"/>
                                </a:solidFill>
                                <a:latin typeface="Cambria Math"/>
                              </a:rPr>
                              <m:t>−</m:t>
                            </m:r>
                            <m:r>
                              <a:rPr lang="en-US" sz="2300" i="1" smtClean="0">
                                <a:solidFill>
                                  <a:srgbClr val="0070C0"/>
                                </a:solidFill>
                                <a:latin typeface="Cambria Math"/>
                              </a:rPr>
                              <m:t>1</m:t>
                            </m:r>
                            <m:r>
                              <a:rPr lang="en-US" sz="2300" i="1" smtClean="0">
                                <a:solidFill>
                                  <a:srgbClr val="0070C0"/>
                                </a:solidFill>
                                <a:latin typeface="Cambria Math"/>
                              </a:rPr>
                              <m:t>)</m:t>
                            </m:r>
                          </m:e>
                          <m:sup>
                            <m:r>
                              <a:rPr lang="en-US" sz="2300" i="1">
                                <a:solidFill>
                                  <a:srgbClr val="0070C0"/>
                                </a:solidFill>
                                <a:latin typeface="Cambria Math"/>
                              </a:rPr>
                              <m:t>2</m:t>
                            </m:r>
                          </m:sup>
                        </m:sSup>
                        <m:r>
                          <a:rPr lang="en-US" sz="2300">
                            <a:solidFill>
                              <a:srgbClr val="0070C0"/>
                            </a:solidFill>
                            <a:latin typeface="Cambria Math"/>
                          </a:rPr>
                          <m:t>+</m:t>
                        </m:r>
                        <m:sSup>
                          <m:sSupPr>
                            <m:ctrlPr>
                              <a:rPr lang="en-US" sz="2300" i="1">
                                <a:solidFill>
                                  <a:srgbClr val="0070C0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sz="2300" i="1">
                                <a:solidFill>
                                  <a:srgbClr val="0070C0"/>
                                </a:solidFill>
                                <a:latin typeface="Cambria Math"/>
                              </a:rPr>
                              <m:t>𝑦</m:t>
                            </m:r>
                          </m:e>
                          <m:sup>
                            <m:r>
                              <a:rPr lang="en-US" sz="2300" i="1">
                                <a:solidFill>
                                  <a:srgbClr val="0070C0"/>
                                </a:solidFill>
                                <a:latin typeface="Cambria Math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300" i="1" smtClean="0">
                        <a:solidFill>
                          <a:srgbClr val="0070C0"/>
                        </a:solidFill>
                        <a:latin typeface="Cambria Math"/>
                      </a:rPr>
                      <m:t>  </m:t>
                    </m:r>
                  </m:oMath>
                </a14:m>
                <a:r>
                  <a:rPr lang="en-US" sz="2300" dirty="0">
                    <a:solidFill>
                      <a:srgbClr val="0070C0"/>
                    </a:solidFill>
                    <a:latin typeface="Calibri"/>
                  </a:rPr>
                  <a:t>  </a:t>
                </a:r>
                <a:r>
                  <a:rPr lang="en-US" sz="2300" dirty="0">
                    <a:solidFill>
                      <a:prstClr val="black"/>
                    </a:solidFill>
                    <a:latin typeface="Calibri"/>
                  </a:rPr>
                  <a:t>and</a:t>
                </a:r>
                <a:r>
                  <a:rPr lang="en-US" sz="2300" dirty="0">
                    <a:solidFill>
                      <a:srgbClr val="0070C0"/>
                    </a:solidFill>
                    <a:latin typeface="Calibri"/>
                  </a:rPr>
                  <a:t>   </a:t>
                </a:r>
                <a14:m>
                  <m:oMath xmlns:m="http://schemas.openxmlformats.org/officeDocument/2006/math">
                    <m:r>
                      <a:rPr lang="en-US" sz="2300" i="1" smtClean="0">
                        <a:solidFill>
                          <a:srgbClr val="0070C0"/>
                        </a:solidFill>
                        <a:latin typeface="Cambria Math"/>
                      </a:rPr>
                      <m:t>𝑣</m:t>
                    </m:r>
                    <m:d>
                      <m:dPr>
                        <m:ctrlPr>
                          <a:rPr lang="en-US" sz="2300" i="1">
                            <a:solidFill>
                              <a:srgbClr val="0070C0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sz="2300" i="1">
                            <a:solidFill>
                              <a:srgbClr val="0070C0"/>
                            </a:solidFill>
                            <a:latin typeface="Cambria Math"/>
                          </a:rPr>
                          <m:t>𝑥</m:t>
                        </m:r>
                        <m:r>
                          <a:rPr lang="en-US" sz="2300" i="1">
                            <a:solidFill>
                              <a:srgbClr val="0070C0"/>
                            </a:solidFill>
                            <a:latin typeface="Cambria Math"/>
                          </a:rPr>
                          <m:t>,</m:t>
                        </m:r>
                        <m:r>
                          <a:rPr lang="en-US" sz="2300" i="1">
                            <a:solidFill>
                              <a:srgbClr val="0070C0"/>
                            </a:solidFill>
                            <a:latin typeface="Cambria Math"/>
                          </a:rPr>
                          <m:t>𝑦</m:t>
                        </m:r>
                      </m:e>
                    </m:d>
                    <m:r>
                      <a:rPr lang="en-US" sz="2300" i="1">
                        <a:solidFill>
                          <a:srgbClr val="0070C0"/>
                        </a:solidFill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300" i="1">
                            <a:solidFill>
                              <a:srgbClr val="0070C0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en-US" sz="2300" i="1" smtClean="0">
                            <a:solidFill>
                              <a:srgbClr val="0070C0"/>
                            </a:solidFill>
                            <a:latin typeface="Cambria Math"/>
                          </a:rPr>
                          <m:t>−</m:t>
                        </m:r>
                        <m:r>
                          <a:rPr lang="en-US" sz="2300" i="1" smtClean="0">
                            <a:solidFill>
                              <a:srgbClr val="0070C0"/>
                            </a:solidFill>
                            <a:latin typeface="Cambria Math"/>
                          </a:rPr>
                          <m:t>𝑦</m:t>
                        </m:r>
                      </m:num>
                      <m:den>
                        <m:sSup>
                          <m:sSupPr>
                            <m:ctrlPr>
                              <a:rPr lang="en-US" sz="2300" i="1">
                                <a:solidFill>
                                  <a:srgbClr val="0070C0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sz="2300" i="1">
                                <a:solidFill>
                                  <a:srgbClr val="0070C0"/>
                                </a:solidFill>
                                <a:latin typeface="Cambria Math"/>
                              </a:rPr>
                              <m:t>(</m:t>
                            </m:r>
                            <m:r>
                              <a:rPr lang="en-US" sz="2300" i="1">
                                <a:solidFill>
                                  <a:srgbClr val="0070C0"/>
                                </a:solidFill>
                                <a:latin typeface="Cambria Math"/>
                              </a:rPr>
                              <m:t>𝑥</m:t>
                            </m:r>
                            <m:r>
                              <a:rPr lang="en-US" sz="2300" i="1">
                                <a:solidFill>
                                  <a:srgbClr val="0070C0"/>
                                </a:solidFill>
                                <a:latin typeface="Cambria Math"/>
                              </a:rPr>
                              <m:t>−</m:t>
                            </m:r>
                            <m:r>
                              <a:rPr lang="en-US" sz="2300" i="1">
                                <a:solidFill>
                                  <a:srgbClr val="0070C0"/>
                                </a:solidFill>
                                <a:latin typeface="Cambria Math"/>
                              </a:rPr>
                              <m:t>1</m:t>
                            </m:r>
                            <m:r>
                              <a:rPr lang="en-US" sz="2300" i="1">
                                <a:solidFill>
                                  <a:srgbClr val="0070C0"/>
                                </a:solidFill>
                                <a:latin typeface="Cambria Math"/>
                              </a:rPr>
                              <m:t>)</m:t>
                            </m:r>
                          </m:e>
                          <m:sup>
                            <m:r>
                              <a:rPr lang="en-US" sz="2300" i="1">
                                <a:solidFill>
                                  <a:srgbClr val="0070C0"/>
                                </a:solidFill>
                                <a:latin typeface="Cambria Math"/>
                              </a:rPr>
                              <m:t>2</m:t>
                            </m:r>
                          </m:sup>
                        </m:sSup>
                        <m:r>
                          <a:rPr lang="en-US" sz="2300">
                            <a:solidFill>
                              <a:srgbClr val="0070C0"/>
                            </a:solidFill>
                            <a:latin typeface="Cambria Math"/>
                          </a:rPr>
                          <m:t>+</m:t>
                        </m:r>
                        <m:sSup>
                          <m:sSupPr>
                            <m:ctrlPr>
                              <a:rPr lang="en-US" sz="2300" i="1">
                                <a:solidFill>
                                  <a:srgbClr val="0070C0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sz="2300" i="1">
                                <a:solidFill>
                                  <a:srgbClr val="0070C0"/>
                                </a:solidFill>
                                <a:latin typeface="Cambria Math"/>
                              </a:rPr>
                              <m:t>𝑦</m:t>
                            </m:r>
                          </m:e>
                          <m:sup>
                            <m:r>
                              <a:rPr lang="en-US" sz="2300" i="1">
                                <a:solidFill>
                                  <a:srgbClr val="0070C0"/>
                                </a:solidFill>
                                <a:latin typeface="Cambria Math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300" i="1" smtClean="0">
                        <a:solidFill>
                          <a:srgbClr val="0070C0"/>
                        </a:solidFill>
                        <a:latin typeface="Cambria Math"/>
                      </a:rPr>
                      <m:t>.</m:t>
                    </m:r>
                  </m:oMath>
                </a14:m>
                <a:r>
                  <a:rPr lang="en-US" sz="2300" dirty="0">
                    <a:solidFill>
                      <a:srgbClr val="0070C0"/>
                    </a:solidFill>
                    <a:latin typeface="Calibri"/>
                  </a:rPr>
                  <a:t> </a:t>
                </a:r>
              </a:p>
              <a:p>
                <a:pPr algn="just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300" dirty="0">
                    <a:solidFill>
                      <a:prstClr val="black"/>
                    </a:solidFill>
                    <a:latin typeface="Calibri"/>
                  </a:rPr>
                  <a:t>the real functions </a:t>
                </a:r>
                <a14:m>
                  <m:oMath xmlns:m="http://schemas.openxmlformats.org/officeDocument/2006/math">
                    <m:r>
                      <a:rPr lang="en-US" sz="2300" i="1" smtClean="0">
                        <a:solidFill>
                          <a:prstClr val="black"/>
                        </a:solidFill>
                        <a:latin typeface="Cambria Math"/>
                      </a:rPr>
                      <m:t>𝑢</m:t>
                    </m:r>
                    <m:d>
                      <m:dPr>
                        <m:ctrlPr>
                          <a:rPr lang="en-US" sz="2300" i="1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sz="2300" i="1">
                            <a:solidFill>
                              <a:prstClr val="black"/>
                            </a:solidFill>
                            <a:latin typeface="Cambria Math"/>
                          </a:rPr>
                          <m:t>𝑥</m:t>
                        </m:r>
                        <m:r>
                          <a:rPr lang="en-US" sz="2300" i="1">
                            <a:solidFill>
                              <a:prstClr val="black"/>
                            </a:solidFill>
                            <a:latin typeface="Cambria Math"/>
                          </a:rPr>
                          <m:t>,</m:t>
                        </m:r>
                        <m:r>
                          <a:rPr lang="en-US" sz="2300" i="1">
                            <a:solidFill>
                              <a:prstClr val="black"/>
                            </a:solidFill>
                            <a:latin typeface="Cambria Math"/>
                          </a:rPr>
                          <m:t>𝑦</m:t>
                        </m:r>
                      </m:e>
                    </m:d>
                    <m:r>
                      <a:rPr lang="en-US" sz="2300" i="1">
                        <a:solidFill>
                          <a:prstClr val="black"/>
                        </a:solidFill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300" i="1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en-US" sz="2300" i="1">
                            <a:solidFill>
                              <a:prstClr val="black"/>
                            </a:solidFill>
                            <a:latin typeface="Cambria Math"/>
                          </a:rPr>
                          <m:t>𝑥</m:t>
                        </m:r>
                        <m:r>
                          <a:rPr lang="en-US" sz="2300" i="1">
                            <a:solidFill>
                              <a:prstClr val="black"/>
                            </a:solidFill>
                            <a:latin typeface="Cambria Math"/>
                          </a:rPr>
                          <m:t>−</m:t>
                        </m:r>
                        <m:r>
                          <a:rPr lang="en-US" sz="2300" i="1">
                            <a:solidFill>
                              <a:prstClr val="black"/>
                            </a:solidFill>
                            <a:latin typeface="Cambria Math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sz="23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sz="23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(</m:t>
                            </m:r>
                            <m:r>
                              <a:rPr lang="en-US" sz="23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𝑥</m:t>
                            </m:r>
                            <m:r>
                              <a:rPr lang="en-US" sz="23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−</m:t>
                            </m:r>
                            <m:r>
                              <a:rPr lang="en-US" sz="23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1</m:t>
                            </m:r>
                            <m:r>
                              <a:rPr lang="en-US" sz="23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)</m:t>
                            </m:r>
                          </m:e>
                          <m:sup>
                            <m:r>
                              <a:rPr lang="en-US" sz="23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2</m:t>
                            </m:r>
                          </m:sup>
                        </m:sSup>
                        <m:r>
                          <a:rPr lang="en-US" sz="2300">
                            <a:solidFill>
                              <a:prstClr val="black"/>
                            </a:solidFill>
                            <a:latin typeface="Cambria Math"/>
                          </a:rPr>
                          <m:t>+</m:t>
                        </m:r>
                        <m:sSup>
                          <m:sSupPr>
                            <m:ctrlPr>
                              <a:rPr lang="en-US" sz="23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sz="23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𝑦</m:t>
                            </m:r>
                          </m:e>
                          <m:sup>
                            <m:r>
                              <a:rPr lang="en-US" sz="23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s-ES" sz="2300" dirty="0">
                    <a:solidFill>
                      <a:prstClr val="black"/>
                    </a:solidFill>
                    <a:latin typeface="Calibri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300" i="1">
                        <a:solidFill>
                          <a:prstClr val="black"/>
                        </a:solidFill>
                        <a:latin typeface="Cambria Math"/>
                      </a:rPr>
                      <m:t>𝑣</m:t>
                    </m:r>
                    <m:d>
                      <m:dPr>
                        <m:ctrlPr>
                          <a:rPr lang="en-US" sz="2300" i="1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sz="2300" i="1">
                            <a:solidFill>
                              <a:prstClr val="black"/>
                            </a:solidFill>
                            <a:latin typeface="Cambria Math"/>
                          </a:rPr>
                          <m:t>𝑥</m:t>
                        </m:r>
                        <m:r>
                          <a:rPr lang="en-US" sz="2300" i="1">
                            <a:solidFill>
                              <a:prstClr val="black"/>
                            </a:solidFill>
                            <a:latin typeface="Cambria Math"/>
                          </a:rPr>
                          <m:t>,</m:t>
                        </m:r>
                        <m:r>
                          <a:rPr lang="en-US" sz="2300" i="1">
                            <a:solidFill>
                              <a:prstClr val="black"/>
                            </a:solidFill>
                            <a:latin typeface="Cambria Math"/>
                          </a:rPr>
                          <m:t>𝑦</m:t>
                        </m:r>
                      </m:e>
                    </m:d>
                    <m:r>
                      <a:rPr lang="en-US" sz="2300" i="1">
                        <a:solidFill>
                          <a:prstClr val="black"/>
                        </a:solidFill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300" i="1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en-US" sz="2300" i="1">
                            <a:solidFill>
                              <a:prstClr val="black"/>
                            </a:solidFill>
                            <a:latin typeface="Cambria Math"/>
                          </a:rPr>
                          <m:t>−</m:t>
                        </m:r>
                        <m:r>
                          <a:rPr lang="en-US" sz="2300" i="1">
                            <a:solidFill>
                              <a:prstClr val="black"/>
                            </a:solidFill>
                            <a:latin typeface="Cambria Math"/>
                          </a:rPr>
                          <m:t>𝑦</m:t>
                        </m:r>
                      </m:num>
                      <m:den>
                        <m:sSup>
                          <m:sSupPr>
                            <m:ctrlPr>
                              <a:rPr lang="en-US" sz="23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sz="23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(</m:t>
                            </m:r>
                            <m:r>
                              <a:rPr lang="en-US" sz="23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𝑥</m:t>
                            </m:r>
                            <m:r>
                              <a:rPr lang="en-US" sz="23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−</m:t>
                            </m:r>
                            <m:r>
                              <a:rPr lang="en-US" sz="23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1</m:t>
                            </m:r>
                            <m:r>
                              <a:rPr lang="en-US" sz="23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)</m:t>
                            </m:r>
                          </m:e>
                          <m:sup>
                            <m:r>
                              <a:rPr lang="en-US" sz="23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2</m:t>
                            </m:r>
                          </m:sup>
                        </m:sSup>
                        <m:r>
                          <a:rPr lang="en-US" sz="2300">
                            <a:solidFill>
                              <a:prstClr val="black"/>
                            </a:solidFill>
                            <a:latin typeface="Cambria Math"/>
                          </a:rPr>
                          <m:t>+</m:t>
                        </m:r>
                        <m:sSup>
                          <m:sSupPr>
                            <m:ctrlPr>
                              <a:rPr lang="en-US" sz="23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sz="23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𝑦</m:t>
                            </m:r>
                          </m:e>
                          <m:sup>
                            <m:r>
                              <a:rPr lang="en-US" sz="23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300" dirty="0">
                    <a:solidFill>
                      <a:prstClr val="black"/>
                    </a:solidFill>
                    <a:latin typeface="Calibri"/>
                  </a:rPr>
                  <a:t> are continuous except at the point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solidFill>
                          <a:prstClr val="black"/>
                        </a:solidFill>
                        <a:latin typeface="Cambria Math"/>
                      </a:rPr>
                      <m:t>𝑧</m:t>
                    </m:r>
                    <m:r>
                      <a:rPr lang="en-US" sz="2300" i="1" dirty="0" smtClean="0">
                        <a:solidFill>
                          <a:prstClr val="black"/>
                        </a:solidFill>
                        <a:latin typeface="Cambria Math"/>
                      </a:rPr>
                      <m:t>=</m:t>
                    </m:r>
                    <m:r>
                      <a:rPr lang="en-US" sz="2300" i="1" dirty="0" smtClean="0">
                        <a:solidFill>
                          <a:prstClr val="black"/>
                        </a:solidFill>
                        <a:latin typeface="Cambria Math"/>
                      </a:rPr>
                      <m:t>1</m:t>
                    </m:r>
                  </m:oMath>
                </a14:m>
                <a:r>
                  <a:rPr lang="en-US" sz="2300" dirty="0">
                    <a:solidFill>
                      <a:prstClr val="black"/>
                    </a:solidFill>
                    <a:latin typeface="Calibri"/>
                  </a:rPr>
                  <a:t>. Moreover, the first four first-order partial derivatives</a:t>
                </a:r>
                <a:endParaRPr lang="en-US" sz="2000" dirty="0">
                  <a:solidFill>
                    <a:prstClr val="black"/>
                  </a:solidFill>
                  <a:latin typeface="Calibri"/>
                </a:endParaRPr>
              </a:p>
              <a:p>
                <a:pPr algn="just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300" i="1" dirty="0">
                              <a:solidFill>
                                <a:prstClr val="black"/>
                              </a:solidFill>
                              <a:latin typeface="Cambria Math"/>
                              <a:ea typeface="Cambria Math" pitchFamily="18" charset="0"/>
                            </a:rPr>
                          </m:ctrlPr>
                        </m:sSubPr>
                        <m:e>
                          <m:r>
                            <a:rPr lang="en-US" sz="23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3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300" i="1">
                          <a:solidFill>
                            <a:prstClr val="black"/>
                          </a:solidFill>
                          <a:latin typeface="Cambria Math" pitchFamily="18" charset="0"/>
                          <a:ea typeface="Cambria Math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300" i="1">
                              <a:solidFill>
                                <a:prstClr val="black"/>
                              </a:solidFill>
                              <a:latin typeface="Cambria Math"/>
                              <a:ea typeface="Cambria Math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300" i="1">
                                  <a:solidFill>
                                    <a:prstClr val="black"/>
                                  </a:solidFill>
                                  <a:latin typeface="Cambria Math"/>
                                  <a:ea typeface="Cambria Math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300" i="1">
                                  <a:solidFill>
                                    <a:prstClr val="black"/>
                                  </a:solidFill>
                                  <a:latin typeface="Cambria Math" pitchFamily="18" charset="0"/>
                                  <a:ea typeface="Cambria Math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300" i="1">
                                  <a:solidFill>
                                    <a:prstClr val="black"/>
                                  </a:solidFill>
                                  <a:latin typeface="Cambria Math" pitchFamily="18" charset="0"/>
                                  <a:ea typeface="Cambria Math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300" i="1">
                              <a:solidFill>
                                <a:prstClr val="black"/>
                              </a:solidFill>
                              <a:latin typeface="Cambria Math" pitchFamily="18" charset="0"/>
                              <a:ea typeface="Cambria Math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300" i="1">
                                  <a:solidFill>
                                    <a:prstClr val="black"/>
                                  </a:solidFill>
                                  <a:latin typeface="Cambria Math"/>
                                  <a:ea typeface="Cambria Math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300" i="1">
                                  <a:solidFill>
                                    <a:prstClr val="black"/>
                                  </a:solidFill>
                                  <a:latin typeface="Cambria Math" pitchFamily="18" charset="0"/>
                                  <a:ea typeface="Cambria Math" pitchFamily="18" charset="0"/>
                                </a:rPr>
                                <m:t>(</m:t>
                              </m:r>
                              <m:r>
                                <a:rPr lang="en-US" sz="2300" i="1">
                                  <a:solidFill>
                                    <a:prstClr val="black"/>
                                  </a:solidFill>
                                  <a:latin typeface="Cambria Math" pitchFamily="18" charset="0"/>
                                  <a:ea typeface="Cambria Math" pitchFamily="18" charset="0"/>
                                </a:rPr>
                                <m:t>𝑥</m:t>
                              </m:r>
                              <m:r>
                                <a:rPr lang="en-US" sz="2300" i="1">
                                  <a:solidFill>
                                    <a:prstClr val="black"/>
                                  </a:solidFill>
                                  <a:latin typeface="Cambria Math" pitchFamily="18" charset="0"/>
                                  <a:ea typeface="Cambria Math" pitchFamily="18" charset="0"/>
                                </a:rPr>
                                <m:t>−</m:t>
                              </m:r>
                              <m:r>
                                <a:rPr lang="en-US" sz="2300" i="1">
                                  <a:solidFill>
                                    <a:prstClr val="black"/>
                                  </a:solidFill>
                                  <a:latin typeface="Cambria Math" pitchFamily="18" charset="0"/>
                                  <a:ea typeface="Cambria Math" pitchFamily="18" charset="0"/>
                                </a:rPr>
                                <m:t>1</m:t>
                              </m:r>
                              <m:r>
                                <a:rPr lang="en-US" sz="2300" i="1">
                                  <a:solidFill>
                                    <a:prstClr val="black"/>
                                  </a:solidFill>
                                  <a:latin typeface="Cambria Math" pitchFamily="18" charset="0"/>
                                  <a:ea typeface="Cambria Math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2300" i="1">
                                  <a:solidFill>
                                    <a:prstClr val="black"/>
                                  </a:solidFill>
                                  <a:latin typeface="Cambria Math" pitchFamily="18" charset="0"/>
                                  <a:ea typeface="Cambria Math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sz="2300" i="1">
                                  <a:solidFill>
                                    <a:prstClr val="black"/>
                                  </a:solidFill>
                                  <a:latin typeface="Cambria Math"/>
                                  <a:ea typeface="Cambria Math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3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itchFamily="18" charset="0"/>
                                </a:rPr>
                                <m:t>(</m:t>
                              </m:r>
                              <m:r>
                                <a:rPr lang="en-US" sz="23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itchFamily="18" charset="0"/>
                                </a:rPr>
                                <m:t>𝑥</m:t>
                              </m:r>
                              <m:r>
                                <a:rPr lang="en-US" sz="23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itchFamily="18" charset="0"/>
                                </a:rPr>
                                <m:t>−</m:t>
                              </m:r>
                              <m:r>
                                <a:rPr lang="en-US" sz="23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itchFamily="18" charset="0"/>
                                </a:rPr>
                                <m:t>1</m:t>
                              </m:r>
                              <m:r>
                                <a:rPr lang="en-US" sz="23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23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300">
                              <a:solidFill>
                                <a:prstClr val="black"/>
                              </a:solidFill>
                              <a:latin typeface="Cambria Math" pitchFamily="18" charset="0"/>
                              <a:ea typeface="Cambria Math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300" i="1">
                                  <a:solidFill>
                                    <a:prstClr val="black"/>
                                  </a:solidFill>
                                  <a:latin typeface="Cambria Math"/>
                                  <a:ea typeface="Cambria Math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3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3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300" i="1">
                          <a:solidFill>
                            <a:prstClr val="black"/>
                          </a:solidFill>
                          <a:latin typeface="Cambria Math" pitchFamily="18" charset="0"/>
                          <a:ea typeface="Cambria Math" pitchFamily="18" charset="0"/>
                        </a:rPr>
                        <m:t>,  </m:t>
                      </m:r>
                      <m:sSub>
                        <m:sSubPr>
                          <m:ctrlPr>
                            <a:rPr lang="en-US" sz="2300" i="1" dirty="0">
                              <a:solidFill>
                                <a:prstClr val="black"/>
                              </a:solidFill>
                              <a:latin typeface="Cambria Math"/>
                              <a:ea typeface="Cambria Math" pitchFamily="18" charset="0"/>
                            </a:rPr>
                          </m:ctrlPr>
                        </m:sSubPr>
                        <m:e>
                          <m:r>
                            <a:rPr lang="en-US" sz="23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3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300" i="1">
                          <a:solidFill>
                            <a:prstClr val="black"/>
                          </a:solidFill>
                          <a:latin typeface="Cambria Math" pitchFamily="18" charset="0"/>
                          <a:ea typeface="Cambria Math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300" i="1">
                              <a:solidFill>
                                <a:prstClr val="black"/>
                              </a:solidFill>
                              <a:latin typeface="Cambria Math"/>
                              <a:ea typeface="Cambria Math" pitchFamily="18" charset="0"/>
                            </a:rPr>
                          </m:ctrlPr>
                        </m:fPr>
                        <m:num>
                          <m:r>
                            <a:rPr lang="en-US" sz="2300" i="1">
                              <a:solidFill>
                                <a:prstClr val="black"/>
                              </a:solidFill>
                              <a:latin typeface="Cambria Math" pitchFamily="18" charset="0"/>
                              <a:ea typeface="Cambria Math" pitchFamily="18" charset="0"/>
                            </a:rPr>
                            <m:t>−</m:t>
                          </m:r>
                          <m:r>
                            <a:rPr lang="en-US" sz="2300" i="1">
                              <a:solidFill>
                                <a:prstClr val="black"/>
                              </a:solidFill>
                              <a:latin typeface="Cambria Math" pitchFamily="18" charset="0"/>
                              <a:ea typeface="Cambria Math" pitchFamily="18" charset="0"/>
                            </a:rPr>
                            <m:t>2</m:t>
                          </m:r>
                          <m:r>
                            <a:rPr lang="en-US" sz="2300" i="1">
                              <a:solidFill>
                                <a:prstClr val="black"/>
                              </a:solidFill>
                              <a:latin typeface="Cambria Math" pitchFamily="18" charset="0"/>
                              <a:ea typeface="Cambria Math" pitchFamily="18" charset="0"/>
                            </a:rPr>
                            <m:t>𝑦</m:t>
                          </m:r>
                          <m:r>
                            <a:rPr lang="en-US" sz="2300" i="1">
                              <a:solidFill>
                                <a:prstClr val="black"/>
                              </a:solidFill>
                              <a:latin typeface="Cambria Math" pitchFamily="18" charset="0"/>
                              <a:ea typeface="Cambria Math" pitchFamily="18" charset="0"/>
                            </a:rPr>
                            <m:t>(</m:t>
                          </m:r>
                          <m:r>
                            <a:rPr lang="en-US" sz="2300" i="1">
                              <a:solidFill>
                                <a:prstClr val="black"/>
                              </a:solidFill>
                              <a:latin typeface="Cambria Math" pitchFamily="18" charset="0"/>
                              <a:ea typeface="Cambria Math" pitchFamily="18" charset="0"/>
                            </a:rPr>
                            <m:t>𝑥</m:t>
                          </m:r>
                          <m:r>
                            <a:rPr lang="en-US" sz="2300" i="1">
                              <a:solidFill>
                                <a:prstClr val="black"/>
                              </a:solidFill>
                              <a:latin typeface="Cambria Math" pitchFamily="18" charset="0"/>
                              <a:ea typeface="Cambria Math" pitchFamily="18" charset="0"/>
                            </a:rPr>
                            <m:t>−</m:t>
                          </m:r>
                          <m:r>
                            <a:rPr lang="en-US" sz="2300" i="1">
                              <a:solidFill>
                                <a:prstClr val="black"/>
                              </a:solidFill>
                              <a:latin typeface="Cambria Math" pitchFamily="18" charset="0"/>
                              <a:ea typeface="Cambria Math" pitchFamily="18" charset="0"/>
                            </a:rPr>
                            <m:t>1</m:t>
                          </m:r>
                          <m:r>
                            <a:rPr lang="en-US" sz="2300" i="1">
                              <a:solidFill>
                                <a:prstClr val="black"/>
                              </a:solidFill>
                              <a:latin typeface="Cambria Math" pitchFamily="18" charset="0"/>
                              <a:ea typeface="Cambria Math" pitchFamily="18" charset="0"/>
                            </a:rPr>
                            <m:t>)</m:t>
                          </m:r>
                        </m:num>
                        <m:den>
                          <m:sSup>
                            <m:sSupPr>
                              <m:ctrlPr>
                                <a:rPr lang="en-US" sz="2300" i="1">
                                  <a:solidFill>
                                    <a:prstClr val="black"/>
                                  </a:solidFill>
                                  <a:latin typeface="Cambria Math"/>
                                  <a:ea typeface="Cambria Math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300" i="1">
                                  <a:solidFill>
                                    <a:prstClr val="black"/>
                                  </a:solidFill>
                                  <a:latin typeface="Cambria Math" pitchFamily="18" charset="0"/>
                                  <a:ea typeface="Cambria Math" pitchFamily="18" charset="0"/>
                                </a:rPr>
                                <m:t>(</m:t>
                              </m:r>
                              <m:r>
                                <a:rPr lang="en-US" sz="2300" i="1">
                                  <a:solidFill>
                                    <a:prstClr val="black"/>
                                  </a:solidFill>
                                  <a:latin typeface="Cambria Math" pitchFamily="18" charset="0"/>
                                  <a:ea typeface="Cambria Math" pitchFamily="18" charset="0"/>
                                </a:rPr>
                                <m:t>𝑥</m:t>
                              </m:r>
                              <m:r>
                                <a:rPr lang="en-US" sz="2300" i="1">
                                  <a:solidFill>
                                    <a:prstClr val="black"/>
                                  </a:solidFill>
                                  <a:latin typeface="Cambria Math" pitchFamily="18" charset="0"/>
                                  <a:ea typeface="Cambria Math" pitchFamily="18" charset="0"/>
                                </a:rPr>
                                <m:t>−</m:t>
                              </m:r>
                              <m:r>
                                <a:rPr lang="en-US" sz="2300" i="1">
                                  <a:solidFill>
                                    <a:prstClr val="black"/>
                                  </a:solidFill>
                                  <a:latin typeface="Cambria Math" pitchFamily="18" charset="0"/>
                                  <a:ea typeface="Cambria Math" pitchFamily="18" charset="0"/>
                                </a:rPr>
                                <m:t>1</m:t>
                              </m:r>
                              <m:r>
                                <a:rPr lang="en-US" sz="2300" i="1">
                                  <a:solidFill>
                                    <a:prstClr val="black"/>
                                  </a:solidFill>
                                  <a:latin typeface="Cambria Math" pitchFamily="18" charset="0"/>
                                  <a:ea typeface="Cambria Math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2300" i="1">
                                  <a:solidFill>
                                    <a:prstClr val="black"/>
                                  </a:solidFill>
                                  <a:latin typeface="Cambria Math" pitchFamily="18" charset="0"/>
                                  <a:ea typeface="Cambria Math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300">
                              <a:solidFill>
                                <a:prstClr val="black"/>
                              </a:solidFill>
                              <a:latin typeface="Cambria Math" pitchFamily="18" charset="0"/>
                              <a:ea typeface="Cambria Math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300" i="1">
                                  <a:solidFill>
                                    <a:prstClr val="black"/>
                                  </a:solidFill>
                                  <a:latin typeface="Cambria Math"/>
                                  <a:ea typeface="Cambria Math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3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3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300" i="1">
                          <a:solidFill>
                            <a:prstClr val="black"/>
                          </a:solidFill>
                          <a:latin typeface="Cambria Math" pitchFamily="18" charset="0"/>
                          <a:ea typeface="Cambria Math" pitchFamily="18" charset="0"/>
                        </a:rPr>
                        <m:t>,</m:t>
                      </m:r>
                    </m:oMath>
                  </m:oMathPara>
                </a14:m>
                <a:endParaRPr lang="en-US" sz="2300" dirty="0">
                  <a:solidFill>
                    <a:prstClr val="black"/>
                  </a:solidFill>
                  <a:latin typeface="Cambria Math" pitchFamily="18" charset="0"/>
                  <a:ea typeface="Cambria Math" pitchFamily="18" charset="0"/>
                </a:endParaRPr>
              </a:p>
              <a:p>
                <a:pPr algn="just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i="1" dirty="0" smtClean="0">
                          <a:solidFill>
                            <a:prstClr val="black"/>
                          </a:solidFill>
                          <a:latin typeface="Cambria Math"/>
                        </a:rPr>
                        <m:t>  </m:t>
                      </m:r>
                      <m:sSub>
                        <m:sSubPr>
                          <m:ctrlPr>
                            <a:rPr lang="en-US" sz="2300" i="1" dirty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300" i="1" dirty="0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𝑣</m:t>
                          </m:r>
                        </m:e>
                        <m:sub>
                          <m:r>
                            <a:rPr lang="en-US" sz="2300" i="1" dirty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𝑥</m:t>
                          </m:r>
                        </m:sub>
                      </m:sSub>
                      <m:r>
                        <a:rPr lang="en-US" sz="2300" i="1">
                          <a:solidFill>
                            <a:prstClr val="black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3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3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2</m:t>
                          </m:r>
                          <m:r>
                            <a:rPr lang="en-US" sz="23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𝑦</m:t>
                          </m:r>
                          <m:r>
                            <a:rPr lang="en-US" sz="23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(</m:t>
                          </m:r>
                          <m:r>
                            <a:rPr lang="en-US" sz="23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𝑥</m:t>
                          </m:r>
                          <m:r>
                            <a:rPr lang="en-US" sz="23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−</m:t>
                          </m:r>
                          <m:r>
                            <a:rPr lang="en-US" sz="23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1</m:t>
                          </m:r>
                          <m:r>
                            <a:rPr lang="en-US" sz="23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)</m:t>
                          </m:r>
                        </m:num>
                        <m:den>
                          <m:sSup>
                            <m:sSupPr>
                              <m:ctrlPr>
                                <a:rPr lang="en-US" sz="23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sz="23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(</m:t>
                              </m:r>
                              <m:r>
                                <a:rPr lang="en-US" sz="23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𝑥</m:t>
                              </m:r>
                              <m:r>
                                <a:rPr lang="en-US" sz="23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sz="23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1</m:t>
                              </m:r>
                              <m:r>
                                <a:rPr lang="en-US" sz="23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23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30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3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sz="23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3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300" i="1">
                          <a:solidFill>
                            <a:prstClr val="black"/>
                          </a:solidFill>
                          <a:latin typeface="Cambria Math"/>
                        </a:rPr>
                        <m:t>,</m:t>
                      </m:r>
                      <m:r>
                        <a:rPr lang="en-US" sz="2300" i="1" smtClean="0">
                          <a:solidFill>
                            <a:prstClr val="black"/>
                          </a:solidFill>
                          <a:latin typeface="Cambria Math"/>
                        </a:rPr>
                        <m:t>  </m:t>
                      </m:r>
                      <m:sSub>
                        <m:sSubPr>
                          <m:ctrlPr>
                            <a:rPr lang="en-US" sz="2300" i="1" dirty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300" i="1" dirty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𝑣</m:t>
                          </m:r>
                        </m:e>
                        <m:sub>
                          <m:r>
                            <a:rPr lang="en-US" sz="2300" i="1" dirty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𝑦</m:t>
                          </m:r>
                        </m:sub>
                      </m:sSub>
                      <m:r>
                        <a:rPr lang="en-US" sz="2300" i="1" smtClean="0">
                          <a:solidFill>
                            <a:prstClr val="black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3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3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sz="23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3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3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3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sz="23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(</m:t>
                              </m:r>
                              <m:r>
                                <a:rPr lang="en-US" sz="23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𝑥</m:t>
                              </m:r>
                              <m:r>
                                <a:rPr lang="en-US" sz="23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sz="23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1</m:t>
                              </m:r>
                              <m:r>
                                <a:rPr lang="en-US" sz="23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23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sz="23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sz="23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(</m:t>
                              </m:r>
                              <m:r>
                                <a:rPr lang="en-US" sz="23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𝑥</m:t>
                              </m:r>
                              <m:r>
                                <a:rPr lang="en-US" sz="23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sz="23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1</m:t>
                              </m:r>
                              <m:r>
                                <a:rPr lang="en-US" sz="23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23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30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3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sz="23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3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300" i="1">
                          <a:solidFill>
                            <a:prstClr val="black"/>
                          </a:solidFill>
                          <a:latin typeface="Cambria Math"/>
                        </a:rPr>
                        <m:t>,</m:t>
                      </m:r>
                    </m:oMath>
                  </m:oMathPara>
                </a14:m>
                <a:endParaRPr lang="en-US" sz="2300" dirty="0">
                  <a:solidFill>
                    <a:prstClr val="black"/>
                  </a:solidFill>
                  <a:latin typeface="Calibri"/>
                </a:endParaRPr>
              </a:p>
              <a:p>
                <a:pPr algn="just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000" dirty="0">
                  <a:solidFill>
                    <a:prstClr val="black"/>
                  </a:solidFill>
                  <a:latin typeface="Calibri"/>
                </a:endParaRPr>
              </a:p>
              <a:p>
                <a:pPr algn="just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300" dirty="0">
                    <a:solidFill>
                      <a:prstClr val="black"/>
                    </a:solidFill>
                    <a:latin typeface="Calibri"/>
                  </a:rPr>
                  <a:t>are continuous except at </a:t>
                </a:r>
                <a14:m>
                  <m:oMath xmlns:m="http://schemas.openxmlformats.org/officeDocument/2006/math">
                    <m:r>
                      <a:rPr lang="en-US" sz="2300" i="1" dirty="0">
                        <a:solidFill>
                          <a:prstClr val="black"/>
                        </a:solidFill>
                        <a:latin typeface="Cambria Math"/>
                      </a:rPr>
                      <m:t>𝑧</m:t>
                    </m:r>
                    <m:r>
                      <a:rPr lang="en-US" sz="2300" i="1" dirty="0">
                        <a:solidFill>
                          <a:prstClr val="black"/>
                        </a:solidFill>
                        <a:latin typeface="Cambria Math"/>
                      </a:rPr>
                      <m:t>=</m:t>
                    </m:r>
                    <m:r>
                      <a:rPr lang="en-US" sz="2300" i="1" dirty="0">
                        <a:solidFill>
                          <a:prstClr val="black"/>
                        </a:solidFill>
                        <a:latin typeface="Cambria Math"/>
                      </a:rPr>
                      <m:t>1</m:t>
                    </m:r>
                  </m:oMath>
                </a14:m>
                <a:r>
                  <a:rPr lang="en-US" sz="2300" dirty="0">
                    <a:solidFill>
                      <a:prstClr val="black"/>
                    </a:solidFill>
                    <a:latin typeface="Calibri"/>
                  </a:rPr>
                  <a:t>. Finally, we see from  </a:t>
                </a:r>
              </a:p>
              <a:p>
                <a:pPr algn="just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300" i="1" dirty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300" i="1" dirty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𝑢</m:t>
                          </m:r>
                        </m:e>
                        <m:sub>
                          <m:r>
                            <a:rPr lang="en-US" sz="2300" i="1" dirty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𝑥</m:t>
                          </m:r>
                        </m:sub>
                      </m:sSub>
                      <m:r>
                        <a:rPr lang="en-US" sz="2300" i="1">
                          <a:solidFill>
                            <a:prstClr val="black"/>
                          </a:solidFill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2300" i="1" dirty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300" i="1" dirty="0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𝑣</m:t>
                          </m:r>
                        </m:e>
                        <m:sub>
                          <m:r>
                            <a:rPr lang="en-US" sz="2300" i="1" dirty="0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𝑦</m:t>
                          </m:r>
                        </m:sub>
                      </m:sSub>
                      <m:r>
                        <a:rPr lang="en-US" sz="2300" i="1" dirty="0" smtClean="0">
                          <a:solidFill>
                            <a:prstClr val="black"/>
                          </a:solidFill>
                          <a:latin typeface="Cambria Math"/>
                        </a:rPr>
                        <m:t>   </m:t>
                      </m:r>
                      <m:r>
                        <m:rPr>
                          <m:sty m:val="p"/>
                        </m:rPr>
                        <a:rPr lang="en-US" sz="2300" dirty="0" smtClean="0">
                          <a:solidFill>
                            <a:prstClr val="black"/>
                          </a:solidFill>
                          <a:latin typeface="Cambria Math"/>
                        </a:rPr>
                        <m:t>and</m:t>
                      </m:r>
                      <m:r>
                        <a:rPr lang="en-US" sz="2300" i="1" dirty="0" smtClean="0">
                          <a:solidFill>
                            <a:prstClr val="black"/>
                          </a:solidFill>
                          <a:latin typeface="Cambria Math"/>
                        </a:rPr>
                        <m:t>    </m:t>
                      </m:r>
                      <m:sSub>
                        <m:sSubPr>
                          <m:ctrlPr>
                            <a:rPr lang="en-US" sz="2300" i="1" dirty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300" i="1" dirty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𝑢</m:t>
                          </m:r>
                        </m:e>
                        <m:sub>
                          <m:r>
                            <a:rPr lang="en-US" sz="2300" i="1" dirty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𝑦</m:t>
                          </m:r>
                        </m:sub>
                      </m:sSub>
                      <m:r>
                        <a:rPr lang="en-US" sz="2300" i="1">
                          <a:solidFill>
                            <a:prstClr val="black"/>
                          </a:solidFill>
                          <a:latin typeface="Cambria Math"/>
                        </a:rPr>
                        <m:t>=</m:t>
                      </m:r>
                      <m:r>
                        <a:rPr lang="en-US" sz="2300" i="1" smtClean="0">
                          <a:solidFill>
                            <a:prstClr val="black"/>
                          </a:solidFill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en-US" sz="2300" i="1" dirty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300" i="1" dirty="0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𝑣</m:t>
                          </m:r>
                        </m:e>
                        <m:sub>
                          <m:r>
                            <a:rPr lang="en-US" sz="2300" i="1" dirty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𝑥</m:t>
                          </m:r>
                        </m:sub>
                      </m:sSub>
                      <m:r>
                        <a:rPr lang="en-US" sz="2300" dirty="0" smtClean="0">
                          <a:solidFill>
                            <a:prstClr val="black"/>
                          </a:solidFill>
                          <a:latin typeface="Cambria Math"/>
                        </a:rPr>
                        <m:t>,</m:t>
                      </m:r>
                    </m:oMath>
                  </m:oMathPara>
                </a14:m>
                <a:endParaRPr lang="en-US" sz="2300" dirty="0">
                  <a:solidFill>
                    <a:prstClr val="black"/>
                  </a:solidFill>
                  <a:latin typeface="Calibri"/>
                </a:endParaRPr>
              </a:p>
              <a:p>
                <a:pPr algn="just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700" dirty="0">
                  <a:solidFill>
                    <a:prstClr val="black"/>
                  </a:solidFill>
                  <a:latin typeface="Calibri"/>
                </a:endParaRPr>
              </a:p>
              <a:p>
                <a:pPr algn="just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300" dirty="0">
                    <a:solidFill>
                      <a:prstClr val="black"/>
                    </a:solidFill>
                    <a:latin typeface="Calibri"/>
                  </a:rPr>
                  <a:t>that the CR-equations are satisfied except at </a:t>
                </a:r>
                <a14:m>
                  <m:oMath xmlns:m="http://schemas.openxmlformats.org/officeDocument/2006/math">
                    <m:r>
                      <a:rPr lang="en-US" sz="2300" i="1" dirty="0">
                        <a:solidFill>
                          <a:prstClr val="black"/>
                        </a:solidFill>
                        <a:latin typeface="Cambria Math"/>
                      </a:rPr>
                      <m:t>𝑧</m:t>
                    </m:r>
                    <m:r>
                      <a:rPr lang="en-US" sz="2300" i="1" dirty="0">
                        <a:solidFill>
                          <a:prstClr val="black"/>
                        </a:solidFill>
                        <a:latin typeface="Cambria Math"/>
                      </a:rPr>
                      <m:t>=</m:t>
                    </m:r>
                    <m:r>
                      <a:rPr lang="en-US" sz="2300" i="1" dirty="0">
                        <a:solidFill>
                          <a:prstClr val="black"/>
                        </a:solidFill>
                        <a:latin typeface="Cambria Math"/>
                      </a:rPr>
                      <m:t>1</m:t>
                    </m:r>
                    <m:r>
                      <a:rPr lang="en-US" sz="2300" dirty="0" smtClean="0">
                        <a:solidFill>
                          <a:prstClr val="black"/>
                        </a:solidFill>
                        <a:latin typeface="Cambria Math"/>
                      </a:rPr>
                      <m:t>.</m:t>
                    </m:r>
                  </m:oMath>
                </a14:m>
                <a:r>
                  <a:rPr lang="en-US" sz="2300" dirty="0">
                    <a:solidFill>
                      <a:prstClr val="black"/>
                    </a:solidFill>
                    <a:latin typeface="Calibri"/>
                  </a:rPr>
                  <a:t> Thus, we conclude that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solidFill>
                          <a:prstClr val="black"/>
                        </a:solidFill>
                        <a:latin typeface="Cambria Math"/>
                      </a:rPr>
                      <m:t>𝑓</m:t>
                    </m:r>
                  </m:oMath>
                </a14:m>
                <a:r>
                  <a:rPr lang="en-US" sz="2300" i="1" dirty="0">
                    <a:solidFill>
                      <a:prstClr val="black"/>
                    </a:solidFill>
                    <a:latin typeface="Calibri"/>
                  </a:rPr>
                  <a:t> </a:t>
                </a:r>
                <a:r>
                  <a:rPr lang="en-US" sz="2300" dirty="0">
                    <a:solidFill>
                      <a:prstClr val="black"/>
                    </a:solidFill>
                    <a:latin typeface="Calibri"/>
                  </a:rPr>
                  <a:t>is analytic in any domain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solidFill>
                          <a:prstClr val="black"/>
                        </a:solidFill>
                        <a:latin typeface="Cambria Math"/>
                      </a:rPr>
                      <m:t>𝐷</m:t>
                    </m:r>
                  </m:oMath>
                </a14:m>
                <a:r>
                  <a:rPr lang="en-US" sz="2300" i="1" dirty="0">
                    <a:solidFill>
                      <a:prstClr val="black"/>
                    </a:solidFill>
                    <a:latin typeface="Calibri"/>
                  </a:rPr>
                  <a:t> </a:t>
                </a:r>
                <a:r>
                  <a:rPr lang="en-US" sz="2300" dirty="0">
                    <a:solidFill>
                      <a:prstClr val="black"/>
                    </a:solidFill>
                    <a:latin typeface="Calibri"/>
                  </a:rPr>
                  <a:t>that does not contain the point </a:t>
                </a:r>
                <a14:m>
                  <m:oMath xmlns:m="http://schemas.openxmlformats.org/officeDocument/2006/math">
                    <m:r>
                      <a:rPr lang="en-US" sz="2300" i="1" dirty="0">
                        <a:solidFill>
                          <a:prstClr val="black"/>
                        </a:solidFill>
                        <a:latin typeface="Cambria Math"/>
                      </a:rPr>
                      <m:t>𝑧</m:t>
                    </m:r>
                    <m:r>
                      <a:rPr lang="en-US" sz="2300" i="1" dirty="0">
                        <a:solidFill>
                          <a:prstClr val="black"/>
                        </a:solidFill>
                        <a:latin typeface="Cambria Math"/>
                      </a:rPr>
                      <m:t>=</m:t>
                    </m:r>
                    <m:r>
                      <a:rPr lang="en-US" sz="2300" i="1" dirty="0">
                        <a:solidFill>
                          <a:prstClr val="black"/>
                        </a:solidFill>
                        <a:latin typeface="Cambria Math"/>
                      </a:rPr>
                      <m:t>1</m:t>
                    </m:r>
                  </m:oMath>
                </a14:m>
                <a:r>
                  <a:rPr lang="en-US" sz="2300" dirty="0">
                    <a:solidFill>
                      <a:prstClr val="black"/>
                    </a:solidFill>
                    <a:latin typeface="Calibri"/>
                  </a:rPr>
                  <a:t>.</a:t>
                </a: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723" y="963385"/>
                <a:ext cx="11195539" cy="5176802"/>
              </a:xfrm>
              <a:prstGeom prst="rect">
                <a:avLst/>
              </a:prstGeom>
              <a:blipFill rotWithShape="1">
                <a:blip r:embed="rId3"/>
                <a:stretch>
                  <a:fillRect l="-817" t="-824" r="-817" b="-11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2896237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BCBB2DD-094D-419E-9B63-E481E650C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908" y="198109"/>
            <a:ext cx="9464040" cy="446825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0070C0"/>
                </a:solidFill>
                <a:latin typeface="+mn-lt"/>
              </a:rPr>
              <a:t>Criterion for Non-analyticity: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633044" y="715937"/>
                <a:ext cx="9820130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300" dirty="0">
                    <a:solidFill>
                      <a:prstClr val="black"/>
                    </a:solidFill>
                    <a:latin typeface="Calibri"/>
                  </a:rPr>
                  <a:t>If the CR-equations (1) are not satisfied at every point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solidFill>
                          <a:prstClr val="black"/>
                        </a:solidFill>
                        <a:latin typeface="Cambria Math"/>
                      </a:rPr>
                      <m:t>𝑧</m:t>
                    </m:r>
                  </m:oMath>
                </a14:m>
                <a:r>
                  <a:rPr lang="en-US" sz="2300" dirty="0">
                    <a:solidFill>
                      <a:prstClr val="black"/>
                    </a:solidFill>
                    <a:latin typeface="Calibri"/>
                  </a:rPr>
                  <a:t> in a domain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solidFill>
                          <a:prstClr val="black"/>
                        </a:solidFill>
                        <a:latin typeface="Cambria Math"/>
                      </a:rPr>
                      <m:t>𝐷</m:t>
                    </m:r>
                  </m:oMath>
                </a14:m>
                <a:r>
                  <a:rPr lang="en-US" sz="2300" dirty="0">
                    <a:solidFill>
                      <a:prstClr val="black"/>
                    </a:solidFill>
                    <a:latin typeface="Calibri"/>
                  </a:rPr>
                  <a:t>, then the function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solidFill>
                          <a:prstClr val="black"/>
                        </a:solidFill>
                        <a:latin typeface="Cambria Math"/>
                      </a:rPr>
                      <m:t>𝑓</m:t>
                    </m:r>
                    <m:r>
                      <a:rPr lang="en-US" sz="2300" i="1" dirty="0" smtClean="0">
                        <a:solidFill>
                          <a:prstClr val="black"/>
                        </a:solidFill>
                        <a:latin typeface="Cambria Math"/>
                      </a:rPr>
                      <m:t>(</m:t>
                    </m:r>
                    <m:r>
                      <a:rPr lang="en-US" sz="2300" i="1" dirty="0" smtClean="0">
                        <a:solidFill>
                          <a:prstClr val="black"/>
                        </a:solidFill>
                        <a:latin typeface="Cambria Math"/>
                      </a:rPr>
                      <m:t>𝑧</m:t>
                    </m:r>
                    <m:r>
                      <a:rPr lang="en-US" sz="2300" i="1" dirty="0" smtClean="0">
                        <a:solidFill>
                          <a:prstClr val="black"/>
                        </a:solidFill>
                        <a:latin typeface="Cambria Math"/>
                      </a:rPr>
                      <m:t>)=</m:t>
                    </m:r>
                    <m:r>
                      <a:rPr lang="en-US" sz="2300" i="1" dirty="0" smtClean="0">
                        <a:solidFill>
                          <a:prstClr val="black"/>
                        </a:solidFill>
                        <a:latin typeface="Cambria Math"/>
                      </a:rPr>
                      <m:t>𝑢</m:t>
                    </m:r>
                    <m:r>
                      <a:rPr lang="en-US" sz="2300" i="1" dirty="0" smtClean="0">
                        <a:solidFill>
                          <a:prstClr val="black"/>
                        </a:solidFill>
                        <a:latin typeface="Cambria Math"/>
                      </a:rPr>
                      <m:t>(</m:t>
                    </m:r>
                    <m:r>
                      <a:rPr lang="en-US" sz="2300" i="1" dirty="0" smtClean="0">
                        <a:solidFill>
                          <a:prstClr val="black"/>
                        </a:solidFill>
                        <a:latin typeface="Cambria Math"/>
                      </a:rPr>
                      <m:t>𝑥</m:t>
                    </m:r>
                    <m:r>
                      <a:rPr lang="en-US" sz="2300" i="1" dirty="0">
                        <a:solidFill>
                          <a:prstClr val="black"/>
                        </a:solidFill>
                        <a:latin typeface="Cambria Math"/>
                      </a:rPr>
                      <m:t>, </m:t>
                    </m:r>
                    <m:r>
                      <a:rPr lang="en-US" sz="2300" i="1" dirty="0">
                        <a:solidFill>
                          <a:prstClr val="black"/>
                        </a:solidFill>
                        <a:latin typeface="Cambria Math"/>
                      </a:rPr>
                      <m:t>𝑦</m:t>
                    </m:r>
                    <m:r>
                      <a:rPr lang="en-US" sz="2300" i="1" dirty="0">
                        <a:solidFill>
                          <a:prstClr val="black"/>
                        </a:solidFill>
                        <a:latin typeface="Cambria Math"/>
                      </a:rPr>
                      <m:t>)+</m:t>
                    </m:r>
                    <m:r>
                      <a:rPr lang="en-US" sz="2300" i="1" dirty="0">
                        <a:solidFill>
                          <a:prstClr val="black"/>
                        </a:solidFill>
                        <a:latin typeface="Cambria Math"/>
                      </a:rPr>
                      <m:t>𝑖𝑣</m:t>
                    </m:r>
                    <m:r>
                      <a:rPr lang="en-US" sz="2300" i="1" dirty="0">
                        <a:solidFill>
                          <a:prstClr val="black"/>
                        </a:solidFill>
                        <a:latin typeface="Cambria Math"/>
                      </a:rPr>
                      <m:t>(</m:t>
                    </m:r>
                    <m:r>
                      <a:rPr lang="en-US" sz="2300" i="1" dirty="0">
                        <a:solidFill>
                          <a:prstClr val="black"/>
                        </a:solidFill>
                        <a:latin typeface="Cambria Math"/>
                      </a:rPr>
                      <m:t>𝑥</m:t>
                    </m:r>
                    <m:r>
                      <a:rPr lang="en-US" sz="2300" i="1" dirty="0">
                        <a:solidFill>
                          <a:prstClr val="black"/>
                        </a:solidFill>
                        <a:latin typeface="Cambria Math"/>
                      </a:rPr>
                      <m:t>, </m:t>
                    </m:r>
                    <m:r>
                      <a:rPr lang="en-US" sz="2300" i="1" dirty="0">
                        <a:solidFill>
                          <a:prstClr val="black"/>
                        </a:solidFill>
                        <a:latin typeface="Cambria Math"/>
                      </a:rPr>
                      <m:t>𝑦</m:t>
                    </m:r>
                    <m:r>
                      <a:rPr lang="en-US" sz="2300" i="1" dirty="0">
                        <a:solidFill>
                          <a:prstClr val="black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lang="en-US" sz="2300" dirty="0">
                    <a:solidFill>
                      <a:prstClr val="black"/>
                    </a:solidFill>
                    <a:latin typeface="Calibri"/>
                  </a:rPr>
                  <a:t> cannot be analytic in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solidFill>
                          <a:prstClr val="black"/>
                        </a:solidFill>
                        <a:latin typeface="Cambria Math"/>
                      </a:rPr>
                      <m:t>𝐷</m:t>
                    </m:r>
                  </m:oMath>
                </a14:m>
                <a:r>
                  <a:rPr lang="en-US" sz="2300" dirty="0">
                    <a:solidFill>
                      <a:prstClr val="black"/>
                    </a:solidFill>
                    <a:latin typeface="Calibri"/>
                  </a:rPr>
                  <a:t>.</a:t>
                </a:r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382" y="715772"/>
                <a:ext cx="10911255" cy="830997"/>
              </a:xfrm>
              <a:prstGeom prst="rect">
                <a:avLst/>
              </a:prstGeom>
              <a:blipFill rotWithShape="1">
                <a:blip r:embed="rId2"/>
                <a:stretch>
                  <a:fillRect l="-782" t="-5109" b="-116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728004" y="1785483"/>
                <a:ext cx="9917725" cy="463896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300" b="1" dirty="0">
                    <a:solidFill>
                      <a:srgbClr val="0070C0"/>
                    </a:solidFill>
                    <a:latin typeface="Calibri"/>
                  </a:rPr>
                  <a:t>Example:</a:t>
                </a:r>
                <a:r>
                  <a:rPr lang="en-US" sz="2300" b="1" dirty="0">
                    <a:solidFill>
                      <a:prstClr val="black"/>
                    </a:solidFill>
                    <a:latin typeface="Calibri"/>
                  </a:rPr>
                  <a:t> </a:t>
                </a:r>
                <a:r>
                  <a:rPr lang="en-US" sz="2300" dirty="0">
                    <a:solidFill>
                      <a:prstClr val="black"/>
                    </a:solidFill>
                    <a:latin typeface="Calibri"/>
                  </a:rPr>
                  <a:t>We know that the function </a:t>
                </a:r>
                <a14:m>
                  <m:oMath xmlns:m="http://schemas.openxmlformats.org/officeDocument/2006/math">
                    <m:r>
                      <a:rPr lang="en-US" sz="2300" i="1" smtClean="0">
                        <a:solidFill>
                          <a:prstClr val="black"/>
                        </a:solidFill>
                        <a:latin typeface="Cambria Math"/>
                      </a:rPr>
                      <m:t>𝑓</m:t>
                    </m:r>
                    <m:d>
                      <m:dPr>
                        <m:ctrlPr>
                          <a:rPr lang="en-US" sz="2300" i="1" smtClean="0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sz="2300" i="1" smtClean="0">
                            <a:solidFill>
                              <a:prstClr val="black"/>
                            </a:solidFill>
                            <a:latin typeface="Cambria Math"/>
                          </a:rPr>
                          <m:t>𝑧</m:t>
                        </m:r>
                      </m:e>
                    </m:d>
                    <m:r>
                      <a:rPr lang="en-US" sz="2300" i="1" smtClean="0">
                        <a:solidFill>
                          <a:prstClr val="black"/>
                        </a:solidFill>
                        <a:latin typeface="Cambria Math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sz="2300" i="1" smtClean="0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accPr>
                      <m:e>
                        <m:r>
                          <a:rPr lang="en-US" sz="2300" i="1" smtClean="0">
                            <a:solidFill>
                              <a:prstClr val="black"/>
                            </a:solidFill>
                            <a:latin typeface="Cambria Math"/>
                          </a:rPr>
                          <m:t>𝑧</m:t>
                        </m:r>
                      </m:e>
                    </m:acc>
                  </m:oMath>
                </a14:m>
                <a:r>
                  <a:rPr lang="en-US" sz="2300" dirty="0">
                    <a:solidFill>
                      <a:prstClr val="black"/>
                    </a:solidFill>
                    <a:latin typeface="Calibri"/>
                  </a:rPr>
                  <a:t> is not analytic anywhere in the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solidFill>
                          <a:prstClr val="black"/>
                        </a:solidFill>
                        <a:latin typeface="Cambria Math"/>
                      </a:rPr>
                      <m:t>𝑧</m:t>
                    </m:r>
                    <m:r>
                      <a:rPr lang="en-US" sz="2300" i="1" dirty="0" smtClean="0">
                        <a:solidFill>
                          <a:prstClr val="black"/>
                        </a:solidFill>
                        <a:latin typeface="Cambria Math"/>
                      </a:rPr>
                      <m:t>−</m:t>
                    </m:r>
                  </m:oMath>
                </a14:m>
                <a:r>
                  <a:rPr lang="en-US" sz="2300" dirty="0">
                    <a:solidFill>
                      <a:prstClr val="black"/>
                    </a:solidFill>
                    <a:latin typeface="Calibri"/>
                  </a:rPr>
                  <a:t>plane. We verify this result using CR-equations. Note that the function </a:t>
                </a:r>
                <a14:m>
                  <m:oMath xmlns:m="http://schemas.openxmlformats.org/officeDocument/2006/math">
                    <m:r>
                      <a:rPr lang="en-US" sz="2300" i="1">
                        <a:solidFill>
                          <a:prstClr val="black"/>
                        </a:solidFill>
                        <a:latin typeface="Cambria Math"/>
                      </a:rPr>
                      <m:t>𝑓</m:t>
                    </m:r>
                    <m:d>
                      <m:dPr>
                        <m:ctrlPr>
                          <a:rPr lang="en-US" sz="2300" i="1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sz="2300" i="1">
                            <a:solidFill>
                              <a:prstClr val="black"/>
                            </a:solidFill>
                            <a:latin typeface="Cambria Math"/>
                          </a:rPr>
                          <m:t>𝑧</m:t>
                        </m:r>
                      </m:e>
                    </m:d>
                    <m:r>
                      <a:rPr lang="en-US" sz="2300" i="1">
                        <a:solidFill>
                          <a:prstClr val="black"/>
                        </a:solidFill>
                        <a:latin typeface="Cambria Math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sz="2300" i="1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accPr>
                      <m:e>
                        <m:r>
                          <a:rPr lang="en-US" sz="2300" i="1">
                            <a:solidFill>
                              <a:prstClr val="black"/>
                            </a:solidFill>
                            <a:latin typeface="Cambria Math"/>
                          </a:rPr>
                          <m:t>𝑧</m:t>
                        </m:r>
                      </m:e>
                    </m:acc>
                  </m:oMath>
                </a14:m>
                <a:r>
                  <a:rPr lang="en-US" sz="2300" dirty="0">
                    <a:solidFill>
                      <a:prstClr val="black"/>
                    </a:solidFill>
                    <a:latin typeface="Calibri"/>
                  </a:rPr>
                  <a:t> can be decomposed as: </a:t>
                </a:r>
              </a:p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en-US" sz="2300" i="1">
                        <a:solidFill>
                          <a:srgbClr val="0070C0"/>
                        </a:solidFill>
                        <a:latin typeface="Cambria Math"/>
                      </a:rPr>
                      <m:t>𝑢</m:t>
                    </m:r>
                    <m:d>
                      <m:dPr>
                        <m:ctrlPr>
                          <a:rPr lang="en-US" sz="2300" i="1">
                            <a:solidFill>
                              <a:srgbClr val="0070C0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sz="2300" i="1">
                            <a:solidFill>
                              <a:srgbClr val="0070C0"/>
                            </a:solidFill>
                            <a:latin typeface="Cambria Math"/>
                          </a:rPr>
                          <m:t>𝑥</m:t>
                        </m:r>
                        <m:r>
                          <a:rPr lang="en-US" sz="2300" i="1">
                            <a:solidFill>
                              <a:srgbClr val="0070C0"/>
                            </a:solidFill>
                            <a:latin typeface="Cambria Math"/>
                          </a:rPr>
                          <m:t>,</m:t>
                        </m:r>
                        <m:r>
                          <a:rPr lang="en-US" sz="2300" i="1">
                            <a:solidFill>
                              <a:srgbClr val="0070C0"/>
                            </a:solidFill>
                            <a:latin typeface="Cambria Math"/>
                          </a:rPr>
                          <m:t>𝑦</m:t>
                        </m:r>
                      </m:e>
                    </m:d>
                    <m:r>
                      <a:rPr lang="en-US" sz="2300" i="1">
                        <a:solidFill>
                          <a:srgbClr val="0070C0"/>
                        </a:solidFill>
                        <a:latin typeface="Cambria Math"/>
                      </a:rPr>
                      <m:t>=</m:t>
                    </m:r>
                    <m:r>
                      <a:rPr lang="en-US" sz="2300" i="1">
                        <a:solidFill>
                          <a:srgbClr val="0070C0"/>
                        </a:solidFill>
                        <a:latin typeface="Cambria Math"/>
                      </a:rPr>
                      <m:t>𝑥</m:t>
                    </m:r>
                    <m:r>
                      <a:rPr lang="en-US" sz="2300" i="1">
                        <a:solidFill>
                          <a:srgbClr val="0070C0"/>
                        </a:solidFill>
                        <a:latin typeface="Cambria Math"/>
                      </a:rPr>
                      <m:t>  </m:t>
                    </m:r>
                  </m:oMath>
                </a14:m>
                <a:r>
                  <a:rPr lang="en-US" sz="2300" dirty="0">
                    <a:solidFill>
                      <a:srgbClr val="0070C0"/>
                    </a:solidFill>
                    <a:latin typeface="Calibri"/>
                  </a:rPr>
                  <a:t>  </a:t>
                </a:r>
                <a:r>
                  <a:rPr lang="en-US" sz="2300" dirty="0">
                    <a:solidFill>
                      <a:prstClr val="black"/>
                    </a:solidFill>
                    <a:latin typeface="Calibri"/>
                  </a:rPr>
                  <a:t>and</a:t>
                </a:r>
                <a:r>
                  <a:rPr lang="en-US" sz="2300" dirty="0">
                    <a:solidFill>
                      <a:srgbClr val="0070C0"/>
                    </a:solidFill>
                    <a:latin typeface="Calibri"/>
                  </a:rPr>
                  <a:t>   </a:t>
                </a:r>
                <a14:m>
                  <m:oMath xmlns:m="http://schemas.openxmlformats.org/officeDocument/2006/math">
                    <m:r>
                      <a:rPr lang="en-US" sz="2300" i="1">
                        <a:solidFill>
                          <a:srgbClr val="0070C0"/>
                        </a:solidFill>
                        <a:latin typeface="Cambria Math"/>
                      </a:rPr>
                      <m:t>𝑣</m:t>
                    </m:r>
                    <m:d>
                      <m:dPr>
                        <m:ctrlPr>
                          <a:rPr lang="en-US" sz="2300" i="1">
                            <a:solidFill>
                              <a:srgbClr val="0070C0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sz="2300" i="1">
                            <a:solidFill>
                              <a:srgbClr val="0070C0"/>
                            </a:solidFill>
                            <a:latin typeface="Cambria Math"/>
                          </a:rPr>
                          <m:t>𝑥</m:t>
                        </m:r>
                        <m:r>
                          <a:rPr lang="en-US" sz="2300" i="1">
                            <a:solidFill>
                              <a:srgbClr val="0070C0"/>
                            </a:solidFill>
                            <a:latin typeface="Cambria Math"/>
                          </a:rPr>
                          <m:t>,</m:t>
                        </m:r>
                        <m:r>
                          <a:rPr lang="en-US" sz="2300" i="1">
                            <a:solidFill>
                              <a:srgbClr val="0070C0"/>
                            </a:solidFill>
                            <a:latin typeface="Cambria Math"/>
                          </a:rPr>
                          <m:t>𝑦</m:t>
                        </m:r>
                      </m:e>
                    </m:d>
                    <m:r>
                      <a:rPr lang="en-US" sz="2300" i="1">
                        <a:solidFill>
                          <a:srgbClr val="0070C0"/>
                        </a:solidFill>
                        <a:latin typeface="Cambria Math"/>
                      </a:rPr>
                      <m:t>=−</m:t>
                    </m:r>
                    <m:r>
                      <a:rPr lang="en-US" sz="2300" i="1">
                        <a:solidFill>
                          <a:srgbClr val="0070C0"/>
                        </a:solidFill>
                        <a:latin typeface="Cambria Math"/>
                      </a:rPr>
                      <m:t>𝑦</m:t>
                    </m:r>
                    <m:r>
                      <a:rPr lang="en-US" sz="2300" i="1">
                        <a:solidFill>
                          <a:srgbClr val="0070C0"/>
                        </a:solidFill>
                        <a:latin typeface="Cambria Math"/>
                      </a:rPr>
                      <m:t>.</m:t>
                    </m:r>
                  </m:oMath>
                </a14:m>
                <a:r>
                  <a:rPr lang="en-US" sz="2300" dirty="0">
                    <a:solidFill>
                      <a:srgbClr val="0070C0"/>
                    </a:solidFill>
                    <a:latin typeface="Calibri"/>
                  </a:rPr>
                  <a:t> </a:t>
                </a:r>
              </a:p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300" dirty="0">
                    <a:solidFill>
                      <a:prstClr val="black"/>
                    </a:solidFill>
                    <a:latin typeface="Calibri"/>
                  </a:rPr>
                  <a:t>From where we get:</a:t>
                </a:r>
              </a:p>
              <a:p>
                <a:pPr algn="just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300" i="1" dirty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300" i="1" dirty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𝑢</m:t>
                          </m:r>
                        </m:e>
                        <m:sub>
                          <m:r>
                            <a:rPr lang="en-US" sz="2300" i="1" dirty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𝑥</m:t>
                          </m:r>
                        </m:sub>
                      </m:sSub>
                      <m:r>
                        <a:rPr lang="en-US" sz="2300" i="1">
                          <a:solidFill>
                            <a:prstClr val="black"/>
                          </a:solidFill>
                          <a:latin typeface="Cambria Math"/>
                        </a:rPr>
                        <m:t>=</m:t>
                      </m:r>
                      <m:r>
                        <a:rPr lang="en-US" sz="2300" i="1" smtClean="0">
                          <a:solidFill>
                            <a:prstClr val="black"/>
                          </a:solidFill>
                          <a:latin typeface="Cambria Math"/>
                        </a:rPr>
                        <m:t>1</m:t>
                      </m:r>
                      <m:r>
                        <a:rPr lang="en-US" sz="2300" i="1">
                          <a:solidFill>
                            <a:prstClr val="black"/>
                          </a:solidFill>
                          <a:latin typeface="Cambria Math"/>
                        </a:rPr>
                        <m:t>,  </m:t>
                      </m:r>
                      <m:sSub>
                        <m:sSubPr>
                          <m:ctrlPr>
                            <a:rPr lang="en-US" sz="2300" i="1" dirty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300" i="1" dirty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𝑢</m:t>
                          </m:r>
                        </m:e>
                        <m:sub>
                          <m:r>
                            <a:rPr lang="en-US" sz="2300" i="1" dirty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𝑦</m:t>
                          </m:r>
                        </m:sub>
                      </m:sSub>
                      <m:r>
                        <a:rPr lang="en-US" sz="2300" i="1">
                          <a:solidFill>
                            <a:prstClr val="black"/>
                          </a:solidFill>
                          <a:latin typeface="Cambria Math"/>
                        </a:rPr>
                        <m:t>=</m:t>
                      </m:r>
                      <m:r>
                        <a:rPr lang="en-US" sz="2300" i="1" smtClean="0">
                          <a:solidFill>
                            <a:prstClr val="black"/>
                          </a:solidFill>
                          <a:latin typeface="Cambria Math"/>
                        </a:rPr>
                        <m:t>0</m:t>
                      </m:r>
                      <m:r>
                        <a:rPr lang="en-US" sz="2300" i="1">
                          <a:solidFill>
                            <a:prstClr val="black"/>
                          </a:solidFill>
                          <a:latin typeface="Cambria Math"/>
                        </a:rPr>
                        <m:t>,</m:t>
                      </m:r>
                    </m:oMath>
                  </m:oMathPara>
                </a14:m>
                <a:endParaRPr lang="en-US" sz="2300" dirty="0">
                  <a:solidFill>
                    <a:prstClr val="black"/>
                  </a:solidFill>
                  <a:latin typeface="Calibri"/>
                </a:endParaRPr>
              </a:p>
              <a:p>
                <a:pPr algn="just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300" dirty="0">
                    <a:solidFill>
                      <a:prstClr val="black"/>
                    </a:solidFill>
                    <a:latin typeface="Calibri"/>
                  </a:rPr>
                  <a:t>                                                           </a:t>
                </a:r>
                <a14:m>
                  <m:oMath xmlns:m="http://schemas.openxmlformats.org/officeDocument/2006/math">
                    <m:r>
                      <a:rPr lang="en-US" sz="2300" dirty="0" smtClean="0">
                        <a:solidFill>
                          <a:prstClr val="black"/>
                        </a:solidFill>
                        <a:latin typeface="Cambria Math"/>
                      </a:rPr>
                      <m:t>     </m:t>
                    </m:r>
                    <m:sSub>
                      <m:sSubPr>
                        <m:ctrlPr>
                          <a:rPr lang="en-US" sz="2300" i="1" dirty="0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z="2300" i="1" dirty="0">
                            <a:solidFill>
                              <a:prstClr val="black"/>
                            </a:solidFill>
                            <a:latin typeface="Cambria Math"/>
                          </a:rPr>
                          <m:t>𝑣</m:t>
                        </m:r>
                      </m:e>
                      <m:sub>
                        <m:r>
                          <a:rPr lang="en-US" sz="2300" i="1" dirty="0">
                            <a:solidFill>
                              <a:prstClr val="black"/>
                            </a:solidFill>
                            <a:latin typeface="Cambria Math"/>
                          </a:rPr>
                          <m:t>𝑥</m:t>
                        </m:r>
                      </m:sub>
                    </m:sSub>
                    <m:r>
                      <a:rPr lang="en-US" sz="2300" i="1">
                        <a:solidFill>
                          <a:prstClr val="black"/>
                        </a:solidFill>
                        <a:latin typeface="Cambria Math"/>
                      </a:rPr>
                      <m:t>=</m:t>
                    </m:r>
                    <m:r>
                      <a:rPr lang="en-US" sz="2300" i="1" smtClean="0">
                        <a:solidFill>
                          <a:prstClr val="black"/>
                        </a:solidFill>
                        <a:latin typeface="Cambria Math"/>
                      </a:rPr>
                      <m:t>0</m:t>
                    </m:r>
                    <m:r>
                      <a:rPr lang="en-US" sz="2300" i="1">
                        <a:solidFill>
                          <a:prstClr val="black"/>
                        </a:solidFill>
                        <a:latin typeface="Cambria Math"/>
                      </a:rPr>
                      <m:t>,   </m:t>
                    </m:r>
                    <m:r>
                      <a:rPr lang="en-US" sz="2300" i="1" smtClean="0">
                        <a:solidFill>
                          <a:prstClr val="black"/>
                        </a:solidFill>
                        <a:latin typeface="Cambria Math"/>
                      </a:rPr>
                      <m:t>  </m:t>
                    </m:r>
                    <m:r>
                      <a:rPr lang="en-US" sz="2300" i="1">
                        <a:solidFill>
                          <a:prstClr val="black"/>
                        </a:solidFill>
                        <a:latin typeface="Cambria Math"/>
                      </a:rPr>
                      <m:t>    </m:t>
                    </m:r>
                    <m:sSub>
                      <m:sSubPr>
                        <m:ctrlPr>
                          <a:rPr lang="en-US" sz="2300" i="1" dirty="0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z="2300" i="1" dirty="0">
                            <a:solidFill>
                              <a:prstClr val="black"/>
                            </a:solidFill>
                            <a:latin typeface="Cambria Math"/>
                          </a:rPr>
                          <m:t>𝑣</m:t>
                        </m:r>
                      </m:e>
                      <m:sub>
                        <m:r>
                          <a:rPr lang="en-US" sz="2300" i="1" dirty="0">
                            <a:solidFill>
                              <a:prstClr val="black"/>
                            </a:solidFill>
                            <a:latin typeface="Cambria Math"/>
                          </a:rPr>
                          <m:t>𝑦</m:t>
                        </m:r>
                      </m:sub>
                    </m:sSub>
                    <m:r>
                      <a:rPr lang="en-US" sz="2300" i="1">
                        <a:solidFill>
                          <a:prstClr val="black"/>
                        </a:solidFill>
                        <a:latin typeface="Cambria Math"/>
                      </a:rPr>
                      <m:t>=</m:t>
                    </m:r>
                    <m:r>
                      <a:rPr lang="en-US" sz="2300" i="1" smtClean="0">
                        <a:solidFill>
                          <a:prstClr val="black"/>
                        </a:solidFill>
                        <a:latin typeface="Cambria Math"/>
                      </a:rPr>
                      <m:t>−</m:t>
                    </m:r>
                    <m:r>
                      <a:rPr lang="en-US" sz="2300" i="1" smtClean="0">
                        <a:solidFill>
                          <a:prstClr val="black"/>
                        </a:solidFill>
                        <a:latin typeface="Cambria Math"/>
                      </a:rPr>
                      <m:t>1</m:t>
                    </m:r>
                    <m:r>
                      <a:rPr lang="en-US" sz="2300" i="1">
                        <a:solidFill>
                          <a:prstClr val="black"/>
                        </a:solidFill>
                        <a:latin typeface="Cambria Math"/>
                      </a:rPr>
                      <m:t>,</m:t>
                    </m:r>
                  </m:oMath>
                </a14:m>
                <a:endParaRPr lang="en-US" sz="2300" dirty="0">
                  <a:solidFill>
                    <a:prstClr val="black"/>
                  </a:solidFill>
                  <a:latin typeface="Calibri"/>
                </a:endParaRPr>
              </a:p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300" dirty="0">
                    <a:solidFill>
                      <a:prstClr val="black"/>
                    </a:solidFill>
                    <a:latin typeface="Calibri"/>
                  </a:rPr>
                  <a:t>Note that: </a:t>
                </a:r>
              </a:p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300" i="1" dirty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300" i="1" dirty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𝑢</m:t>
                          </m:r>
                        </m:e>
                        <m:sub>
                          <m:r>
                            <a:rPr lang="en-US" sz="2300" i="1" dirty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𝑥</m:t>
                          </m:r>
                        </m:sub>
                      </m:sSub>
                      <m:r>
                        <a:rPr lang="en-US" sz="2300" i="1" dirty="0" smtClean="0">
                          <a:solidFill>
                            <a:prstClr val="black"/>
                          </a:solidFill>
                          <a:latin typeface="Cambria Math"/>
                          <a:ea typeface="Cambria Math"/>
                        </a:rPr>
                        <m:t>≠</m:t>
                      </m:r>
                      <m:sSub>
                        <m:sSubPr>
                          <m:ctrlPr>
                            <a:rPr lang="en-US" sz="2300" i="1" dirty="0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300" i="1" dirty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𝑣</m:t>
                          </m:r>
                        </m:e>
                        <m:sub>
                          <m:r>
                            <a:rPr lang="en-US" sz="2300" i="1" dirty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𝑦</m:t>
                          </m:r>
                        </m:sub>
                      </m:sSub>
                      <m:r>
                        <a:rPr lang="en-US" sz="2300" i="1" dirty="0" smtClean="0">
                          <a:solidFill>
                            <a:prstClr val="black"/>
                          </a:solidFill>
                          <a:latin typeface="Cambria Math"/>
                        </a:rPr>
                        <m:t>,</m:t>
                      </m:r>
                    </m:oMath>
                  </m:oMathPara>
                </a14:m>
                <a:endParaRPr lang="en-US" sz="2300" dirty="0">
                  <a:solidFill>
                    <a:prstClr val="black"/>
                  </a:solidFill>
                  <a:latin typeface="Calibri"/>
                </a:endParaRPr>
              </a:p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1100" dirty="0">
                  <a:solidFill>
                    <a:prstClr val="black"/>
                  </a:solidFill>
                  <a:latin typeface="Calibri"/>
                </a:endParaRPr>
              </a:p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dirty="0">
                    <a:solidFill>
                      <a:prstClr val="black"/>
                    </a:solidFill>
                    <a:latin typeface="Calibri"/>
                  </a:rPr>
                  <a:t>reflecting that the CR-equations are not satisfied. Since the above relation is valid at all points in the domain therefore the function is not analytic anywhere in the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prstClr val="black"/>
                        </a:solidFill>
                        <a:latin typeface="Cambria Math"/>
                      </a:rPr>
                      <m:t>𝑧</m:t>
                    </m:r>
                    <m:r>
                      <a:rPr lang="en-US" i="1" dirty="0" smtClean="0">
                        <a:solidFill>
                          <a:prstClr val="black"/>
                        </a:solidFill>
                        <a:latin typeface="Cambria Math"/>
                      </a:rPr>
                      <m:t>−</m:t>
                    </m:r>
                  </m:oMath>
                </a14:m>
                <a:r>
                  <a:rPr lang="en-US" dirty="0">
                    <a:solidFill>
                      <a:prstClr val="black"/>
                    </a:solidFill>
                    <a:latin typeface="Calibri"/>
                  </a:rPr>
                  <a:t>plane.</a:t>
                </a:r>
                <a:endParaRPr lang="en-US" sz="2300" dirty="0">
                  <a:solidFill>
                    <a:prstClr val="black"/>
                  </a:solidFill>
                  <a:latin typeface="Calibri"/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891" y="1785483"/>
                <a:ext cx="11019694" cy="4269630"/>
              </a:xfrm>
              <a:prstGeom prst="rect">
                <a:avLst/>
              </a:prstGeom>
              <a:blipFill rotWithShape="1">
                <a:blip r:embed="rId3"/>
                <a:stretch>
                  <a:fillRect l="-885" t="-1000" r="-221" b="-2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7680897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BCBB2DD-094D-419E-9B63-E481E650C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044" y="327011"/>
            <a:ext cx="9464040" cy="446825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0070C0"/>
                </a:solidFill>
                <a:latin typeface="+mn-lt"/>
              </a:rPr>
              <a:t>Cauchy-Riemann </a:t>
            </a:r>
            <a:r>
              <a:rPr lang="en-US" b="1" dirty="0" smtClean="0">
                <a:solidFill>
                  <a:srgbClr val="0070C0"/>
                </a:solidFill>
                <a:latin typeface="+mn-lt"/>
              </a:rPr>
              <a:t>Equations in </a:t>
            </a:r>
            <a:r>
              <a:rPr lang="en-US" b="1" dirty="0">
                <a:solidFill>
                  <a:srgbClr val="0070C0"/>
                </a:solidFill>
                <a:latin typeface="+mn-lt"/>
              </a:rPr>
              <a:t>Polar Coordinates</a:t>
            </a:r>
            <a:r>
              <a:rPr lang="en-US" b="1" dirty="0" smtClean="0">
                <a:solidFill>
                  <a:srgbClr val="0070C0"/>
                </a:solidFill>
                <a:latin typeface="+mn-lt"/>
              </a:rPr>
              <a:t> </a:t>
            </a:r>
            <a:endParaRPr lang="en-US" b="1" dirty="0">
              <a:solidFill>
                <a:srgbClr val="0070C0"/>
              </a:solidFill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656782" y="860886"/>
                <a:ext cx="10157753" cy="18809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500" dirty="0" smtClean="0">
                    <a:solidFill>
                      <a:prstClr val="black"/>
                    </a:solidFill>
                    <a:latin typeface="Calibri"/>
                  </a:rPr>
                  <a:t>For </a:t>
                </a:r>
                <a:r>
                  <a:rPr lang="en-US" sz="2500" dirty="0">
                    <a:solidFill>
                      <a:prstClr val="black"/>
                    </a:solidFill>
                    <a:latin typeface="Calibri"/>
                  </a:rPr>
                  <a:t>complicated complex functions it is better to use Euler’s formula which require that the CR-equations are obtained in </a:t>
                </a:r>
                <a14:m>
                  <m:oMath xmlns:m="http://schemas.openxmlformats.org/officeDocument/2006/math">
                    <m:r>
                      <a:rPr lang="en-US" sz="2500" i="1" smtClean="0">
                        <a:solidFill>
                          <a:srgbClr val="0070C0"/>
                        </a:solidFill>
                        <a:latin typeface="Cambria Math"/>
                      </a:rPr>
                      <m:t>(</m:t>
                    </m:r>
                    <m:r>
                      <a:rPr lang="en-US" sz="2500" i="1" smtClean="0">
                        <a:solidFill>
                          <a:srgbClr val="0070C0"/>
                        </a:solidFill>
                        <a:latin typeface="Cambria Math"/>
                      </a:rPr>
                      <m:t>𝑟</m:t>
                    </m:r>
                    <m:r>
                      <a:rPr lang="en-US" sz="2500" i="1" smtClean="0">
                        <a:solidFill>
                          <a:srgbClr val="0070C0"/>
                        </a:solidFill>
                        <a:latin typeface="Cambria Math"/>
                      </a:rPr>
                      <m:t>,</m:t>
                    </m:r>
                    <m:r>
                      <a:rPr lang="en-US" sz="2500" i="1" smtClean="0">
                        <a:solidFill>
                          <a:srgbClr val="0070C0"/>
                        </a:solidFill>
                        <a:latin typeface="Cambria Math"/>
                        <a:ea typeface="Cambria Math"/>
                      </a:rPr>
                      <m:t>𝜃</m:t>
                    </m:r>
                    <m:r>
                      <a:rPr lang="en-US" sz="2500" i="1" smtClean="0">
                        <a:solidFill>
                          <a:srgbClr val="0070C0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lang="en-US" sz="2500" dirty="0">
                    <a:solidFill>
                      <a:srgbClr val="0070C0"/>
                    </a:solidFill>
                    <a:latin typeface="Calibri"/>
                  </a:rPr>
                  <a:t>. </a:t>
                </a:r>
                <a:r>
                  <a:rPr lang="en-US" sz="2500" dirty="0">
                    <a:solidFill>
                      <a:prstClr val="black"/>
                    </a:solidFill>
                    <a:latin typeface="Calibri"/>
                  </a:rPr>
                  <a:t>The Cauchy-Riemann equations in polar coordinates are given by:</a:t>
                </a:r>
              </a:p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500" dirty="0">
                    <a:solidFill>
                      <a:prstClr val="black"/>
                    </a:solidFill>
                    <a:latin typeface="Calibri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500" i="1" dirty="0">
                            <a:solidFill>
                              <a:srgbClr val="0070C0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en-US" sz="2500" i="1" dirty="0">
                            <a:solidFill>
                              <a:srgbClr val="0070C0"/>
                            </a:solidFill>
                            <a:latin typeface="Cambria Math"/>
                          </a:rPr>
                          <m:t>𝜕</m:t>
                        </m:r>
                        <m:r>
                          <a:rPr lang="en-US" sz="2500" i="1" dirty="0">
                            <a:solidFill>
                              <a:srgbClr val="0070C0"/>
                            </a:solidFill>
                            <a:latin typeface="Cambria Math"/>
                          </a:rPr>
                          <m:t>𝑢</m:t>
                        </m:r>
                      </m:num>
                      <m:den>
                        <m:r>
                          <a:rPr lang="en-US" sz="2500" i="1" dirty="0">
                            <a:solidFill>
                              <a:srgbClr val="0070C0"/>
                            </a:solidFill>
                            <a:latin typeface="Cambria Math"/>
                          </a:rPr>
                          <m:t>𝜕</m:t>
                        </m:r>
                        <m:r>
                          <a:rPr lang="en-US" sz="2500" i="1" dirty="0" smtClean="0">
                            <a:solidFill>
                              <a:srgbClr val="0070C0"/>
                            </a:solidFill>
                            <a:latin typeface="Cambria Math"/>
                          </a:rPr>
                          <m:t>𝑟</m:t>
                        </m:r>
                        <m:r>
                          <m:rPr>
                            <m:nor/>
                          </m:rPr>
                          <a:rPr lang="en-US" sz="2500" i="1" dirty="0">
                            <a:solidFill>
                              <a:srgbClr val="0070C0"/>
                            </a:solidFill>
                            <a:latin typeface="Calibri"/>
                          </a:rPr>
                          <m:t> </m:t>
                        </m:r>
                      </m:den>
                    </m:f>
                    <m:r>
                      <a:rPr lang="en-US" sz="2500" i="1" dirty="0">
                        <a:solidFill>
                          <a:srgbClr val="0070C0"/>
                        </a:solidFill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500" i="1" dirty="0">
                            <a:solidFill>
                              <a:srgbClr val="0070C0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en-US" sz="2500" i="1" dirty="0" smtClean="0">
                            <a:solidFill>
                              <a:srgbClr val="0070C0"/>
                            </a:solidFill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sz="2500" i="1" dirty="0" smtClean="0">
                            <a:solidFill>
                              <a:srgbClr val="0070C0"/>
                            </a:solidFill>
                            <a:latin typeface="Cambria Math"/>
                          </a:rPr>
                          <m:t>𝑟</m:t>
                        </m:r>
                      </m:den>
                    </m:f>
                    <m:f>
                      <m:fPr>
                        <m:ctrlPr>
                          <a:rPr lang="en-US" sz="2500" i="1" dirty="0">
                            <a:solidFill>
                              <a:srgbClr val="0070C0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en-US" sz="2500" i="1" dirty="0">
                            <a:solidFill>
                              <a:srgbClr val="0070C0"/>
                            </a:solidFill>
                            <a:latin typeface="Cambria Math"/>
                          </a:rPr>
                          <m:t>𝜕</m:t>
                        </m:r>
                        <m:r>
                          <a:rPr lang="en-US" sz="2500" i="1" dirty="0">
                            <a:solidFill>
                              <a:srgbClr val="0070C0"/>
                            </a:solidFill>
                            <a:latin typeface="Cambria Math"/>
                          </a:rPr>
                          <m:t>𝑣</m:t>
                        </m:r>
                      </m:num>
                      <m:den>
                        <m:r>
                          <a:rPr lang="en-US" sz="2500" i="1" dirty="0">
                            <a:solidFill>
                              <a:srgbClr val="0070C0"/>
                            </a:solidFill>
                            <a:latin typeface="Cambria Math"/>
                          </a:rPr>
                          <m:t>𝜕</m:t>
                        </m:r>
                        <m:r>
                          <a:rPr lang="en-US" sz="2500" i="1">
                            <a:solidFill>
                              <a:srgbClr val="0070C0"/>
                            </a:solidFill>
                            <a:latin typeface="Cambria Math"/>
                            <a:ea typeface="Cambria Math"/>
                          </a:rPr>
                          <m:t>𝜃</m:t>
                        </m:r>
                      </m:den>
                    </m:f>
                    <m:r>
                      <a:rPr lang="en-US" sz="2500" i="1" dirty="0">
                        <a:solidFill>
                          <a:prstClr val="black"/>
                        </a:solidFill>
                        <a:latin typeface="Cambria Math"/>
                      </a:rPr>
                      <m:t>      </m:t>
                    </m:r>
                    <m:r>
                      <m:rPr>
                        <m:sty m:val="p"/>
                      </m:rPr>
                      <a:rPr lang="en-US" sz="2500" dirty="0">
                        <a:solidFill>
                          <a:prstClr val="black"/>
                        </a:solidFill>
                        <a:latin typeface="Cambria Math"/>
                      </a:rPr>
                      <m:t>and</m:t>
                    </m:r>
                    <m:r>
                      <a:rPr lang="en-US" sz="2500" i="1" dirty="0">
                        <a:solidFill>
                          <a:prstClr val="black"/>
                        </a:solidFill>
                        <a:latin typeface="Cambria Math"/>
                      </a:rPr>
                      <m:t>        </m:t>
                    </m:r>
                    <m:f>
                      <m:fPr>
                        <m:ctrlPr>
                          <a:rPr lang="en-US" sz="2500" i="1" dirty="0">
                            <a:solidFill>
                              <a:srgbClr val="0070C0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en-US" sz="2500" i="1" dirty="0">
                            <a:solidFill>
                              <a:srgbClr val="0070C0"/>
                            </a:solidFill>
                            <a:latin typeface="Cambria Math"/>
                          </a:rPr>
                          <m:t>𝜕</m:t>
                        </m:r>
                        <m:r>
                          <a:rPr lang="en-US" sz="2500" i="1" dirty="0" smtClean="0">
                            <a:solidFill>
                              <a:srgbClr val="0070C0"/>
                            </a:solidFill>
                            <a:latin typeface="Cambria Math"/>
                          </a:rPr>
                          <m:t>𝑣</m:t>
                        </m:r>
                      </m:num>
                      <m:den>
                        <m:r>
                          <a:rPr lang="en-US" sz="2500" i="1" dirty="0">
                            <a:solidFill>
                              <a:srgbClr val="0070C0"/>
                            </a:solidFill>
                            <a:latin typeface="Cambria Math"/>
                          </a:rPr>
                          <m:t>𝜕</m:t>
                        </m:r>
                        <m:r>
                          <a:rPr lang="en-US" sz="2500" i="1" dirty="0" smtClean="0">
                            <a:solidFill>
                              <a:srgbClr val="0070C0"/>
                            </a:solidFill>
                            <a:latin typeface="Cambria Math"/>
                          </a:rPr>
                          <m:t>𝑟</m:t>
                        </m:r>
                        <m:r>
                          <m:rPr>
                            <m:nor/>
                          </m:rPr>
                          <a:rPr lang="en-US" sz="2500" i="1" dirty="0">
                            <a:solidFill>
                              <a:srgbClr val="0070C0"/>
                            </a:solidFill>
                            <a:latin typeface="Calibri"/>
                          </a:rPr>
                          <m:t> </m:t>
                        </m:r>
                      </m:den>
                    </m:f>
                    <m:r>
                      <a:rPr lang="en-US" sz="2500" i="1" dirty="0">
                        <a:solidFill>
                          <a:srgbClr val="0070C0"/>
                        </a:solidFill>
                        <a:latin typeface="Cambria Math"/>
                      </a:rPr>
                      <m:t>=−</m:t>
                    </m:r>
                    <m:f>
                      <m:fPr>
                        <m:ctrlPr>
                          <a:rPr lang="en-US" sz="2500" i="1" dirty="0">
                            <a:solidFill>
                              <a:srgbClr val="0070C0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en-US" sz="2500" i="1" dirty="0">
                            <a:solidFill>
                              <a:srgbClr val="0070C0"/>
                            </a:solidFill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sz="2500" i="1" dirty="0">
                            <a:solidFill>
                              <a:srgbClr val="0070C0"/>
                            </a:solidFill>
                            <a:latin typeface="Cambria Math"/>
                          </a:rPr>
                          <m:t>𝑟</m:t>
                        </m:r>
                      </m:den>
                    </m:f>
                    <m:f>
                      <m:fPr>
                        <m:ctrlPr>
                          <a:rPr lang="en-US" sz="2500" i="1" dirty="0">
                            <a:solidFill>
                              <a:srgbClr val="0070C0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en-US" sz="2500" i="1" dirty="0">
                            <a:solidFill>
                              <a:srgbClr val="0070C0"/>
                            </a:solidFill>
                            <a:latin typeface="Cambria Math"/>
                          </a:rPr>
                          <m:t>𝜕</m:t>
                        </m:r>
                        <m:r>
                          <a:rPr lang="en-US" sz="2500" i="1" dirty="0" smtClean="0">
                            <a:solidFill>
                              <a:srgbClr val="0070C0"/>
                            </a:solidFill>
                            <a:latin typeface="Cambria Math"/>
                          </a:rPr>
                          <m:t>𝑢</m:t>
                        </m:r>
                      </m:num>
                      <m:den>
                        <m:r>
                          <a:rPr lang="en-US" sz="2500" i="1" dirty="0">
                            <a:solidFill>
                              <a:srgbClr val="0070C0"/>
                            </a:solidFill>
                            <a:latin typeface="Cambria Math"/>
                          </a:rPr>
                          <m:t>𝜕</m:t>
                        </m:r>
                        <m:r>
                          <a:rPr lang="en-US" sz="2500" i="1">
                            <a:solidFill>
                              <a:srgbClr val="0070C0"/>
                            </a:solidFill>
                            <a:latin typeface="Cambria Math"/>
                            <a:ea typeface="Cambria Math"/>
                          </a:rPr>
                          <m:t>𝜃</m:t>
                        </m:r>
                      </m:den>
                    </m:f>
                    <m:r>
                      <a:rPr lang="en-US" sz="2500" dirty="0" smtClean="0">
                        <a:solidFill>
                          <a:srgbClr val="0070C0"/>
                        </a:solidFill>
                        <a:latin typeface="Cambria Math"/>
                      </a:rPr>
                      <m:t>,           (</m:t>
                    </m:r>
                    <m:r>
                      <a:rPr lang="en-US" sz="2500" dirty="0" smtClean="0">
                        <a:solidFill>
                          <a:srgbClr val="0070C0"/>
                        </a:solidFill>
                        <a:latin typeface="Cambria Math"/>
                      </a:rPr>
                      <m:t>2</m:t>
                    </m:r>
                    <m:r>
                      <a:rPr lang="en-US" sz="2500" dirty="0" smtClean="0">
                        <a:solidFill>
                          <a:srgbClr val="0070C0"/>
                        </a:solidFill>
                        <a:latin typeface="Cambria Math"/>
                      </a:rPr>
                      <m:t>)</m:t>
                    </m:r>
                  </m:oMath>
                </a14:m>
                <a:endParaRPr lang="en-US" sz="2500" dirty="0">
                  <a:solidFill>
                    <a:prstClr val="black"/>
                  </a:solidFill>
                  <a:latin typeface="Calibri"/>
                </a:endParaRP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758" y="860886"/>
                <a:ext cx="11286392" cy="1880964"/>
              </a:xfrm>
              <a:prstGeom prst="rect">
                <a:avLst/>
              </a:prstGeom>
              <a:blipFill rotWithShape="1">
                <a:blip r:embed="rId2"/>
                <a:stretch>
                  <a:fillRect l="-918" t="-22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656786" y="2585422"/>
                <a:ext cx="10033782" cy="425385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300" b="1" dirty="0" smtClean="0">
                    <a:solidFill>
                      <a:srgbClr val="0070C0"/>
                    </a:solidFill>
                    <a:latin typeface="Calibri"/>
                  </a:rPr>
                  <a:t>Example: </a:t>
                </a:r>
                <a:r>
                  <a:rPr lang="en-US" sz="2300" dirty="0" smtClean="0">
                    <a:solidFill>
                      <a:prstClr val="black"/>
                    </a:solidFill>
                    <a:latin typeface="Calibri"/>
                  </a:rPr>
                  <a:t>Let </a:t>
                </a:r>
                <a14:m>
                  <m:oMath xmlns:m="http://schemas.openxmlformats.org/officeDocument/2006/math">
                    <m:r>
                      <a:rPr lang="en-US" sz="2300" i="1" smtClean="0">
                        <a:solidFill>
                          <a:prstClr val="black"/>
                        </a:solidFill>
                        <a:latin typeface="Cambria Math"/>
                      </a:rPr>
                      <m:t>𝑓</m:t>
                    </m:r>
                    <m:d>
                      <m:dPr>
                        <m:ctrlPr>
                          <a:rPr lang="en-US" sz="2300" i="1" smtClean="0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sz="2300" i="1" smtClean="0">
                            <a:solidFill>
                              <a:prstClr val="black"/>
                            </a:solidFill>
                            <a:latin typeface="Cambria Math"/>
                          </a:rPr>
                          <m:t>𝑧</m:t>
                        </m:r>
                      </m:e>
                    </m:d>
                    <m:r>
                      <a:rPr lang="en-US" sz="2300" i="1" smtClean="0">
                        <a:solidFill>
                          <a:prstClr val="black"/>
                        </a:solidFill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300" i="1" smtClean="0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en-US" sz="2300" i="1" smtClean="0">
                            <a:solidFill>
                              <a:prstClr val="black"/>
                            </a:solidFill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sz="2300" i="1" smtClean="0">
                            <a:solidFill>
                              <a:prstClr val="black"/>
                            </a:solidFill>
                            <a:latin typeface="Cambria Math"/>
                          </a:rPr>
                          <m:t>𝑧</m:t>
                        </m:r>
                      </m:den>
                    </m:f>
                    <m:r>
                      <a:rPr lang="en-US" sz="2300" i="1" smtClean="0">
                        <a:solidFill>
                          <a:prstClr val="black"/>
                        </a:solidFill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300" i="1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en-US" sz="2300" i="1">
                            <a:solidFill>
                              <a:prstClr val="black"/>
                            </a:solidFill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sz="2300" i="1" smtClean="0">
                            <a:solidFill>
                              <a:prstClr val="black"/>
                            </a:solidFill>
                            <a:latin typeface="Cambria Math"/>
                          </a:rPr>
                          <m:t>𝑥</m:t>
                        </m:r>
                        <m:r>
                          <a:rPr lang="en-US" sz="2300" i="1" smtClean="0">
                            <a:solidFill>
                              <a:prstClr val="black"/>
                            </a:solidFill>
                            <a:latin typeface="Cambria Math"/>
                          </a:rPr>
                          <m:t>+</m:t>
                        </m:r>
                        <m:r>
                          <a:rPr lang="en-US" sz="2300" i="1" smtClean="0">
                            <a:solidFill>
                              <a:prstClr val="black"/>
                            </a:solidFill>
                            <a:latin typeface="Cambria Math"/>
                          </a:rPr>
                          <m:t>𝑖𝑦</m:t>
                        </m:r>
                      </m:den>
                    </m:f>
                    <m:r>
                      <a:rPr lang="en-US" sz="2300" i="1" smtClean="0">
                        <a:solidFill>
                          <a:prstClr val="black"/>
                        </a:solidFill>
                        <a:latin typeface="Cambria Math"/>
                      </a:rPr>
                      <m:t>.</m:t>
                    </m:r>
                  </m:oMath>
                </a14:m>
                <a:r>
                  <a:rPr lang="en-US" sz="2300" dirty="0" smtClean="0">
                    <a:solidFill>
                      <a:prstClr val="black"/>
                    </a:solidFill>
                    <a:latin typeface="Calibri"/>
                  </a:rPr>
                  <a:t> In polar coordinates the function </a:t>
                </a:r>
                <a14:m>
                  <m:oMath xmlns:m="http://schemas.openxmlformats.org/officeDocument/2006/math">
                    <m:r>
                      <a:rPr lang="en-US" sz="2300" i="1" smtClean="0">
                        <a:solidFill>
                          <a:prstClr val="black"/>
                        </a:solidFill>
                        <a:latin typeface="Cambria Math"/>
                      </a:rPr>
                      <m:t>𝑓</m:t>
                    </m:r>
                    <m:r>
                      <a:rPr lang="en-US" sz="2300" i="1" smtClean="0">
                        <a:solidFill>
                          <a:prstClr val="black"/>
                        </a:solidFill>
                        <a:latin typeface="Cambria Math"/>
                      </a:rPr>
                      <m:t>(</m:t>
                    </m:r>
                    <m:r>
                      <a:rPr lang="en-US" sz="2300" i="1" smtClean="0">
                        <a:solidFill>
                          <a:prstClr val="black"/>
                        </a:solidFill>
                        <a:latin typeface="Cambria Math"/>
                      </a:rPr>
                      <m:t>𝑧</m:t>
                    </m:r>
                    <m:r>
                      <a:rPr lang="en-US" sz="2300" i="1" smtClean="0">
                        <a:solidFill>
                          <a:prstClr val="black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lang="en-US" sz="2300" dirty="0" smtClean="0">
                    <a:solidFill>
                      <a:prstClr val="black"/>
                    </a:solidFill>
                    <a:latin typeface="Calibri"/>
                  </a:rPr>
                  <a:t> can be written as:</a:t>
                </a:r>
              </a:p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i="1" smtClean="0">
                          <a:solidFill>
                            <a:prstClr val="black"/>
                          </a:solidFill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lang="en-US" sz="2300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300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𝑧</m:t>
                          </m:r>
                        </m:e>
                      </m:d>
                      <m:r>
                        <a:rPr lang="en-US" sz="2300" i="1" smtClean="0">
                          <a:solidFill>
                            <a:prstClr val="black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300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300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sz="23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𝑟</m:t>
                          </m:r>
                          <m:sSup>
                            <m:sSupPr>
                              <m:ctrlPr>
                                <a:rPr lang="en-US" sz="2300" i="1" smtClean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sz="2300" i="1" smtClean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300" i="1" smtClean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US" sz="2300" i="1" smtClean="0">
                                  <a:solidFill>
                                    <a:prstClr val="black"/>
                                  </a:solidFill>
                                  <a:latin typeface="Cambria Math"/>
                                  <a:ea typeface="Cambria Math"/>
                                </a:rPr>
                                <m:t>𝜃</m:t>
                              </m:r>
                            </m:sup>
                          </m:sSup>
                        </m:den>
                      </m:f>
                      <m:r>
                        <a:rPr lang="en-US" sz="2300" i="1" smtClean="0">
                          <a:solidFill>
                            <a:prstClr val="black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3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3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sz="23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300" i="1" smtClean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sz="23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US" sz="2300" i="1">
                                  <a:solidFill>
                                    <a:prstClr val="black"/>
                                  </a:solidFill>
                                  <a:latin typeface="Cambria Math"/>
                                  <a:ea typeface="Cambria Math"/>
                                </a:rPr>
                                <m:t>𝜃</m:t>
                              </m:r>
                            </m:sup>
                          </m:sSup>
                        </m:num>
                        <m:den>
                          <m:r>
                            <a:rPr lang="en-US" sz="2300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𝑟</m:t>
                          </m:r>
                        </m:den>
                      </m:f>
                      <m:r>
                        <a:rPr lang="en-US" sz="2300" smtClean="0">
                          <a:solidFill>
                            <a:prstClr val="black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f>
                        <m:fPr>
                          <m:ctrlPr>
                            <a:rPr lang="en-US" sz="23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sz="2300" i="1" smtClean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300" smtClean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sz="2300" i="1">
                                  <a:solidFill>
                                    <a:prstClr val="black"/>
                                  </a:solidFill>
                                  <a:latin typeface="Cambria Math"/>
                                  <a:ea typeface="Cambria Math"/>
                                </a:rPr>
                                <m:t>𝜃</m:t>
                              </m:r>
                            </m:e>
                          </m:func>
                          <m:r>
                            <a:rPr lang="en-US" sz="2300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−</m:t>
                          </m:r>
                          <m:r>
                            <a:rPr lang="en-US" sz="2300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𝑖</m:t>
                          </m:r>
                          <m:func>
                            <m:funcPr>
                              <m:ctrlPr>
                                <a:rPr lang="en-US" sz="2300" i="1" smtClean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300" smtClean="0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sz="2300" i="1">
                                  <a:solidFill>
                                    <a:prstClr val="black"/>
                                  </a:solidFill>
                                  <a:latin typeface="Cambria Math"/>
                                  <a:ea typeface="Cambria Math"/>
                                </a:rPr>
                                <m:t>𝜃</m:t>
                              </m:r>
                            </m:e>
                          </m:func>
                        </m:num>
                        <m:den>
                          <m:r>
                            <a:rPr lang="en-US" sz="2300" i="1" smtClean="0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𝑟</m:t>
                          </m:r>
                        </m:den>
                      </m:f>
                      <m:r>
                        <a:rPr lang="en-US" sz="2300" i="1" smtClean="0">
                          <a:solidFill>
                            <a:prstClr val="black"/>
                          </a:solidFill>
                          <a:latin typeface="Cambria Math"/>
                          <a:ea typeface="Cambria Math"/>
                        </a:rPr>
                        <m:t>,</m:t>
                      </m:r>
                    </m:oMath>
                  </m:oMathPara>
                </a14:m>
                <a:endParaRPr lang="en-US" sz="2300" dirty="0" smtClean="0">
                  <a:solidFill>
                    <a:prstClr val="black"/>
                  </a:solidFill>
                  <a:latin typeface="Calibri"/>
                </a:endParaRPr>
              </a:p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300" dirty="0" smtClean="0">
                    <a:solidFill>
                      <a:prstClr val="black"/>
                    </a:solidFill>
                    <a:latin typeface="Calibri"/>
                  </a:rPr>
                  <a:t>So that </a:t>
                </a:r>
                <a14:m>
                  <m:oMath xmlns:m="http://schemas.openxmlformats.org/officeDocument/2006/math">
                    <m:r>
                      <a:rPr lang="en-US" sz="2300" i="1" smtClean="0">
                        <a:solidFill>
                          <a:prstClr val="black"/>
                        </a:solidFill>
                        <a:latin typeface="Cambria Math"/>
                      </a:rPr>
                      <m:t>𝑢</m:t>
                    </m:r>
                    <m:d>
                      <m:dPr>
                        <m:ctrlPr>
                          <a:rPr lang="en-US" sz="2300" i="1" smtClean="0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sz="2300" i="1" smtClean="0">
                            <a:solidFill>
                              <a:prstClr val="black"/>
                            </a:solidFill>
                            <a:latin typeface="Cambria Math"/>
                          </a:rPr>
                          <m:t>𝑟</m:t>
                        </m:r>
                        <m:r>
                          <a:rPr lang="en-US" sz="2300" i="1" smtClean="0">
                            <a:solidFill>
                              <a:prstClr val="black"/>
                            </a:solidFill>
                            <a:latin typeface="Cambria Math"/>
                          </a:rPr>
                          <m:t>,</m:t>
                        </m:r>
                        <m:r>
                          <a:rPr lang="en-US" sz="2300" i="1">
                            <a:solidFill>
                              <a:prstClr val="black"/>
                            </a:solidFill>
                            <a:latin typeface="Cambria Math"/>
                            <a:ea typeface="Cambria Math"/>
                          </a:rPr>
                          <m:t>𝜃</m:t>
                        </m:r>
                      </m:e>
                    </m:d>
                    <m:r>
                      <a:rPr lang="en-US" sz="2300" i="1" smtClean="0">
                        <a:solidFill>
                          <a:prstClr val="black"/>
                        </a:solidFill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300" i="1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sz="23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300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cos</m:t>
                            </m:r>
                          </m:fName>
                          <m:e>
                            <m:r>
                              <a:rPr lang="en-US" sz="2300" i="1">
                                <a:solidFill>
                                  <a:prstClr val="black"/>
                                </a:solidFill>
                                <a:latin typeface="Cambria Math"/>
                                <a:ea typeface="Cambria Math"/>
                              </a:rPr>
                              <m:t>𝜃</m:t>
                            </m:r>
                          </m:e>
                        </m:func>
                      </m:num>
                      <m:den>
                        <m:r>
                          <a:rPr lang="en-US" sz="2300" i="1">
                            <a:solidFill>
                              <a:prstClr val="black"/>
                            </a:solidFill>
                            <a:latin typeface="Cambria Math"/>
                          </a:rPr>
                          <m:t>𝑟</m:t>
                        </m:r>
                      </m:den>
                    </m:f>
                  </m:oMath>
                </a14:m>
                <a:r>
                  <a:rPr lang="en-US" sz="2300" dirty="0" smtClean="0">
                    <a:solidFill>
                      <a:prstClr val="black"/>
                    </a:solidFill>
                    <a:latin typeface="Calibri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300" i="1" smtClean="0">
                        <a:solidFill>
                          <a:prstClr val="black"/>
                        </a:solidFill>
                        <a:latin typeface="Cambria Math"/>
                      </a:rPr>
                      <m:t>𝑣</m:t>
                    </m:r>
                    <m:d>
                      <m:dPr>
                        <m:ctrlPr>
                          <a:rPr lang="en-US" sz="2300" i="1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sz="2300" i="1">
                            <a:solidFill>
                              <a:prstClr val="black"/>
                            </a:solidFill>
                            <a:latin typeface="Cambria Math"/>
                          </a:rPr>
                          <m:t>𝑟</m:t>
                        </m:r>
                        <m:r>
                          <a:rPr lang="en-US" sz="2300" i="1">
                            <a:solidFill>
                              <a:prstClr val="black"/>
                            </a:solidFill>
                            <a:latin typeface="Cambria Math"/>
                          </a:rPr>
                          <m:t>,</m:t>
                        </m:r>
                        <m:r>
                          <a:rPr lang="en-US" sz="2300" i="1">
                            <a:solidFill>
                              <a:prstClr val="black"/>
                            </a:solidFill>
                            <a:latin typeface="Cambria Math"/>
                            <a:ea typeface="Cambria Math"/>
                          </a:rPr>
                          <m:t>𝜃</m:t>
                        </m:r>
                      </m:e>
                    </m:d>
                    <m:r>
                      <a:rPr lang="en-US" sz="2300" i="1">
                        <a:solidFill>
                          <a:prstClr val="black"/>
                        </a:solidFill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300" i="1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sz="23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</m:ctrlPr>
                          </m:funcPr>
                          <m:fName>
                            <m:r>
                              <a:rPr lang="en-US" sz="2300" smtClean="0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− </m:t>
                            </m:r>
                            <m:r>
                              <m:rPr>
                                <m:sty m:val="p"/>
                              </m:rPr>
                              <a:rPr lang="en-US" sz="2300" smtClean="0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sin</m:t>
                            </m:r>
                          </m:fName>
                          <m:e>
                            <m:r>
                              <a:rPr lang="en-US" sz="2300" i="1">
                                <a:solidFill>
                                  <a:prstClr val="black"/>
                                </a:solidFill>
                                <a:latin typeface="Cambria Math"/>
                                <a:ea typeface="Cambria Math"/>
                              </a:rPr>
                              <m:t>𝜃</m:t>
                            </m:r>
                          </m:e>
                        </m:func>
                      </m:num>
                      <m:den>
                        <m:r>
                          <a:rPr lang="en-US" sz="2300" i="1">
                            <a:solidFill>
                              <a:prstClr val="black"/>
                            </a:solidFill>
                            <a:latin typeface="Cambria Math"/>
                          </a:rPr>
                          <m:t>𝑟</m:t>
                        </m:r>
                      </m:den>
                    </m:f>
                    <m:r>
                      <a:rPr lang="en-US" sz="2300" i="1" smtClean="0">
                        <a:solidFill>
                          <a:prstClr val="black"/>
                        </a:solidFill>
                        <a:latin typeface="Cambria Math"/>
                      </a:rPr>
                      <m:t>.</m:t>
                    </m:r>
                  </m:oMath>
                </a14:m>
                <a:r>
                  <a:rPr lang="en-US" sz="2300" dirty="0" smtClean="0">
                    <a:solidFill>
                      <a:prstClr val="black"/>
                    </a:solidFill>
                    <a:latin typeface="Calibri"/>
                  </a:rPr>
                  <a:t> </a:t>
                </a:r>
                <a:r>
                  <a:rPr lang="en-US" sz="2300" dirty="0">
                    <a:solidFill>
                      <a:prstClr val="black"/>
                    </a:solidFill>
                    <a:latin typeface="Calibri"/>
                  </a:rPr>
                  <a:t>From where we get:</a:t>
                </a:r>
              </a:p>
              <a:p>
                <a:pPr algn="just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100" i="1" dirty="0">
                              <a:solidFill>
                                <a:prstClr val="black"/>
                              </a:solidFill>
                              <a:latin typeface="Cambria Math"/>
                              <a:ea typeface="Cambria Math" pitchFamily="18" charset="0"/>
                            </a:rPr>
                          </m:ctrlPr>
                        </m:sSubPr>
                        <m:e>
                          <m:r>
                            <a:rPr lang="en-US" sz="2100" i="1" dirty="0">
                              <a:solidFill>
                                <a:prstClr val="black"/>
                              </a:solidFill>
                              <a:latin typeface="Cambria Math" pitchFamily="18" charset="0"/>
                              <a:ea typeface="Cambria Math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100" i="1" dirty="0" smtClean="0">
                              <a:solidFill>
                                <a:prstClr val="black"/>
                              </a:solidFill>
                              <a:latin typeface="Cambria Math" pitchFamily="18" charset="0"/>
                              <a:ea typeface="Cambria Math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sz="2100" i="1">
                          <a:solidFill>
                            <a:prstClr val="black"/>
                          </a:solidFill>
                          <a:latin typeface="Cambria Math" pitchFamily="18" charset="0"/>
                          <a:ea typeface="Cambria Math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100" i="1">
                              <a:solidFill>
                                <a:prstClr val="black"/>
                              </a:solidFill>
                              <a:latin typeface="Cambria Math"/>
                              <a:ea typeface="Cambria Math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sz="2100" i="1">
                                  <a:solidFill>
                                    <a:prstClr val="black"/>
                                  </a:solidFill>
                                  <a:latin typeface="Cambria Math"/>
                                  <a:ea typeface="Cambria Math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sz="2100" smtClean="0">
                                  <a:solidFill>
                                    <a:prstClr val="black"/>
                                  </a:solidFill>
                                  <a:latin typeface="Cambria Math" pitchFamily="18" charset="0"/>
                                  <a:ea typeface="Cambria Math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 sz="2100">
                                  <a:solidFill>
                                    <a:prstClr val="black"/>
                                  </a:solidFill>
                                  <a:latin typeface="Cambria Math" pitchFamily="18" charset="0"/>
                                  <a:ea typeface="Cambria Math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sz="2100" i="1">
                                  <a:solidFill>
                                    <a:prstClr val="black"/>
                                  </a:solidFill>
                                  <a:latin typeface="Cambria Math" pitchFamily="18" charset="0"/>
                                  <a:ea typeface="Cambria Math" pitchFamily="18" charset="0"/>
                                </a:rPr>
                                <m:t>𝜃</m:t>
                              </m:r>
                            </m:e>
                          </m:func>
                        </m:num>
                        <m:den>
                          <m:sSup>
                            <m:sSupPr>
                              <m:ctrlPr>
                                <a:rPr lang="en-US" sz="2100" i="1">
                                  <a:solidFill>
                                    <a:prstClr val="black"/>
                                  </a:solidFill>
                                  <a:latin typeface="Cambria Math"/>
                                  <a:ea typeface="Cambria Math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100" i="1" smtClean="0">
                                  <a:solidFill>
                                    <a:prstClr val="black"/>
                                  </a:solidFill>
                                  <a:latin typeface="Cambria Math" pitchFamily="18" charset="0"/>
                                  <a:ea typeface="Cambria Math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sz="2100" i="1" smtClean="0">
                                  <a:solidFill>
                                    <a:prstClr val="black"/>
                                  </a:solidFill>
                                  <a:latin typeface="Cambria Math" pitchFamily="18" charset="0"/>
                                  <a:ea typeface="Cambria Math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100" i="1" smtClean="0">
                          <a:solidFill>
                            <a:prstClr val="black"/>
                          </a:solidFill>
                          <a:latin typeface="Cambria Math" pitchFamily="18" charset="0"/>
                          <a:ea typeface="Cambria Math" pitchFamily="18" charset="0"/>
                        </a:rPr>
                        <m:t>, </m:t>
                      </m:r>
                      <m:r>
                        <a:rPr lang="en-US" sz="2100" i="1" smtClean="0">
                          <a:solidFill>
                            <a:prstClr val="black"/>
                          </a:solidFill>
                          <a:latin typeface="Cambria Math"/>
                          <a:ea typeface="Cambria Math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100" i="1" dirty="0">
                              <a:solidFill>
                                <a:prstClr val="black"/>
                              </a:solidFill>
                              <a:latin typeface="Cambria Math"/>
                              <a:ea typeface="Cambria Math" pitchFamily="18" charset="0"/>
                            </a:rPr>
                          </m:ctrlPr>
                        </m:sSubPr>
                        <m:e>
                          <m:r>
                            <a:rPr lang="en-US" sz="2100" i="1" dirty="0">
                              <a:solidFill>
                                <a:prstClr val="black"/>
                              </a:solidFill>
                              <a:latin typeface="Cambria Math" pitchFamily="18" charset="0"/>
                              <a:ea typeface="Cambria Math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100" i="1">
                              <a:solidFill>
                                <a:prstClr val="black"/>
                              </a:solidFill>
                              <a:latin typeface="Cambria Math" pitchFamily="18" charset="0"/>
                              <a:ea typeface="Cambria Math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sz="2100" i="1">
                          <a:solidFill>
                            <a:prstClr val="black"/>
                          </a:solidFill>
                          <a:latin typeface="Cambria Math" pitchFamily="18" charset="0"/>
                          <a:ea typeface="Cambria Math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100" i="1">
                              <a:solidFill>
                                <a:prstClr val="black"/>
                              </a:solidFill>
                              <a:latin typeface="Cambria Math"/>
                              <a:ea typeface="Cambria Math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sz="2100" i="1">
                                  <a:solidFill>
                                    <a:prstClr val="black"/>
                                  </a:solidFill>
                                  <a:latin typeface="Cambria Math"/>
                                  <a:ea typeface="Cambria Math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sz="2100">
                                  <a:solidFill>
                                    <a:prstClr val="black"/>
                                  </a:solidFill>
                                  <a:latin typeface="Cambria Math" pitchFamily="18" charset="0"/>
                                  <a:ea typeface="Cambria Math" pitchFamily="18" charset="0"/>
                                </a:rPr>
                                <m:t>− </m:t>
                              </m:r>
                              <m:r>
                                <m:rPr>
                                  <m:sty m:val="p"/>
                                </m:rPr>
                                <a:rPr lang="en-US" sz="2100">
                                  <a:solidFill>
                                    <a:prstClr val="black"/>
                                  </a:solidFill>
                                  <a:latin typeface="Cambria Math" pitchFamily="18" charset="0"/>
                                  <a:ea typeface="Cambria Math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sz="2100" i="1">
                                  <a:solidFill>
                                    <a:prstClr val="black"/>
                                  </a:solidFill>
                                  <a:latin typeface="Cambria Math" pitchFamily="18" charset="0"/>
                                  <a:ea typeface="Cambria Math" pitchFamily="18" charset="0"/>
                                </a:rPr>
                                <m:t>𝜃</m:t>
                              </m:r>
                            </m:e>
                          </m:func>
                        </m:num>
                        <m:den>
                          <m:r>
                            <a:rPr lang="en-US" sz="2100" i="1">
                              <a:solidFill>
                                <a:prstClr val="black"/>
                              </a:solidFill>
                              <a:latin typeface="Cambria Math" pitchFamily="18" charset="0"/>
                              <a:ea typeface="Cambria Math" pitchFamily="18" charset="0"/>
                            </a:rPr>
                            <m:t>𝑟</m:t>
                          </m:r>
                        </m:den>
                      </m:f>
                      <m:r>
                        <a:rPr lang="en-US" sz="2100" i="1">
                          <a:solidFill>
                            <a:prstClr val="black"/>
                          </a:solidFill>
                          <a:latin typeface="Cambria Math" pitchFamily="18" charset="0"/>
                          <a:ea typeface="Cambria Math" pitchFamily="18" charset="0"/>
                        </a:rPr>
                        <m:t>,</m:t>
                      </m:r>
                    </m:oMath>
                  </m:oMathPara>
                </a14:m>
                <a:endParaRPr lang="en-US" sz="2100" dirty="0">
                  <a:solidFill>
                    <a:prstClr val="black"/>
                  </a:solidFill>
                  <a:latin typeface="Cambria Math" pitchFamily="18" charset="0"/>
                  <a:ea typeface="Cambria Math" pitchFamily="18" charset="0"/>
                </a:endParaRPr>
              </a:p>
              <a:p>
                <a:pPr algn="just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dirty="0">
                    <a:solidFill>
                      <a:prstClr val="black"/>
                    </a:solidFill>
                    <a:latin typeface="Calibri"/>
                  </a:rPr>
                  <a:t>                               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300" i="1" dirty="0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z="2300" i="1" dirty="0">
                            <a:solidFill>
                              <a:prstClr val="black"/>
                            </a:solidFill>
                            <a:latin typeface="Cambria Math"/>
                          </a:rPr>
                          <m:t>𝑣</m:t>
                        </m:r>
                      </m:e>
                      <m:sub>
                        <m:r>
                          <a:rPr lang="en-US" sz="2300" i="1" dirty="0" smtClean="0">
                            <a:solidFill>
                              <a:prstClr val="black"/>
                            </a:solidFill>
                            <a:latin typeface="Cambria Math"/>
                          </a:rPr>
                          <m:t>𝑟</m:t>
                        </m:r>
                      </m:sub>
                    </m:sSub>
                    <m:r>
                      <a:rPr lang="en-US" sz="2300" i="1" dirty="0" smtClean="0">
                        <a:solidFill>
                          <a:prstClr val="black"/>
                        </a:solidFill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300" i="1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sz="23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300" smtClean="0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sin</m:t>
                            </m:r>
                          </m:fName>
                          <m:e>
                            <m:r>
                              <a:rPr lang="en-US" sz="2300" i="1">
                                <a:solidFill>
                                  <a:prstClr val="black"/>
                                </a:solidFill>
                                <a:latin typeface="Cambria Math"/>
                                <a:ea typeface="Cambria Math"/>
                              </a:rPr>
                              <m:t>𝜃</m:t>
                            </m:r>
                          </m:e>
                        </m:func>
                      </m:num>
                      <m:den>
                        <m:sSup>
                          <m:sSupPr>
                            <m:ctrlPr>
                              <a:rPr lang="en-US" sz="23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sz="23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𝑟</m:t>
                            </m:r>
                          </m:e>
                          <m:sup>
                            <m:r>
                              <a:rPr lang="en-US" sz="23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300" i="1">
                        <a:solidFill>
                          <a:prstClr val="black"/>
                        </a:solidFill>
                        <a:latin typeface="Cambria Math"/>
                      </a:rPr>
                      <m:t>,     </m:t>
                    </m:r>
                    <m:r>
                      <a:rPr lang="en-US" sz="2300" i="1" smtClean="0">
                        <a:solidFill>
                          <a:prstClr val="black"/>
                        </a:solidFill>
                        <a:latin typeface="Cambria Math"/>
                      </a:rPr>
                      <m:t> </m:t>
                    </m:r>
                    <m:r>
                      <a:rPr lang="en-US" sz="2300" i="1">
                        <a:solidFill>
                          <a:prstClr val="black"/>
                        </a:solidFill>
                        <a:latin typeface="Cambria Math"/>
                      </a:rPr>
                      <m:t>    </m:t>
                    </m:r>
                    <m:sSub>
                      <m:sSubPr>
                        <m:ctrlPr>
                          <a:rPr lang="en-US" sz="2300" i="1" dirty="0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z="2300" i="1" dirty="0">
                            <a:solidFill>
                              <a:prstClr val="black"/>
                            </a:solidFill>
                            <a:latin typeface="Cambria Math"/>
                          </a:rPr>
                          <m:t>𝑣</m:t>
                        </m:r>
                      </m:e>
                      <m:sub>
                        <m:r>
                          <a:rPr lang="en-US" sz="2300" i="1">
                            <a:solidFill>
                              <a:prstClr val="black"/>
                            </a:solidFill>
                            <a:latin typeface="Cambria Math"/>
                            <a:ea typeface="Cambria Math"/>
                          </a:rPr>
                          <m:t>𝜃</m:t>
                        </m:r>
                      </m:sub>
                    </m:sSub>
                    <m:r>
                      <a:rPr lang="en-US" sz="2300" i="1">
                        <a:solidFill>
                          <a:prstClr val="black"/>
                        </a:solidFill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300" i="1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sz="23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</m:ctrlPr>
                          </m:funcPr>
                          <m:fName>
                            <m:r>
                              <a:rPr lang="en-US" sz="2300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− </m:t>
                            </m:r>
                            <m:r>
                              <m:rPr>
                                <m:sty m:val="p"/>
                              </m:rPr>
                              <a:rPr lang="en-US" sz="2300" smtClean="0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cos</m:t>
                            </m:r>
                          </m:fName>
                          <m:e>
                            <m:r>
                              <a:rPr lang="en-US" sz="2300" i="1">
                                <a:solidFill>
                                  <a:prstClr val="black"/>
                                </a:solidFill>
                                <a:latin typeface="Cambria Math"/>
                                <a:ea typeface="Cambria Math"/>
                              </a:rPr>
                              <m:t>𝜃</m:t>
                            </m:r>
                          </m:e>
                        </m:func>
                      </m:num>
                      <m:den>
                        <m:r>
                          <a:rPr lang="en-US" sz="2300" i="1">
                            <a:solidFill>
                              <a:prstClr val="black"/>
                            </a:solidFill>
                            <a:latin typeface="Cambria Math"/>
                          </a:rPr>
                          <m:t>𝑟</m:t>
                        </m:r>
                      </m:den>
                    </m:f>
                    <m:r>
                      <a:rPr lang="en-US" sz="2300" i="1" smtClean="0">
                        <a:solidFill>
                          <a:prstClr val="black"/>
                        </a:solidFill>
                        <a:latin typeface="Cambria Math"/>
                      </a:rPr>
                      <m:t>.</m:t>
                    </m:r>
                  </m:oMath>
                </a14:m>
                <a:endParaRPr lang="en-US" sz="2300" dirty="0">
                  <a:solidFill>
                    <a:prstClr val="black"/>
                  </a:solidFill>
                  <a:latin typeface="Calibri"/>
                </a:endParaRPr>
              </a:p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dirty="0" smtClean="0">
                    <a:solidFill>
                      <a:prstClr val="black"/>
                    </a:solidFill>
                    <a:latin typeface="Calibri"/>
                  </a:rPr>
                  <a:t>Note that:</a:t>
                </a:r>
                <a14:m>
                  <m:oMath xmlns:m="http://schemas.openxmlformats.org/officeDocument/2006/math">
                    <m:r>
                      <a:rPr lang="en-US" dirty="0" smtClean="0">
                        <a:solidFill>
                          <a:prstClr val="black"/>
                        </a:solidFill>
                        <a:latin typeface="Cambria Math"/>
                        <a:ea typeface="Cambria Math" pitchFamily="18" charset="0"/>
                      </a:rPr>
                      <m:t> </m:t>
                    </m:r>
                    <m:sSub>
                      <m:sSubPr>
                        <m:ctrlPr>
                          <a:rPr lang="en-US" i="1" dirty="0" smtClean="0">
                            <a:solidFill>
                              <a:srgbClr val="0070C0"/>
                            </a:solidFill>
                            <a:latin typeface="Cambria Math"/>
                            <a:ea typeface="Cambria Math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rgbClr val="0070C0"/>
                            </a:solidFill>
                            <a:latin typeface="Cambria Math" pitchFamily="18" charset="0"/>
                            <a:ea typeface="Cambria Math" pitchFamily="18" charset="0"/>
                          </a:rPr>
                          <m:t>𝑢</m:t>
                        </m:r>
                      </m:e>
                      <m:sub>
                        <m:r>
                          <a:rPr lang="en-US" i="1" dirty="0">
                            <a:solidFill>
                              <a:srgbClr val="0070C0"/>
                            </a:solidFill>
                            <a:latin typeface="Cambria Math" pitchFamily="18" charset="0"/>
                            <a:ea typeface="Cambria Math" pitchFamily="18" charset="0"/>
                          </a:rPr>
                          <m:t>𝑟</m:t>
                        </m:r>
                      </m:sub>
                    </m:sSub>
                    <m:r>
                      <a:rPr lang="en-US" i="1" dirty="0">
                        <a:solidFill>
                          <a:srgbClr val="0070C0"/>
                        </a:solidFill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i="1" dirty="0">
                            <a:solidFill>
                              <a:srgbClr val="0070C0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en-US" i="1" dirty="0">
                            <a:solidFill>
                              <a:srgbClr val="0070C0"/>
                            </a:solidFill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i="1" dirty="0">
                            <a:solidFill>
                              <a:srgbClr val="0070C0"/>
                            </a:solidFill>
                            <a:latin typeface="Cambria Math"/>
                          </a:rPr>
                          <m:t>𝑟</m:t>
                        </m:r>
                      </m:den>
                    </m:f>
                    <m:sSub>
                      <m:sSubPr>
                        <m:ctrlPr>
                          <a:rPr lang="en-US" i="1" dirty="0">
                            <a:solidFill>
                              <a:srgbClr val="0070C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rgbClr val="0070C0"/>
                            </a:solidFill>
                            <a:latin typeface="Cambria Math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/>
                            <a:ea typeface="Cambria Math"/>
                          </a:rPr>
                          <m:t>𝜃</m:t>
                        </m:r>
                      </m:sub>
                    </m:sSub>
                    <m:r>
                      <a:rPr lang="en-US" smtClean="0">
                        <a:solidFill>
                          <a:srgbClr val="0070C0"/>
                        </a:solidFill>
                        <a:latin typeface="Cambria Math"/>
                        <a:ea typeface="Cambria Math"/>
                      </a:rPr>
                      <m:t>   </m:t>
                    </m:r>
                    <m:r>
                      <m:rPr>
                        <m:sty m:val="p"/>
                      </m:rPr>
                      <a:rPr lang="en-US" dirty="0">
                        <a:solidFill>
                          <a:prstClr val="black"/>
                        </a:solidFill>
                        <a:latin typeface="Cambria Math"/>
                      </a:rPr>
                      <m:t>and</m:t>
                    </m:r>
                    <m:r>
                      <a:rPr lang="en-US" dirty="0" smtClean="0">
                        <a:solidFill>
                          <a:prstClr val="black"/>
                        </a:solidFill>
                        <a:latin typeface="Cambria Math"/>
                      </a:rPr>
                      <m:t>  </m:t>
                    </m:r>
                    <m:sSub>
                      <m:sSubPr>
                        <m:ctrlPr>
                          <a:rPr lang="en-US" i="1" dirty="0" smtClean="0">
                            <a:solidFill>
                              <a:srgbClr val="0070C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rgbClr val="0070C0"/>
                            </a:solidFill>
                            <a:latin typeface="Cambria Math"/>
                          </a:rPr>
                          <m:t>𝑣</m:t>
                        </m:r>
                      </m:e>
                      <m:sub>
                        <m:r>
                          <a:rPr lang="en-US" i="1" dirty="0">
                            <a:solidFill>
                              <a:srgbClr val="0070C0"/>
                            </a:solidFill>
                            <a:latin typeface="Cambria Math"/>
                          </a:rPr>
                          <m:t>𝑟</m:t>
                        </m:r>
                      </m:sub>
                    </m:sSub>
                    <m:r>
                      <a:rPr lang="en-US" i="1" dirty="0">
                        <a:solidFill>
                          <a:srgbClr val="0070C0"/>
                        </a:solidFill>
                        <a:latin typeface="Cambria Math"/>
                      </a:rPr>
                      <m:t>=−</m:t>
                    </m:r>
                    <m:f>
                      <m:fPr>
                        <m:ctrlPr>
                          <a:rPr lang="en-US" i="1" dirty="0">
                            <a:solidFill>
                              <a:srgbClr val="0070C0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en-US" i="1" dirty="0">
                            <a:solidFill>
                              <a:srgbClr val="0070C0"/>
                            </a:solidFill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i="1" dirty="0">
                            <a:solidFill>
                              <a:srgbClr val="0070C0"/>
                            </a:solidFill>
                            <a:latin typeface="Cambria Math"/>
                          </a:rPr>
                          <m:t>𝑟</m:t>
                        </m:r>
                      </m:den>
                    </m:f>
                    <m:sSub>
                      <m:sSubPr>
                        <m:ctrlPr>
                          <a:rPr lang="en-US" i="1" dirty="0">
                            <a:solidFill>
                              <a:srgbClr val="0070C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i="1" dirty="0" smtClean="0">
                            <a:solidFill>
                              <a:srgbClr val="0070C0"/>
                            </a:solidFill>
                            <a:latin typeface="Cambria Math"/>
                          </a:rPr>
                          <m:t>𝑢</m:t>
                        </m:r>
                      </m:e>
                      <m:sub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/>
                            <a:ea typeface="Cambria Math"/>
                          </a:rPr>
                          <m:t>𝜃</m:t>
                        </m:r>
                      </m:sub>
                    </m:sSub>
                    <m:r>
                      <a:rPr lang="en-US" smtClean="0">
                        <a:solidFill>
                          <a:srgbClr val="0070C0"/>
                        </a:solidFill>
                        <a:latin typeface="Cambria Math"/>
                        <a:ea typeface="Cambria Math"/>
                      </a:rPr>
                      <m:t>.</m:t>
                    </m:r>
                  </m:oMath>
                </a14:m>
                <a:r>
                  <a:rPr lang="en-US" dirty="0" smtClean="0">
                    <a:solidFill>
                      <a:prstClr val="black"/>
                    </a:solidFill>
                    <a:latin typeface="Calibri"/>
                  </a:rPr>
                  <a:t> Since </a:t>
                </a:r>
                <a:r>
                  <a:rPr lang="en-US" dirty="0">
                    <a:solidFill>
                      <a:prstClr val="black"/>
                    </a:solidFill>
                    <a:latin typeface="Calibri"/>
                  </a:rPr>
                  <a:t>CR-equations are satisfied, therefore, we conclude that the given function is </a:t>
                </a:r>
                <a:r>
                  <a:rPr lang="en-US" dirty="0" smtClean="0">
                    <a:solidFill>
                      <a:prstClr val="black"/>
                    </a:solidFill>
                    <a:latin typeface="Calibri"/>
                  </a:rPr>
                  <a:t>analytic. </a:t>
                </a:r>
                <a:endParaRPr lang="en-US" sz="2300" dirty="0">
                  <a:solidFill>
                    <a:prstClr val="black"/>
                  </a:solidFill>
                  <a:latin typeface="Calibri"/>
                </a:endParaRPr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758" y="2585366"/>
                <a:ext cx="11148647" cy="3899914"/>
              </a:xfrm>
              <a:prstGeom prst="rect">
                <a:avLst/>
              </a:prstGeom>
              <a:blipFill rotWithShape="1">
                <a:blip r:embed="rId3"/>
                <a:stretch>
                  <a:fillRect l="-875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7633330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BCBB2DD-094D-419E-9B63-E481E650C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908" y="197945"/>
            <a:ext cx="9464040" cy="552333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0070C0"/>
                </a:solidFill>
                <a:latin typeface="+mn-lt"/>
              </a:rPr>
              <a:t>Sufficient Conditions for Differentiability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360517" y="992718"/>
                <a:ext cx="10033782" cy="169277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600" b="1" dirty="0">
                    <a:solidFill>
                      <a:srgbClr val="0070C0"/>
                    </a:solidFill>
                    <a:latin typeface="Calibri"/>
                  </a:rPr>
                  <a:t>Remark: </a:t>
                </a:r>
                <a:endParaRPr lang="en-US" sz="2600" b="1" dirty="0" smtClean="0">
                  <a:solidFill>
                    <a:srgbClr val="0070C0"/>
                  </a:solidFill>
                  <a:latin typeface="Calibri"/>
                </a:endParaRPr>
              </a:p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600" b="1" dirty="0">
                    <a:solidFill>
                      <a:srgbClr val="0070C0"/>
                    </a:solidFill>
                    <a:latin typeface="Calibri"/>
                  </a:rPr>
                  <a:t>	 </a:t>
                </a:r>
                <a:r>
                  <a:rPr lang="en-US" sz="2600" b="1" dirty="0" smtClean="0">
                    <a:solidFill>
                      <a:srgbClr val="0070C0"/>
                    </a:solidFill>
                    <a:latin typeface="Calibri"/>
                  </a:rPr>
                  <a:t> </a:t>
                </a:r>
                <a:r>
                  <a:rPr lang="en-US" sz="2600" dirty="0" smtClean="0">
                    <a:solidFill>
                      <a:prstClr val="black"/>
                    </a:solidFill>
                    <a:latin typeface="Calibri"/>
                  </a:rPr>
                  <a:t>Since</a:t>
                </a:r>
                <a:r>
                  <a:rPr lang="en-US" sz="2600" dirty="0">
                    <a:solidFill>
                      <a:prstClr val="black"/>
                    </a:solidFill>
                    <a:latin typeface="Calibri"/>
                  </a:rPr>
                  <a:t>, the CR-equations are necessary condition for the existence of the derivative of a function </a:t>
                </a:r>
                <a14:m>
                  <m:oMath xmlns:m="http://schemas.openxmlformats.org/officeDocument/2006/math">
                    <m:r>
                      <a:rPr lang="en-US" sz="2600" i="1" dirty="0" smtClean="0">
                        <a:solidFill>
                          <a:prstClr val="black"/>
                        </a:solidFill>
                        <a:latin typeface="Cambria Math"/>
                      </a:rPr>
                      <m:t>𝑓</m:t>
                    </m:r>
                  </m:oMath>
                </a14:m>
                <a:r>
                  <a:rPr lang="en-US" sz="2600" dirty="0">
                    <a:solidFill>
                      <a:prstClr val="black"/>
                    </a:solidFill>
                    <a:latin typeface="Calibri"/>
                  </a:rPr>
                  <a:t> at a point </a:t>
                </a:r>
                <a14:m>
                  <m:oMath xmlns:m="http://schemas.openxmlformats.org/officeDocument/2006/math">
                    <m:r>
                      <a:rPr lang="en-US" sz="2600" i="1" dirty="0" smtClean="0">
                        <a:solidFill>
                          <a:prstClr val="black"/>
                        </a:solidFill>
                        <a:latin typeface="Cambria Math"/>
                      </a:rPr>
                      <m:t>𝑧</m:t>
                    </m:r>
                  </m:oMath>
                </a14:m>
                <a:r>
                  <a:rPr lang="en-US" sz="2600" dirty="0">
                    <a:solidFill>
                      <a:prstClr val="black"/>
                    </a:solidFill>
                    <a:latin typeface="Calibri"/>
                  </a:rPr>
                  <a:t>, they can often be used to locate points at which</a:t>
                </a:r>
                <a14:m>
                  <m:oMath xmlns:m="http://schemas.openxmlformats.org/officeDocument/2006/math">
                    <m:r>
                      <a:rPr lang="en-US" sz="2600" i="1" dirty="0" smtClean="0">
                        <a:solidFill>
                          <a:prstClr val="black"/>
                        </a:solidFill>
                        <a:latin typeface="Cambria Math"/>
                      </a:rPr>
                      <m:t> </m:t>
                    </m:r>
                    <m:r>
                      <a:rPr lang="en-US" sz="2600" i="1" dirty="0" smtClean="0">
                        <a:solidFill>
                          <a:prstClr val="black"/>
                        </a:solidFill>
                        <a:latin typeface="Cambria Math"/>
                      </a:rPr>
                      <m:t>𝑓</m:t>
                    </m:r>
                    <m:r>
                      <a:rPr lang="en-US" sz="2600" i="1" dirty="0" smtClean="0">
                        <a:solidFill>
                          <a:prstClr val="black"/>
                        </a:solidFill>
                        <a:latin typeface="Cambria Math"/>
                      </a:rPr>
                      <m:t> </m:t>
                    </m:r>
                  </m:oMath>
                </a14:m>
                <a:r>
                  <a:rPr lang="en-US" sz="2600" dirty="0">
                    <a:solidFill>
                      <a:prstClr val="black"/>
                    </a:solidFill>
                    <a:latin typeface="Calibri"/>
                  </a:rPr>
                  <a:t>does not have a derivative.</a:t>
                </a:r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574" y="992718"/>
                <a:ext cx="11148647" cy="1692771"/>
              </a:xfrm>
              <a:prstGeom prst="rect">
                <a:avLst/>
              </a:prstGeom>
              <a:blipFill rotWithShape="1">
                <a:blip r:embed="rId2"/>
                <a:stretch>
                  <a:fillRect l="-984" t="-2878" b="-8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450197" y="2840347"/>
                <a:ext cx="10149528" cy="289310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600" b="1" dirty="0">
                    <a:solidFill>
                      <a:srgbClr val="0070C0"/>
                    </a:solidFill>
                    <a:latin typeface="Calibri"/>
                  </a:rPr>
                  <a:t>Examples:</a:t>
                </a:r>
                <a:r>
                  <a:rPr lang="en-US" sz="2600" dirty="0">
                    <a:solidFill>
                      <a:prstClr val="black"/>
                    </a:solidFill>
                    <a:latin typeface="Calibri"/>
                  </a:rPr>
                  <a:t> </a:t>
                </a:r>
              </a:p>
              <a:p>
                <a:pPr marL="457200" indent="-457200" algn="just" eaLnBrk="1" fontAlgn="auto" hangingPunct="1">
                  <a:spcBef>
                    <a:spcPts val="0"/>
                  </a:spcBef>
                  <a:spcAft>
                    <a:spcPts val="0"/>
                  </a:spcAft>
                  <a:buFont typeface="+mj-lt"/>
                  <a:buAutoNum type="arabicPeriod"/>
                </a:pPr>
                <a:r>
                  <a:rPr lang="en-US" sz="2600" dirty="0">
                    <a:solidFill>
                      <a:prstClr val="black"/>
                    </a:solidFill>
                    <a:latin typeface="Calibri"/>
                  </a:rPr>
                  <a:t>For the function </a:t>
                </a:r>
                <a14:m>
                  <m:oMath xmlns:m="http://schemas.openxmlformats.org/officeDocument/2006/math">
                    <m:r>
                      <a:rPr lang="en-US" sz="2600" i="1">
                        <a:solidFill>
                          <a:prstClr val="black"/>
                        </a:solidFill>
                        <a:latin typeface="Cambria Math"/>
                      </a:rPr>
                      <m:t>𝑓</m:t>
                    </m:r>
                    <m:d>
                      <m:dPr>
                        <m:ctrlPr>
                          <a:rPr lang="en-US" sz="2600" i="1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sz="2600" i="1">
                            <a:solidFill>
                              <a:prstClr val="black"/>
                            </a:solidFill>
                            <a:latin typeface="Cambria Math"/>
                          </a:rPr>
                          <m:t>𝑧</m:t>
                        </m:r>
                      </m:e>
                    </m:d>
                    <m:r>
                      <a:rPr lang="en-US" sz="2600" i="1">
                        <a:solidFill>
                          <a:prstClr val="black"/>
                        </a:solidFill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sz="2600" i="1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US" sz="2600" i="1">
                            <a:solidFill>
                              <a:prstClr val="black"/>
                            </a:solidFill>
                            <a:latin typeface="Cambria Math"/>
                          </a:rPr>
                          <m:t>|</m:t>
                        </m:r>
                        <m:r>
                          <a:rPr lang="en-US" sz="2600" i="1">
                            <a:solidFill>
                              <a:prstClr val="black"/>
                            </a:solidFill>
                            <a:latin typeface="Cambria Math"/>
                          </a:rPr>
                          <m:t>𝑧</m:t>
                        </m:r>
                        <m:r>
                          <a:rPr lang="en-US" sz="2600" i="1">
                            <a:solidFill>
                              <a:prstClr val="black"/>
                            </a:solidFill>
                            <a:latin typeface="Cambria Math"/>
                          </a:rPr>
                          <m:t>|</m:t>
                        </m:r>
                      </m:e>
                      <m:sup>
                        <m:r>
                          <a:rPr lang="en-US" sz="2600" i="1">
                            <a:solidFill>
                              <a:prstClr val="black"/>
                            </a:solidFill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US" sz="2600" i="1">
                        <a:solidFill>
                          <a:prstClr val="black"/>
                        </a:solidFill>
                        <a:latin typeface="Cambria Math"/>
                      </a:rPr>
                      <m:t>,</m:t>
                    </m:r>
                  </m:oMath>
                </a14:m>
                <a:r>
                  <a:rPr lang="en-US" sz="2600" dirty="0">
                    <a:solidFill>
                      <a:prstClr val="black"/>
                    </a:solidFill>
                    <a:latin typeface="Calibri"/>
                  </a:rPr>
                  <a:t> we have, </a:t>
                </a:r>
                <a14:m>
                  <m:oMath xmlns:m="http://schemas.openxmlformats.org/officeDocument/2006/math">
                    <m:r>
                      <a:rPr lang="en-US" sz="2600" i="1">
                        <a:solidFill>
                          <a:prstClr val="black"/>
                        </a:solidFill>
                        <a:latin typeface="Cambria Math"/>
                      </a:rPr>
                      <m:t>𝑢</m:t>
                    </m:r>
                    <m:d>
                      <m:dPr>
                        <m:ctrlPr>
                          <a:rPr lang="en-US" sz="2600" i="1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sz="2600" i="1">
                            <a:solidFill>
                              <a:prstClr val="black"/>
                            </a:solidFill>
                            <a:latin typeface="Cambria Math"/>
                          </a:rPr>
                          <m:t>𝑥</m:t>
                        </m:r>
                        <m:r>
                          <a:rPr lang="en-US" sz="2600" i="1">
                            <a:solidFill>
                              <a:prstClr val="black"/>
                            </a:solidFill>
                            <a:latin typeface="Cambria Math"/>
                          </a:rPr>
                          <m:t>,</m:t>
                        </m:r>
                        <m:r>
                          <a:rPr lang="en-US" sz="2600" i="1">
                            <a:solidFill>
                              <a:prstClr val="black"/>
                            </a:solidFill>
                            <a:latin typeface="Cambria Math"/>
                          </a:rPr>
                          <m:t>𝑦</m:t>
                        </m:r>
                      </m:e>
                    </m:d>
                    <m:r>
                      <a:rPr lang="en-US" sz="2600" i="1">
                        <a:solidFill>
                          <a:prstClr val="black"/>
                        </a:solidFill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sz="2600" i="1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US" sz="2600" i="1">
                            <a:solidFill>
                              <a:prstClr val="black"/>
                            </a:solidFill>
                            <a:latin typeface="Cambria Math"/>
                          </a:rPr>
                          <m:t>𝑥</m:t>
                        </m:r>
                      </m:e>
                      <m:sup>
                        <m:r>
                          <a:rPr lang="en-US" sz="2600" i="1">
                            <a:solidFill>
                              <a:prstClr val="black"/>
                            </a:solidFill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US" sz="2600" i="1">
                        <a:solidFill>
                          <a:prstClr val="black"/>
                        </a:solidFill>
                        <a:latin typeface="Cambria Math"/>
                      </a:rPr>
                      <m:t>+</m:t>
                    </m:r>
                    <m:sSup>
                      <m:sSupPr>
                        <m:ctrlPr>
                          <a:rPr lang="en-US" sz="2600" i="1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US" sz="2600" i="1">
                            <a:solidFill>
                              <a:prstClr val="black"/>
                            </a:solidFill>
                            <a:latin typeface="Cambria Math"/>
                          </a:rPr>
                          <m:t>𝑦</m:t>
                        </m:r>
                      </m:e>
                      <m:sup>
                        <m:r>
                          <a:rPr lang="en-US" sz="2600" i="1">
                            <a:solidFill>
                              <a:prstClr val="black"/>
                            </a:solidFill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600" dirty="0">
                    <a:solidFill>
                      <a:prstClr val="black"/>
                    </a:solidFill>
                    <a:latin typeface="Calibri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600" i="1">
                        <a:solidFill>
                          <a:prstClr val="black"/>
                        </a:solidFill>
                        <a:latin typeface="Cambria Math"/>
                      </a:rPr>
                      <m:t>𝑣</m:t>
                    </m:r>
                    <m:d>
                      <m:dPr>
                        <m:ctrlPr>
                          <a:rPr lang="en-US" sz="2600" i="1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sz="2600" i="1">
                            <a:solidFill>
                              <a:prstClr val="black"/>
                            </a:solidFill>
                            <a:latin typeface="Cambria Math"/>
                          </a:rPr>
                          <m:t>𝑥</m:t>
                        </m:r>
                        <m:r>
                          <a:rPr lang="en-US" sz="2600" i="1">
                            <a:solidFill>
                              <a:prstClr val="black"/>
                            </a:solidFill>
                            <a:latin typeface="Cambria Math"/>
                          </a:rPr>
                          <m:t>,</m:t>
                        </m:r>
                        <m:r>
                          <a:rPr lang="en-US" sz="2600" i="1">
                            <a:solidFill>
                              <a:prstClr val="black"/>
                            </a:solidFill>
                            <a:latin typeface="Cambria Math"/>
                          </a:rPr>
                          <m:t>𝑦</m:t>
                        </m:r>
                      </m:e>
                    </m:d>
                    <m:r>
                      <a:rPr lang="en-US" sz="2600" i="1">
                        <a:solidFill>
                          <a:prstClr val="black"/>
                        </a:solidFill>
                        <a:latin typeface="Cambria Math"/>
                      </a:rPr>
                      <m:t>=</m:t>
                    </m:r>
                    <m:r>
                      <a:rPr lang="en-US" sz="2600" i="1">
                        <a:solidFill>
                          <a:prstClr val="black"/>
                        </a:solidFill>
                        <a:latin typeface="Cambria Math"/>
                      </a:rPr>
                      <m:t>0</m:t>
                    </m:r>
                    <m:r>
                      <a:rPr lang="en-US" sz="2600" i="1">
                        <a:solidFill>
                          <a:prstClr val="black"/>
                        </a:solidFill>
                        <a:latin typeface="Cambria Math"/>
                      </a:rPr>
                      <m:t>.</m:t>
                    </m:r>
                  </m:oMath>
                </a14:m>
                <a:r>
                  <a:rPr lang="en-US" sz="2600" dirty="0">
                    <a:solidFill>
                      <a:prstClr val="black"/>
                    </a:solidFill>
                    <a:latin typeface="Calibri"/>
                  </a:rPr>
                  <a:t> If CR-equations are to hold at a point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600" i="1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sz="2600" i="1">
                            <a:solidFill>
                              <a:prstClr val="black"/>
                            </a:solidFill>
                            <a:latin typeface="Cambria Math"/>
                          </a:rPr>
                          <m:t>𝑥</m:t>
                        </m:r>
                        <m:r>
                          <a:rPr lang="en-US" sz="2600" i="1">
                            <a:solidFill>
                              <a:prstClr val="black"/>
                            </a:solidFill>
                            <a:latin typeface="Cambria Math"/>
                          </a:rPr>
                          <m:t>,</m:t>
                        </m:r>
                        <m:r>
                          <a:rPr lang="en-US" sz="2600" i="1">
                            <a:solidFill>
                              <a:prstClr val="black"/>
                            </a:solidFill>
                            <a:latin typeface="Cambria Math"/>
                          </a:rPr>
                          <m:t>𝑦</m:t>
                        </m:r>
                      </m:e>
                    </m:d>
                    <m:r>
                      <a:rPr lang="en-US" sz="2600" i="1">
                        <a:solidFill>
                          <a:prstClr val="black"/>
                        </a:solidFill>
                        <a:latin typeface="Cambria Math"/>
                      </a:rPr>
                      <m:t>,</m:t>
                    </m:r>
                  </m:oMath>
                </a14:m>
                <a:r>
                  <a:rPr lang="en-US" sz="2600" dirty="0">
                    <a:solidFill>
                      <a:prstClr val="black"/>
                    </a:solidFill>
                    <a:latin typeface="Calibri"/>
                  </a:rPr>
                  <a:t> it follows that </a:t>
                </a:r>
                <a14:m>
                  <m:oMath xmlns:m="http://schemas.openxmlformats.org/officeDocument/2006/math">
                    <m:r>
                      <a:rPr lang="en-US" sz="2600" i="1">
                        <a:solidFill>
                          <a:prstClr val="black"/>
                        </a:solidFill>
                        <a:latin typeface="Cambria Math"/>
                      </a:rPr>
                      <m:t>2</m:t>
                    </m:r>
                    <m:r>
                      <a:rPr lang="en-US" sz="2600" i="1">
                        <a:solidFill>
                          <a:prstClr val="black"/>
                        </a:solidFill>
                        <a:latin typeface="Cambria Math"/>
                      </a:rPr>
                      <m:t>𝑥</m:t>
                    </m:r>
                    <m:r>
                      <a:rPr lang="en-US" sz="2600" i="1">
                        <a:solidFill>
                          <a:prstClr val="black"/>
                        </a:solidFill>
                        <a:latin typeface="Cambria Math"/>
                      </a:rPr>
                      <m:t>=</m:t>
                    </m:r>
                    <m:r>
                      <a:rPr lang="en-US" sz="2600" i="1">
                        <a:solidFill>
                          <a:prstClr val="black"/>
                        </a:solidFill>
                        <a:latin typeface="Cambria Math"/>
                      </a:rPr>
                      <m:t>0</m:t>
                    </m:r>
                  </m:oMath>
                </a14:m>
                <a:r>
                  <a:rPr lang="en-US" sz="2600" dirty="0">
                    <a:solidFill>
                      <a:prstClr val="black"/>
                    </a:solidFill>
                    <a:latin typeface="Calibri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600" i="1">
                        <a:solidFill>
                          <a:prstClr val="black"/>
                        </a:solidFill>
                        <a:latin typeface="Cambria Math"/>
                      </a:rPr>
                      <m:t>2</m:t>
                    </m:r>
                    <m:r>
                      <a:rPr lang="en-US" sz="2600" i="1">
                        <a:solidFill>
                          <a:prstClr val="black"/>
                        </a:solidFill>
                        <a:latin typeface="Cambria Math"/>
                      </a:rPr>
                      <m:t>𝑦</m:t>
                    </m:r>
                    <m:r>
                      <a:rPr lang="en-US" sz="2600" i="1">
                        <a:solidFill>
                          <a:prstClr val="black"/>
                        </a:solidFill>
                        <a:latin typeface="Cambria Math"/>
                      </a:rPr>
                      <m:t>=</m:t>
                    </m:r>
                    <m:r>
                      <a:rPr lang="en-US" sz="2600" i="1">
                        <a:solidFill>
                          <a:prstClr val="black"/>
                        </a:solidFill>
                        <a:latin typeface="Cambria Math"/>
                      </a:rPr>
                      <m:t>0</m:t>
                    </m:r>
                    <m:r>
                      <a:rPr lang="en-US" sz="2600" i="1">
                        <a:solidFill>
                          <a:prstClr val="black"/>
                        </a:solidFill>
                        <a:latin typeface="Cambria Math"/>
                      </a:rPr>
                      <m:t>⇒</m:t>
                    </m:r>
                    <m:r>
                      <a:rPr lang="en-US" sz="2600" i="1">
                        <a:solidFill>
                          <a:prstClr val="black"/>
                        </a:solidFill>
                        <a:latin typeface="Cambria Math"/>
                        <a:ea typeface="Cambria Math"/>
                      </a:rPr>
                      <m:t>𝑥</m:t>
                    </m:r>
                    <m:r>
                      <a:rPr lang="en-US" sz="2600" i="1">
                        <a:solidFill>
                          <a:prstClr val="black"/>
                        </a:solidFill>
                        <a:latin typeface="Cambria Math"/>
                        <a:ea typeface="Cambria Math"/>
                      </a:rPr>
                      <m:t>=</m:t>
                    </m:r>
                    <m:r>
                      <a:rPr lang="en-US" sz="2600" i="1">
                        <a:solidFill>
                          <a:prstClr val="black"/>
                        </a:solidFill>
                        <a:latin typeface="Cambria Math"/>
                        <a:ea typeface="Cambria Math"/>
                      </a:rPr>
                      <m:t>𝑦</m:t>
                    </m:r>
                    <m:r>
                      <a:rPr lang="en-US" sz="2600" i="1">
                        <a:solidFill>
                          <a:prstClr val="black"/>
                        </a:solidFill>
                        <a:latin typeface="Cambria Math"/>
                        <a:ea typeface="Cambria Math"/>
                      </a:rPr>
                      <m:t>=</m:t>
                    </m:r>
                    <m:r>
                      <a:rPr lang="en-US" sz="2600" i="1">
                        <a:solidFill>
                          <a:prstClr val="black"/>
                        </a:solidFill>
                        <a:latin typeface="Cambria Math"/>
                        <a:ea typeface="Cambria Math"/>
                      </a:rPr>
                      <m:t>0</m:t>
                    </m:r>
                    <m:r>
                      <a:rPr lang="en-US" sz="2600" i="1">
                        <a:solidFill>
                          <a:prstClr val="black"/>
                        </a:solidFill>
                        <a:latin typeface="Cambria Math"/>
                        <a:ea typeface="Cambria Math"/>
                      </a:rPr>
                      <m:t>.</m:t>
                    </m:r>
                  </m:oMath>
                </a14:m>
                <a:r>
                  <a:rPr lang="en-US" sz="2600" dirty="0">
                    <a:solidFill>
                      <a:prstClr val="black"/>
                    </a:solidFill>
                    <a:latin typeface="Calibri"/>
                  </a:rPr>
                  <a:t> Consequently,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600" i="1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US" sz="2600" i="1">
                            <a:solidFill>
                              <a:prstClr val="black"/>
                            </a:solidFill>
                            <a:latin typeface="Cambria Math"/>
                          </a:rPr>
                          <m:t>𝑓</m:t>
                        </m:r>
                      </m:e>
                      <m:sup>
                        <m:r>
                          <a:rPr lang="en-US" sz="2600" i="1">
                            <a:solidFill>
                              <a:prstClr val="black"/>
                            </a:solidFill>
                            <a:latin typeface="Cambria Math"/>
                          </a:rPr>
                          <m:t>′</m:t>
                        </m:r>
                      </m:sup>
                    </m:sSup>
                    <m:r>
                      <a:rPr lang="en-US" sz="2600" i="1">
                        <a:solidFill>
                          <a:prstClr val="black"/>
                        </a:solidFill>
                        <a:latin typeface="Cambria Math"/>
                      </a:rPr>
                      <m:t>(</m:t>
                    </m:r>
                    <m:r>
                      <a:rPr lang="en-US" sz="2600" i="1">
                        <a:solidFill>
                          <a:prstClr val="black"/>
                        </a:solidFill>
                        <a:latin typeface="Cambria Math"/>
                      </a:rPr>
                      <m:t>𝑧</m:t>
                    </m:r>
                    <m:r>
                      <a:rPr lang="en-US" sz="2600" i="1">
                        <a:solidFill>
                          <a:prstClr val="black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lang="en-US" sz="2600" dirty="0">
                    <a:solidFill>
                      <a:prstClr val="black"/>
                    </a:solidFill>
                    <a:latin typeface="Calibri"/>
                  </a:rPr>
                  <a:t> does not exists at any non-zero point.</a:t>
                </a:r>
              </a:p>
              <a:p>
                <a:pPr marL="457200" indent="-457200" algn="just" eaLnBrk="1" fontAlgn="auto" hangingPunct="1">
                  <a:spcBef>
                    <a:spcPts val="0"/>
                  </a:spcBef>
                  <a:spcAft>
                    <a:spcPts val="0"/>
                  </a:spcAft>
                  <a:buFont typeface="+mj-lt"/>
                  <a:buAutoNum type="arabicPeriod"/>
                </a:pPr>
                <a:r>
                  <a:rPr lang="en-US" sz="2600" dirty="0">
                    <a:solidFill>
                      <a:prstClr val="black"/>
                    </a:solidFill>
                    <a:latin typeface="Calibri"/>
                  </a:rPr>
                  <a:t>For the function </a:t>
                </a:r>
                <a14:m>
                  <m:oMath xmlns:m="http://schemas.openxmlformats.org/officeDocument/2006/math">
                    <m:r>
                      <a:rPr lang="en-US" sz="2600" i="1">
                        <a:solidFill>
                          <a:prstClr val="black"/>
                        </a:solidFill>
                        <a:latin typeface="Cambria Math"/>
                      </a:rPr>
                      <m:t>𝑓</m:t>
                    </m:r>
                    <m:d>
                      <m:dPr>
                        <m:ctrlPr>
                          <a:rPr lang="en-US" sz="2600" i="1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sz="2600" i="1">
                            <a:solidFill>
                              <a:prstClr val="black"/>
                            </a:solidFill>
                            <a:latin typeface="Cambria Math"/>
                          </a:rPr>
                          <m:t>𝑧</m:t>
                        </m:r>
                      </m:e>
                    </m:d>
                    <m:r>
                      <a:rPr lang="en-US" sz="2600" i="1">
                        <a:solidFill>
                          <a:prstClr val="black"/>
                        </a:solidFill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sz="2600" i="1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US" sz="2600" i="1">
                            <a:solidFill>
                              <a:prstClr val="black"/>
                            </a:solidFill>
                            <a:latin typeface="Cambria Math"/>
                          </a:rPr>
                          <m:t>𝑒</m:t>
                        </m:r>
                      </m:e>
                      <m:sup>
                        <m:r>
                          <a:rPr lang="en-US" sz="2600" i="1">
                            <a:solidFill>
                              <a:prstClr val="black"/>
                            </a:solidFill>
                            <a:latin typeface="Cambria Math"/>
                          </a:rPr>
                          <m:t>𝑧</m:t>
                        </m:r>
                      </m:sup>
                    </m:sSup>
                    <m:r>
                      <a:rPr lang="en-US" sz="2600" i="1">
                        <a:solidFill>
                          <a:prstClr val="black"/>
                        </a:solidFill>
                        <a:latin typeface="Cambria Math"/>
                      </a:rPr>
                      <m:t>,</m:t>
                    </m:r>
                  </m:oMath>
                </a14:m>
                <a:r>
                  <a:rPr lang="en-US" sz="2600" dirty="0">
                    <a:solidFill>
                      <a:prstClr val="black"/>
                    </a:solidFill>
                    <a:latin typeface="Calibri"/>
                  </a:rPr>
                  <a:t> we can easily show that </a:t>
                </a:r>
                <a14:m>
                  <m:oMath xmlns:m="http://schemas.openxmlformats.org/officeDocument/2006/math">
                    <m:r>
                      <a:rPr lang="en-US" sz="2600" i="1" dirty="0">
                        <a:solidFill>
                          <a:prstClr val="black"/>
                        </a:solidFill>
                        <a:latin typeface="Cambria Math"/>
                      </a:rPr>
                      <m:t>𝑓</m:t>
                    </m:r>
                    <m:r>
                      <a:rPr lang="en-US" sz="2600" i="1" dirty="0">
                        <a:solidFill>
                          <a:prstClr val="black"/>
                        </a:solidFill>
                        <a:latin typeface="Cambria Math"/>
                      </a:rPr>
                      <m:t> </m:t>
                    </m:r>
                  </m:oMath>
                </a14:m>
                <a:r>
                  <a:rPr lang="en-US" sz="2600" dirty="0">
                    <a:solidFill>
                      <a:prstClr val="black"/>
                    </a:solidFill>
                    <a:latin typeface="Calibri"/>
                  </a:rPr>
                  <a:t>is differentiable everywhere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600" i="1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US" sz="2600" i="1">
                            <a:solidFill>
                              <a:prstClr val="black"/>
                            </a:solidFill>
                            <a:latin typeface="Cambria Math"/>
                          </a:rPr>
                          <m:t>𝑓</m:t>
                        </m:r>
                      </m:e>
                      <m:sup>
                        <m:r>
                          <a:rPr lang="en-US" sz="2600" i="1">
                            <a:solidFill>
                              <a:prstClr val="black"/>
                            </a:solidFill>
                            <a:latin typeface="Cambria Math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sz="2600" i="1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sz="2600" i="1">
                            <a:solidFill>
                              <a:prstClr val="black"/>
                            </a:solidFill>
                            <a:latin typeface="Cambria Math"/>
                          </a:rPr>
                          <m:t>𝑧</m:t>
                        </m:r>
                      </m:e>
                    </m:d>
                    <m:r>
                      <a:rPr lang="en-US" sz="2600" i="1">
                        <a:solidFill>
                          <a:prstClr val="black"/>
                        </a:solidFill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sz="2600" i="1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US" sz="2600" i="1">
                            <a:solidFill>
                              <a:prstClr val="black"/>
                            </a:solidFill>
                            <a:latin typeface="Cambria Math"/>
                          </a:rPr>
                          <m:t>𝑒</m:t>
                        </m:r>
                      </m:e>
                      <m:sup>
                        <m:r>
                          <a:rPr lang="en-US" sz="2600" i="1">
                            <a:solidFill>
                              <a:prstClr val="black"/>
                            </a:solidFill>
                            <a:latin typeface="Cambria Math"/>
                          </a:rPr>
                          <m:t>𝑧</m:t>
                        </m:r>
                      </m:sup>
                    </m:sSup>
                  </m:oMath>
                </a14:m>
                <a:endParaRPr lang="en-US" sz="2600" dirty="0">
                  <a:solidFill>
                    <a:prstClr val="black"/>
                  </a:solidFill>
                  <a:latin typeface="Calibri"/>
                </a:endParaRP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219" y="2840347"/>
                <a:ext cx="11277253" cy="2893100"/>
              </a:xfrm>
              <a:prstGeom prst="rect">
                <a:avLst/>
              </a:prstGeom>
              <a:blipFill rotWithShape="1">
                <a:blip r:embed="rId3"/>
                <a:stretch>
                  <a:fillRect l="-973" t="-1684" r="-1027" b="-4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9713884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BCBB2DD-094D-419E-9B63-E481E650C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044" y="326901"/>
            <a:ext cx="9464040" cy="446825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rgbClr val="0070C0"/>
                </a:solidFill>
                <a:latin typeface="+mn-lt"/>
              </a:rPr>
              <a:t>Practice Questions:</a:t>
            </a:r>
            <a:endParaRPr lang="en-US" b="1" dirty="0">
              <a:solidFill>
                <a:srgbClr val="0070C0"/>
              </a:solidFill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656782" y="1019385"/>
                <a:ext cx="10157753" cy="389760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600" dirty="0">
                    <a:solidFill>
                      <a:prstClr val="black"/>
                    </a:solidFill>
                    <a:latin typeface="Calibri"/>
                  </a:rPr>
                  <a:t>Determine if the following complex function are analytic:</a:t>
                </a:r>
              </a:p>
              <a:p>
                <a:pPr marL="457200" indent="-457200" eaLnBrk="1" fontAlgn="auto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600" i="1" smtClean="0">
                        <a:solidFill>
                          <a:prstClr val="black"/>
                        </a:solidFill>
                        <a:latin typeface="Cambria Math"/>
                      </a:rPr>
                      <m:t>𝑓</m:t>
                    </m:r>
                    <m:d>
                      <m:dPr>
                        <m:ctrlPr>
                          <a:rPr lang="en-US" sz="2600" i="1" smtClean="0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sz="2600" i="1" smtClean="0">
                            <a:solidFill>
                              <a:prstClr val="black"/>
                            </a:solidFill>
                            <a:latin typeface="Cambria Math"/>
                          </a:rPr>
                          <m:t>𝑧</m:t>
                        </m:r>
                      </m:e>
                    </m:d>
                    <m:r>
                      <a:rPr lang="en-US" sz="2600" i="1" smtClean="0">
                        <a:solidFill>
                          <a:prstClr val="black"/>
                        </a:solidFill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sz="2600" i="1" smtClean="0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US" sz="2600" i="1" smtClean="0">
                            <a:solidFill>
                              <a:prstClr val="black"/>
                            </a:solidFill>
                            <a:latin typeface="Cambria Math"/>
                          </a:rPr>
                          <m:t>𝑒</m:t>
                        </m:r>
                      </m:e>
                      <m:sup>
                        <m:r>
                          <a:rPr lang="en-US" sz="2600" i="1" smtClean="0">
                            <a:solidFill>
                              <a:prstClr val="black"/>
                            </a:solidFill>
                            <a:latin typeface="Cambria Math"/>
                          </a:rPr>
                          <m:t>𝑧</m:t>
                        </m:r>
                      </m:sup>
                    </m:sSup>
                  </m:oMath>
                </a14:m>
                <a:endParaRPr lang="en-US" sz="2600" dirty="0">
                  <a:solidFill>
                    <a:prstClr val="black"/>
                  </a:solidFill>
                  <a:latin typeface="Calibri"/>
                </a:endParaRPr>
              </a:p>
              <a:p>
                <a:pPr marL="457200" indent="-457200" eaLnBrk="1" fontAlgn="auto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600" i="1" smtClean="0">
                        <a:solidFill>
                          <a:prstClr val="black"/>
                        </a:solidFill>
                        <a:latin typeface="Cambria Math"/>
                      </a:rPr>
                      <m:t>𝑓</m:t>
                    </m:r>
                    <m:d>
                      <m:dPr>
                        <m:ctrlPr>
                          <a:rPr lang="en-US" sz="2600" i="1" smtClean="0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sz="2600" i="1" smtClean="0">
                            <a:solidFill>
                              <a:prstClr val="black"/>
                            </a:solidFill>
                            <a:latin typeface="Cambria Math"/>
                          </a:rPr>
                          <m:t>𝑧</m:t>
                        </m:r>
                      </m:e>
                    </m:d>
                    <m:r>
                      <a:rPr lang="en-US" sz="2600" i="1" smtClean="0">
                        <a:solidFill>
                          <a:prstClr val="black"/>
                        </a:solidFill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sz="2600" i="1" smtClean="0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US" sz="2600" i="1" smtClean="0">
                            <a:solidFill>
                              <a:prstClr val="black"/>
                            </a:solidFill>
                            <a:latin typeface="Cambria Math"/>
                          </a:rPr>
                          <m:t>𝑒</m:t>
                        </m:r>
                      </m:e>
                      <m:sup>
                        <m:acc>
                          <m:accPr>
                            <m:chr m:val="̅"/>
                            <m:ctrlPr>
                              <a:rPr lang="en-US" sz="2600" i="1" smtClean="0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sz="2600" i="1" smtClean="0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𝑧</m:t>
                            </m:r>
                          </m:e>
                        </m:acc>
                      </m:sup>
                    </m:sSup>
                  </m:oMath>
                </a14:m>
                <a:r>
                  <a:rPr lang="en-US" sz="2600" dirty="0">
                    <a:solidFill>
                      <a:prstClr val="black"/>
                    </a:solidFill>
                    <a:latin typeface="Calibri"/>
                  </a:rPr>
                  <a:t> </a:t>
                </a:r>
              </a:p>
              <a:p>
                <a:pPr marL="457200" indent="-457200" eaLnBrk="1" fontAlgn="auto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600" i="1" smtClean="0">
                        <a:solidFill>
                          <a:prstClr val="black"/>
                        </a:solidFill>
                        <a:latin typeface="Cambria Math"/>
                      </a:rPr>
                      <m:t>𝑓</m:t>
                    </m:r>
                    <m:d>
                      <m:dPr>
                        <m:ctrlPr>
                          <a:rPr lang="en-US" sz="2600" i="1" smtClean="0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sz="2600" i="1" smtClean="0">
                            <a:solidFill>
                              <a:prstClr val="black"/>
                            </a:solidFill>
                            <a:latin typeface="Cambria Math"/>
                          </a:rPr>
                          <m:t>𝑧</m:t>
                        </m:r>
                      </m:e>
                    </m:d>
                    <m:r>
                      <a:rPr lang="en-US" sz="2600" i="1" smtClean="0">
                        <a:solidFill>
                          <a:prstClr val="black"/>
                        </a:solidFill>
                        <a:latin typeface="Cambria Math"/>
                      </a:rPr>
                      <m:t>=</m:t>
                    </m:r>
                    <m:func>
                      <m:funcPr>
                        <m:ctrlPr>
                          <a:rPr lang="en-US" sz="2600" i="1" smtClean="0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600" smtClean="0">
                            <a:solidFill>
                              <a:prstClr val="black"/>
                            </a:solidFill>
                            <a:latin typeface="Cambria Math"/>
                          </a:rPr>
                          <m:t>sin</m:t>
                        </m:r>
                      </m:fName>
                      <m:e>
                        <m:r>
                          <a:rPr lang="en-US" sz="2600" i="1" smtClean="0">
                            <a:solidFill>
                              <a:prstClr val="black"/>
                            </a:solidFill>
                            <a:latin typeface="Cambria Math"/>
                          </a:rPr>
                          <m:t>𝑧</m:t>
                        </m:r>
                      </m:e>
                    </m:func>
                  </m:oMath>
                </a14:m>
                <a:endParaRPr lang="en-US" sz="2600" dirty="0">
                  <a:solidFill>
                    <a:prstClr val="black"/>
                  </a:solidFill>
                  <a:latin typeface="Calibri"/>
                </a:endParaRPr>
              </a:p>
              <a:p>
                <a:pPr marL="457200" indent="-457200" eaLnBrk="1" fontAlgn="auto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600" i="1" smtClean="0">
                        <a:solidFill>
                          <a:prstClr val="black"/>
                        </a:solidFill>
                        <a:latin typeface="Cambria Math"/>
                      </a:rPr>
                      <m:t>𝑓</m:t>
                    </m:r>
                    <m:d>
                      <m:dPr>
                        <m:ctrlPr>
                          <a:rPr lang="en-US" sz="2600" i="1" smtClean="0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sz="2600" i="1" smtClean="0">
                            <a:solidFill>
                              <a:prstClr val="black"/>
                            </a:solidFill>
                            <a:latin typeface="Cambria Math"/>
                          </a:rPr>
                          <m:t>𝑧</m:t>
                        </m:r>
                      </m:e>
                    </m:d>
                    <m:r>
                      <a:rPr lang="en-US" sz="2600" i="1" smtClean="0">
                        <a:solidFill>
                          <a:prstClr val="black"/>
                        </a:solidFill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sz="2600" i="1" smtClean="0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US" sz="2600" i="1" smtClean="0">
                            <a:solidFill>
                              <a:prstClr val="black"/>
                            </a:solidFill>
                            <a:latin typeface="Cambria Math"/>
                          </a:rPr>
                          <m:t>𝑧</m:t>
                        </m:r>
                      </m:e>
                      <m:sup>
                        <m:r>
                          <a:rPr lang="en-US" sz="2600" i="1" smtClean="0">
                            <a:solidFill>
                              <a:prstClr val="black"/>
                            </a:solidFill>
                            <a:latin typeface="Cambria Math"/>
                          </a:rPr>
                          <m:t>6</m:t>
                        </m:r>
                      </m:sup>
                    </m:sSup>
                  </m:oMath>
                </a14:m>
                <a:endParaRPr lang="en-US" sz="2600" dirty="0">
                  <a:solidFill>
                    <a:prstClr val="black"/>
                  </a:solidFill>
                  <a:latin typeface="Calibri"/>
                </a:endParaRPr>
              </a:p>
              <a:p>
                <a:pPr marL="457200" indent="-457200" eaLnBrk="1" fontAlgn="auto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2600" i="1" smtClean="0">
                        <a:solidFill>
                          <a:prstClr val="black"/>
                        </a:solidFill>
                        <a:latin typeface="Cambria Math"/>
                      </a:rPr>
                      <m:t>𝑓</m:t>
                    </m:r>
                    <m:d>
                      <m:dPr>
                        <m:ctrlPr>
                          <a:rPr lang="en-US" sz="2600" i="1" smtClean="0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sz="2600" i="1" smtClean="0">
                            <a:solidFill>
                              <a:prstClr val="black"/>
                            </a:solidFill>
                            <a:latin typeface="Cambria Math"/>
                          </a:rPr>
                          <m:t>𝑧</m:t>
                        </m:r>
                      </m:e>
                    </m:d>
                    <m:r>
                      <a:rPr lang="en-US" sz="2600" i="1" smtClean="0">
                        <a:solidFill>
                          <a:prstClr val="black"/>
                        </a:solidFill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sz="2600" i="1" smtClean="0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US" sz="2600" i="1" smtClean="0">
                            <a:solidFill>
                              <a:prstClr val="black"/>
                            </a:solidFill>
                            <a:latin typeface="Cambria Math"/>
                          </a:rPr>
                          <m:t>𝑧</m:t>
                        </m:r>
                      </m:e>
                      <m:sup>
                        <m:r>
                          <a:rPr lang="en-US" sz="2600" i="1" smtClean="0">
                            <a:solidFill>
                              <a:prstClr val="black"/>
                            </a:solidFill>
                            <a:latin typeface="Cambria Math"/>
                          </a:rPr>
                          <m:t>−2</m:t>
                        </m:r>
                      </m:sup>
                    </m:sSup>
                  </m:oMath>
                </a14:m>
                <a:endParaRPr lang="en-US" sz="2600" dirty="0">
                  <a:solidFill>
                    <a:prstClr val="black"/>
                  </a:solidFill>
                  <a:latin typeface="Calibri"/>
                </a:endParaRPr>
              </a:p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en-US" sz="2600" dirty="0">
                  <a:solidFill>
                    <a:prstClr val="black"/>
                  </a:solidFill>
                  <a:latin typeface="Calibri"/>
                </a:endParaRP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758" y="1019382"/>
                <a:ext cx="11286392" cy="3897605"/>
              </a:xfrm>
              <a:prstGeom prst="rect">
                <a:avLst/>
              </a:prstGeom>
              <a:blipFill>
                <a:blip r:embed="rId2"/>
                <a:stretch>
                  <a:fillRect l="-972" t="-1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719445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BCBB2DD-094D-419E-9B63-E481E650C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111" y="192088"/>
            <a:ext cx="9464040" cy="748056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tx2"/>
                </a:solidFill>
                <a:latin typeface="+mn-lt"/>
              </a:rPr>
              <a:t>2.1 Complex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="" xmlns:a16="http://schemas.microsoft.com/office/drawing/2014/main" id="{A76351EB-9639-4374-BB0D-1B602A82261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35111" y="1033676"/>
                <a:ext cx="10087223" cy="4931259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A </a:t>
                </a:r>
                <a:r>
                  <a:rPr lang="en-US" b="1" dirty="0"/>
                  <a:t>complex function </a:t>
                </a:r>
                <a:r>
                  <a:rPr lang="en-US" dirty="0"/>
                  <a:t>is a function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𝑓</m:t>
                    </m:r>
                  </m:oMath>
                </a14:m>
                <a:r>
                  <a:rPr lang="en-US" i="1" dirty="0"/>
                  <a:t> </a:t>
                </a:r>
                <a:r>
                  <a:rPr lang="en-US" dirty="0"/>
                  <a:t>whose domain and range are subsets of the set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/>
                        <a:ea typeface="Cambria Math"/>
                      </a:rPr>
                      <m:t>ℂ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of complex numbers. </a:t>
                </a:r>
              </a:p>
              <a:p>
                <a:endParaRPr lang="en-US" sz="500" dirty="0"/>
              </a:p>
              <a:p>
                <a:r>
                  <a:rPr lang="en-US" dirty="0"/>
                  <a:t>A complex function is also called a </a:t>
                </a:r>
                <a:r>
                  <a:rPr lang="en-US" b="1" dirty="0"/>
                  <a:t>complex-valued function of a complex variable</a:t>
                </a:r>
                <a:r>
                  <a:rPr lang="en-US" dirty="0"/>
                  <a:t>. </a:t>
                </a:r>
              </a:p>
              <a:p>
                <a:endParaRPr lang="en-US" sz="300" dirty="0"/>
              </a:p>
              <a:p>
                <a:r>
                  <a:rPr lang="en-US" dirty="0"/>
                  <a:t>For the most part we will use the usual symbols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𝑓</m:t>
                    </m:r>
                    <m:r>
                      <a:rPr lang="en-US" i="1" dirty="0" smtClean="0">
                        <a:latin typeface="Cambria Math"/>
                      </a:rPr>
                      <m:t>, </m:t>
                    </m:r>
                    <m:r>
                      <a:rPr lang="en-US" i="1" dirty="0" smtClean="0">
                        <a:latin typeface="Cambria Math"/>
                      </a:rPr>
                      <m:t>𝑔</m:t>
                    </m:r>
                    <m:r>
                      <a:rPr lang="en-US" i="1" dirty="0" smtClean="0">
                        <a:latin typeface="Cambria Math"/>
                      </a:rPr>
                      <m:t>, </m:t>
                    </m:r>
                  </m:oMath>
                </a14:m>
                <a:r>
                  <a:rPr lang="en-US" dirty="0"/>
                  <a:t>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h</m:t>
                    </m:r>
                  </m:oMath>
                </a14:m>
                <a:r>
                  <a:rPr lang="en-US" i="1" dirty="0"/>
                  <a:t> </a:t>
                </a:r>
                <a:r>
                  <a:rPr lang="en-US" dirty="0"/>
                  <a:t>to denote complex functions. </a:t>
                </a:r>
              </a:p>
              <a:p>
                <a:endParaRPr lang="en-US" sz="400" dirty="0"/>
              </a:p>
              <a:p>
                <a:r>
                  <a:rPr lang="en-US" dirty="0"/>
                  <a:t>In addition, inputs to a complex function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𝑓</m:t>
                    </m:r>
                  </m:oMath>
                </a14:m>
                <a:r>
                  <a:rPr lang="en-US" i="1" dirty="0"/>
                  <a:t> </a:t>
                </a:r>
                <a:r>
                  <a:rPr lang="en-US" dirty="0"/>
                  <a:t>will typically be denoted by the variable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𝑧</m:t>
                    </m:r>
                  </m:oMath>
                </a14:m>
                <a:r>
                  <a:rPr lang="en-US" i="1" dirty="0"/>
                  <a:t> </a:t>
                </a:r>
                <a:r>
                  <a:rPr lang="en-US" dirty="0"/>
                  <a:t>and outputs by the variable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𝑤</m:t>
                    </m:r>
                    <m:r>
                      <a:rPr lang="en-US" i="1" dirty="0" smtClean="0">
                        <a:latin typeface="Cambria Math"/>
                      </a:rPr>
                      <m:t>=</m:t>
                    </m:r>
                    <m:r>
                      <a:rPr lang="en-US" i="1" dirty="0" smtClean="0">
                        <a:latin typeface="Cambria Math"/>
                      </a:rPr>
                      <m:t>𝑓</m:t>
                    </m:r>
                    <m:r>
                      <a:rPr lang="en-US" i="1" dirty="0" smtClean="0">
                        <a:latin typeface="Cambria Math"/>
                      </a:rPr>
                      <m:t>(</m:t>
                    </m:r>
                    <m:r>
                      <a:rPr lang="en-US" i="1" dirty="0" smtClean="0">
                        <a:latin typeface="Cambria Math"/>
                      </a:rPr>
                      <m:t>𝑧</m:t>
                    </m:r>
                    <m:r>
                      <a:rPr lang="en-US" i="1" dirty="0">
                        <a:latin typeface="Cambria Math"/>
                      </a:rPr>
                      <m:t>)</m:t>
                    </m:r>
                  </m:oMath>
                </a14:m>
                <a:r>
                  <a:rPr lang="en-US" dirty="0"/>
                  <a:t>.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A76351EB-9639-4374-BB0D-1B602A82261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35111" y="1033671"/>
                <a:ext cx="10087223" cy="4931259"/>
              </a:xfrm>
              <a:blipFill rotWithShape="1">
                <a:blip r:embed="rId2"/>
                <a:stretch>
                  <a:fillRect l="-846" t="-2599" r="-9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333204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BCBB2DD-094D-419E-9B63-E481E650C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111" y="192088"/>
            <a:ext cx="9464040" cy="748056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tx2"/>
                </a:solidFill>
                <a:latin typeface="+mn-lt"/>
              </a:rPr>
              <a:t>Examples: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="" xmlns:a16="http://schemas.microsoft.com/office/drawing/2014/main" id="{A76351EB-9639-4374-BB0D-1B602A82261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73931" y="1019921"/>
                <a:ext cx="10295749" cy="4931259"/>
              </a:xfrm>
            </p:spPr>
            <p:txBody>
              <a:bodyPr>
                <a:normAutofit fontScale="92500" lnSpcReduction="20000"/>
              </a:bodyPr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US" dirty="0" smtClean="0"/>
                  <a:t>The expression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defines a complex function. Values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are found by using the arithmetic operations for complex numbers. For instance, at the points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i="1" dirty="0"/>
                  <a:t> </a:t>
                </a:r>
                <a:r>
                  <a:rPr lang="en-US" dirty="0"/>
                  <a:t>we have:</a:t>
                </a:r>
              </a:p>
              <a:p>
                <a:pPr marL="514350" indent="-514350">
                  <a:buFont typeface="+mj-lt"/>
                  <a:buAutoNum type="arabicPeriod"/>
                </a:pPr>
                <a:endParaRPr lang="en-US" sz="10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n-NO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nn-NO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nn-NO" i="1" dirty="0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nn-NO" i="1" dirty="0" smtClean="0">
                          <a:latin typeface="Cambria Math" panose="02040503050406030204" pitchFamily="18" charset="0"/>
                        </a:rPr>
                        <m:t>) =</m:t>
                      </m:r>
                      <m:sSup>
                        <m:s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)= 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nn-NO" i="1" dirty="0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nn-NO" i="1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n-NO" i="1" dirty="0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nn-NO" i="1" dirty="0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nn-NO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nn-NO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nn-NO" i="1" dirty="0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nn-NO" i="1" dirty="0"/>
              </a:p>
              <a:p>
                <a:pPr marL="0" indent="0" algn="ctr">
                  <a:buNone/>
                </a:pPr>
                <a:endParaRPr lang="nn-NO" sz="500" i="1" dirty="0"/>
              </a:p>
              <a:p>
                <a:pPr marL="514350" indent="-514350">
                  <a:buFont typeface="+mj-lt"/>
                  <a:buAutoNum type="arabicPeriod" startAt="2"/>
                </a:pPr>
                <a:endParaRPr lang="en-US" sz="2200" dirty="0" smtClean="0"/>
              </a:p>
              <a:p>
                <a:pPr marL="514350" indent="-514350">
                  <a:buFont typeface="+mj-lt"/>
                  <a:buAutoNum type="arabicPeriod" startAt="2"/>
                </a:pPr>
                <a:r>
                  <a:rPr lang="en-US" dirty="0" smtClean="0"/>
                  <a:t>The </a:t>
                </a:r>
                <a:r>
                  <a:rPr lang="en-US" dirty="0"/>
                  <a:t>expression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i="1" dirty="0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i="1" dirty="0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+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m:rPr>
                        <m:sty m:val="p"/>
                      </m:rPr>
                      <a:rPr lang="en-US" dirty="0">
                        <a:latin typeface="Cambria Math" panose="02040503050406030204" pitchFamily="18" charset="0"/>
                      </a:rPr>
                      <m:t>Re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dirty="0"/>
                  <a:t>also defines a complex function. Some values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are:</a:t>
                </a:r>
              </a:p>
              <a:p>
                <a:pPr marL="514350" indent="-514350">
                  <a:buFont typeface="+mj-lt"/>
                  <a:buAutoNum type="arabicPeriod" startAt="2"/>
                </a:pPr>
                <a:endParaRPr lang="en-US" sz="1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n-NO" i="1" dirty="0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nn-NO" i="1" dirty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nn-NO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nn-NO" i="1" dirty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nn-NO" i="1" dirty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nn-NO" i="1" dirty="0">
                          <a:latin typeface="Cambria Math" panose="02040503050406030204" pitchFamily="18" charset="0"/>
                        </a:rPr>
                        <m:t> + </m:t>
                      </m:r>
                      <m:r>
                        <a:rPr lang="nn-NO" i="1" dirty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nn-NO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nn-NO" i="0" dirty="0">
                          <a:latin typeface="Cambria Math" panose="02040503050406030204" pitchFamily="18" charset="0"/>
                        </a:rPr>
                        <m:t>Re</m:t>
                      </m:r>
                      <m:r>
                        <a:rPr lang="nn-NO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nn-NO" i="1" dirty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nn-NO" i="1" dirty="0">
                          <a:latin typeface="Cambria Math" panose="02040503050406030204" pitchFamily="18" charset="0"/>
                        </a:rPr>
                        <m:t>) = </m:t>
                      </m:r>
                      <m:r>
                        <a:rPr lang="nn-NO" i="1" dirty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nn-NO" i="1" dirty="0">
                          <a:latin typeface="Cambria Math" panose="02040503050406030204" pitchFamily="18" charset="0"/>
                        </a:rPr>
                        <m:t> + </m:t>
                      </m:r>
                      <m:r>
                        <a:rPr lang="nn-NO" i="1" dirty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nn-NO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nn-NO" i="1" dirty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nn-NO" i="1" dirty="0">
                          <a:latin typeface="Cambria Math" panose="02040503050406030204" pitchFamily="18" charset="0"/>
                        </a:rPr>
                        <m:t>) = </m:t>
                      </m:r>
                      <m:r>
                        <a:rPr lang="nn-NO" i="1" dirty="0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nn-NO" i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/>
                        </a:rPr>
                        <m:t>      </m:t>
                      </m:r>
                      <m:r>
                        <a:rPr lang="nn-NO" i="1" dirty="0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nn-NO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nn-NO" i="1" dirty="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nn-NO" i="1" dirty="0" smtClean="0">
                          <a:latin typeface="Cambria Math" panose="02040503050406030204" pitchFamily="18" charset="0"/>
                        </a:rPr>
                        <m:t> − </m:t>
                      </m:r>
                      <m:r>
                        <a:rPr lang="nn-NO" i="1" dirty="0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nn-NO" i="1" dirty="0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nn-NO" i="1" dirty="0" smtClean="0">
                          <a:latin typeface="Cambria Math" panose="02040503050406030204" pitchFamily="18" charset="0"/>
                        </a:rPr>
                        <m:t>) =  </m:t>
                      </m:r>
                      <m:r>
                        <a:rPr lang="nn-NO" i="1" dirty="0" smtClean="0">
                          <a:latin typeface="Cambria Math" panose="02040503050406030204" pitchFamily="18" charset="0"/>
                        </a:rPr>
                        <m:t>6</m:t>
                      </m:r>
                      <m:r>
                        <a:rPr lang="nn-NO" i="1" dirty="0" smtClean="0">
                          <a:latin typeface="Cambria Math" panose="02040503050406030204" pitchFamily="18" charset="0"/>
                        </a:rPr>
                        <m:t> − </m:t>
                      </m:r>
                      <m:r>
                        <a:rPr lang="nn-NO" i="1" dirty="0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nn-NO" i="1" dirty="0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nn-NO" i="1" dirty="0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nn-NO" i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A76351EB-9639-4374-BB0D-1B602A82261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73832" y="1019918"/>
                <a:ext cx="10295749" cy="4931259"/>
              </a:xfrm>
              <a:blipFill rotWithShape="1">
                <a:blip r:embed="rId2"/>
                <a:stretch>
                  <a:fillRect l="-1362" t="-3337" r="-4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478370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BCBB2DD-094D-419E-9B63-E481E650C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856" y="116632"/>
            <a:ext cx="9464040" cy="748056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tx2"/>
                </a:solidFill>
                <a:latin typeface="+mn-lt"/>
              </a:rPr>
              <a:t>Examples: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="" xmlns:a16="http://schemas.microsoft.com/office/drawing/2014/main" id="{A76351EB-9639-4374-BB0D-1B602A82261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01843" y="908720"/>
                <a:ext cx="10513167" cy="5760640"/>
              </a:xfrm>
            </p:spPr>
            <p:txBody>
              <a:bodyPr>
                <a:normAutofit/>
              </a:bodyPr>
              <a:lstStyle/>
              <a:p>
                <a:pPr marL="514350" indent="-514350">
                  <a:buFont typeface="+mj-lt"/>
                  <a:buAutoNum type="arabicPeriod" startAt="3"/>
                </a:pPr>
                <a:r>
                  <a:rPr lang="en-US" dirty="0"/>
                  <a:t>The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, maps following points on the complex plane as follows:</a:t>
                </a:r>
              </a:p>
              <a:p>
                <a:pPr marL="514350" indent="-514350">
                  <a:buFont typeface="+mj-lt"/>
                  <a:buAutoNum type="arabicPeriod" startAt="3"/>
                </a:pPr>
                <a:endParaRPr lang="en-US" dirty="0"/>
              </a:p>
              <a:p>
                <a:pPr marL="514350" indent="-514350">
                  <a:buFont typeface="+mj-lt"/>
                  <a:buAutoNum type="arabicPeriod" startAt="3"/>
                </a:pPr>
                <a:endParaRPr lang="en-US" sz="1400" dirty="0"/>
              </a:p>
              <a:p>
                <a:pPr marL="514350" indent="-514350">
                  <a:buFont typeface="+mj-lt"/>
                  <a:buAutoNum type="arabicPeriod" startAt="3"/>
                </a:pPr>
                <a:endParaRPr lang="en-US" sz="2400" dirty="0" smtClean="0"/>
              </a:p>
              <a:p>
                <a:pPr marL="514350" indent="-514350">
                  <a:buFont typeface="+mj-lt"/>
                  <a:buAutoNum type="arabicPeriod" startAt="3"/>
                </a:pPr>
                <a:r>
                  <a:rPr lang="en-US" dirty="0" smtClean="0"/>
                  <a:t>Similarly </a:t>
                </a:r>
                <a:r>
                  <a:rPr lang="en-US" dirty="0"/>
                  <a:t>the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type m:val="lin"/>
                        <m:ctrlPr>
                          <a:rPr lang="en-US" b="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den>
                    </m:f>
                  </m:oMath>
                </a14:m>
                <a:r>
                  <a:rPr lang="en-US" dirty="0"/>
                  <a:t>, map points in the following manner:</a:t>
                </a:r>
              </a:p>
              <a:p>
                <a:pPr marL="514350" indent="-514350">
                  <a:buFont typeface="+mj-lt"/>
                  <a:buAutoNum type="arabicPeriod" startAt="3"/>
                </a:pPr>
                <a:endParaRPr lang="en-US" sz="2600" i="1" dirty="0"/>
              </a:p>
              <a:p>
                <a:pPr marL="514350" indent="-514350">
                  <a:buFont typeface="+mj-lt"/>
                  <a:buAutoNum type="arabicPeriod" startAt="3"/>
                </a:pPr>
                <a:endParaRPr lang="en-US" sz="2600" i="1" dirty="0"/>
              </a:p>
              <a:p>
                <a:pPr marL="0" indent="0">
                  <a:buNone/>
                </a:pPr>
                <a:r>
                  <a:rPr lang="en-US" dirty="0"/>
                  <a:t>Therefore in a complex mapping both input and output are collection of points on the complex plane.</a:t>
                </a:r>
                <a:endParaRPr lang="en-US" sz="2600" i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A76351EB-9639-4374-BB0D-1B602A82261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1824" y="908720"/>
                <a:ext cx="10513167" cy="5760640"/>
              </a:xfrm>
              <a:blipFill rotWithShape="1">
                <a:blip r:embed="rId2"/>
                <a:stretch>
                  <a:fillRect l="-1566" t="-1376" r="-17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3D19E38B-A78A-49A9-8659-C1CCBC6300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952866" y="2205672"/>
            <a:ext cx="5594082" cy="8752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656257B0-2F73-4538-95DD-941E427FA8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98168" y="4293904"/>
            <a:ext cx="3816626" cy="980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8144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BCBB2DD-094D-419E-9B63-E481E650C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111" y="192088"/>
            <a:ext cx="9464040" cy="748056"/>
          </a:xfrm>
        </p:spPr>
        <p:txBody>
          <a:bodyPr>
            <a:normAutofit fontScale="90000"/>
          </a:bodyPr>
          <a:lstStyle/>
          <a:p>
            <a:r>
              <a:rPr lang="en-US" b="1" spc="-25" dirty="0">
                <a:solidFill>
                  <a:schemeClr val="tx2"/>
                </a:solidFill>
                <a:latin typeface="+mn-lt"/>
              </a:rPr>
              <a:t>Domain </a:t>
            </a:r>
            <a:r>
              <a:rPr lang="en-US" b="1" spc="70" dirty="0">
                <a:solidFill>
                  <a:schemeClr val="tx2"/>
                </a:solidFill>
                <a:latin typeface="+mn-lt"/>
              </a:rPr>
              <a:t>&amp;</a:t>
            </a:r>
            <a:r>
              <a:rPr lang="en-US" b="1" spc="60" dirty="0">
                <a:solidFill>
                  <a:schemeClr val="tx2"/>
                </a:solidFill>
                <a:latin typeface="+mn-lt"/>
              </a:rPr>
              <a:t> </a:t>
            </a:r>
            <a:r>
              <a:rPr lang="en-US" b="1" spc="-35" dirty="0">
                <a:solidFill>
                  <a:schemeClr val="tx2"/>
                </a:solidFill>
                <a:latin typeface="+mn-lt"/>
              </a:rPr>
              <a:t>Range</a:t>
            </a:r>
            <a:endParaRPr lang="en-US" b="1" dirty="0">
              <a:solidFill>
                <a:schemeClr val="tx2"/>
              </a:solidFill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="" xmlns:a16="http://schemas.microsoft.com/office/drawing/2014/main" id="{A76351EB-9639-4374-BB0D-1B602A82261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35111" y="1033676"/>
                <a:ext cx="10087223" cy="493125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pc="-40" dirty="0">
                    <a:cs typeface="Arial"/>
                  </a:rPr>
                  <a:t>The </a:t>
                </a:r>
                <a:r>
                  <a:rPr lang="en-US" b="1" spc="-50" dirty="0">
                    <a:cs typeface="Arial"/>
                  </a:rPr>
                  <a:t>domain</a:t>
                </a:r>
                <a:r>
                  <a:rPr lang="en-US" spc="-50" dirty="0">
                    <a:cs typeface="Arial"/>
                  </a:rPr>
                  <a:t> </a:t>
                </a:r>
                <a:r>
                  <a:rPr lang="en-US" spc="-20" dirty="0">
                    <a:cs typeface="Arial"/>
                  </a:rPr>
                  <a:t>of </a:t>
                </a:r>
                <a:r>
                  <a:rPr lang="en-US" spc="-90" dirty="0">
                    <a:cs typeface="Arial"/>
                  </a:rPr>
                  <a:t>a </a:t>
                </a:r>
                <a:r>
                  <a:rPr lang="en-US" spc="-60" dirty="0">
                    <a:cs typeface="Arial"/>
                  </a:rPr>
                  <a:t>complex </a:t>
                </a:r>
                <a:r>
                  <a:rPr lang="en-US" spc="-20" dirty="0">
                    <a:cs typeface="Arial"/>
                  </a:rPr>
                  <a:t>function </a:t>
                </a:r>
                <a14:m>
                  <m:oMath xmlns:m="http://schemas.openxmlformats.org/officeDocument/2006/math">
                    <m:r>
                      <a:rPr lang="en-US" i="1" spc="-75" dirty="0" smtClean="0">
                        <a:latin typeface="Cambria Math"/>
                        <a:cs typeface="Trebuchet MS"/>
                      </a:rPr>
                      <m:t>𝑤</m:t>
                    </m:r>
                    <m:r>
                      <a:rPr lang="en-US" i="1" spc="204" dirty="0" smtClean="0">
                        <a:latin typeface="Cambria Math"/>
                        <a:cs typeface="Arial"/>
                      </a:rPr>
                      <m:t>=</m:t>
                    </m:r>
                    <m:r>
                      <a:rPr lang="en-US" i="1" spc="-110" dirty="0" smtClean="0">
                        <a:latin typeface="Cambria Math"/>
                        <a:cs typeface="Trebuchet MS"/>
                      </a:rPr>
                      <m:t>𝑓</m:t>
                    </m:r>
                    <m:r>
                      <a:rPr lang="en-US" i="1" spc="-110" dirty="0" smtClean="0">
                        <a:latin typeface="Cambria Math"/>
                        <a:cs typeface="Trebuchet MS"/>
                      </a:rPr>
                      <m:t> (</m:t>
                    </m:r>
                    <m:r>
                      <a:rPr lang="en-US" i="1" dirty="0" smtClean="0">
                        <a:latin typeface="Cambria Math"/>
                        <a:cs typeface="Trebuchet MS"/>
                      </a:rPr>
                      <m:t>𝑧</m:t>
                    </m:r>
                    <m:r>
                      <a:rPr lang="en-US" i="1" spc="-25" dirty="0" smtClean="0">
                        <a:latin typeface="Cambria Math"/>
                        <a:cs typeface="Arial"/>
                      </a:rPr>
                      <m:t>)</m:t>
                    </m:r>
                  </m:oMath>
                </a14:m>
                <a:r>
                  <a:rPr lang="en-US" i="1" spc="-25" dirty="0" smtClean="0">
                    <a:cs typeface="Verdana"/>
                  </a:rPr>
                  <a:t>, </a:t>
                </a:r>
                <a:r>
                  <a:rPr lang="en-US" spc="-60" dirty="0">
                    <a:cs typeface="Arial"/>
                  </a:rPr>
                  <a:t>is </a:t>
                </a:r>
                <a:r>
                  <a:rPr lang="en-US" spc="-90" dirty="0">
                    <a:cs typeface="Arial"/>
                  </a:rPr>
                  <a:t>a </a:t>
                </a:r>
                <a:r>
                  <a:rPr lang="en-US" spc="-35" dirty="0">
                    <a:cs typeface="Arial"/>
                  </a:rPr>
                  <a:t>collection  </a:t>
                </a:r>
                <a:r>
                  <a:rPr lang="en-US" spc="-20" dirty="0">
                    <a:cs typeface="Arial"/>
                  </a:rPr>
                  <a:t>of </a:t>
                </a:r>
                <a:r>
                  <a:rPr lang="en-US" spc="-30" dirty="0">
                    <a:cs typeface="Arial"/>
                  </a:rPr>
                  <a:t>points </a:t>
                </a:r>
                <a:r>
                  <a:rPr lang="en-US" spc="-60" dirty="0">
                    <a:cs typeface="Arial"/>
                  </a:rPr>
                  <a:t>on </a:t>
                </a:r>
                <a:r>
                  <a:rPr lang="en-US" spc="-30" dirty="0">
                    <a:cs typeface="Arial"/>
                  </a:rPr>
                  <a:t>the </a:t>
                </a:r>
                <a:r>
                  <a:rPr lang="en-US" spc="-60" dirty="0">
                    <a:cs typeface="Arial"/>
                  </a:rPr>
                  <a:t>complex plane </a:t>
                </a:r>
                <a:r>
                  <a:rPr lang="en-US" spc="5" dirty="0">
                    <a:cs typeface="Arial"/>
                  </a:rPr>
                  <a:t>that </a:t>
                </a:r>
                <a:r>
                  <a:rPr lang="en-US" spc="-70" dirty="0">
                    <a:cs typeface="Arial"/>
                  </a:rPr>
                  <a:t>can </a:t>
                </a:r>
                <a:r>
                  <a:rPr lang="en-US" spc="-75" dirty="0">
                    <a:cs typeface="Arial"/>
                  </a:rPr>
                  <a:t>be </a:t>
                </a:r>
                <a:r>
                  <a:rPr lang="en-US" spc="-90" dirty="0">
                    <a:cs typeface="Arial"/>
                  </a:rPr>
                  <a:t>used </a:t>
                </a:r>
                <a:r>
                  <a:rPr lang="en-US" spc="-40" dirty="0">
                    <a:cs typeface="Arial"/>
                  </a:rPr>
                  <a:t>as input  while </a:t>
                </a:r>
                <a:r>
                  <a:rPr lang="en-US" b="1" spc="-65" dirty="0">
                    <a:cs typeface="Arial"/>
                  </a:rPr>
                  <a:t>range</a:t>
                </a:r>
                <a:r>
                  <a:rPr lang="en-US" spc="-65" dirty="0">
                    <a:cs typeface="Arial"/>
                  </a:rPr>
                  <a:t> </a:t>
                </a:r>
                <a:r>
                  <a:rPr lang="en-US" spc="-60" dirty="0">
                    <a:cs typeface="Arial"/>
                  </a:rPr>
                  <a:t>is </a:t>
                </a:r>
                <a:r>
                  <a:rPr lang="en-US" spc="-35" dirty="0">
                    <a:cs typeface="Arial"/>
                  </a:rPr>
                  <a:t>the output produced </a:t>
                </a:r>
                <a:r>
                  <a:rPr lang="en-US" spc="-65" dirty="0">
                    <a:cs typeface="Arial"/>
                  </a:rPr>
                  <a:t>by </a:t>
                </a:r>
                <a:r>
                  <a:rPr lang="en-US" spc="-30" dirty="0">
                    <a:cs typeface="Arial"/>
                  </a:rPr>
                  <a:t>the</a:t>
                </a:r>
                <a:r>
                  <a:rPr lang="en-US" spc="-145" dirty="0">
                    <a:cs typeface="Arial"/>
                  </a:rPr>
                  <a:t> </a:t>
                </a:r>
                <a:r>
                  <a:rPr lang="en-US" spc="-20" dirty="0">
                    <a:cs typeface="Arial"/>
                  </a:rPr>
                  <a:t>function. </a:t>
                </a:r>
                <a:r>
                  <a:rPr lang="en-US" dirty="0"/>
                  <a:t>For example</a:t>
                </a:r>
                <a:r>
                  <a:rPr lang="en-US" dirty="0" smtClean="0"/>
                  <a:t>: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i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="" xmlns:a16="http://schemas.microsoft.com/office/drawing/2014/main" id="{A76351EB-9639-4374-BB0D-1B602A82261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35111" y="1033671"/>
                <a:ext cx="10087223" cy="4931259"/>
              </a:xfrm>
              <a:blipFill rotWithShape="1">
                <a:blip r:embed="rId2"/>
                <a:stretch>
                  <a:fillRect l="-1571" t="-1609" r="-6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19736561"/>
                  </p:ext>
                </p:extLst>
              </p:nvPr>
            </p:nvGraphicFramePr>
            <p:xfrm>
              <a:off x="1165923" y="3356991"/>
              <a:ext cx="8352928" cy="28803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88232"/>
                    <a:gridCol w="2088232"/>
                    <a:gridCol w="2088232"/>
                    <a:gridCol w="2088232"/>
                  </a:tblGrid>
                  <a:tr h="57539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100" dirty="0" smtClean="0"/>
                            <a:t>S. No.</a:t>
                          </a:r>
                          <a:endParaRPr lang="en-US" sz="2100" dirty="0"/>
                        </a:p>
                      </a:txBody>
                      <a:tcPr marL="82296" marR="82296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100" dirty="0" smtClean="0"/>
                            <a:t>Function</a:t>
                          </a:r>
                          <a:endParaRPr lang="en-US" sz="2100" dirty="0"/>
                        </a:p>
                      </a:txBody>
                      <a:tcPr marL="82296" marR="82296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100" dirty="0" smtClean="0"/>
                            <a:t>Domain</a:t>
                          </a:r>
                          <a:endParaRPr lang="en-US" sz="2100" dirty="0"/>
                        </a:p>
                      </a:txBody>
                      <a:tcPr marL="82296" marR="82296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100" dirty="0" smtClean="0"/>
                            <a:t>Range</a:t>
                          </a:r>
                          <a:endParaRPr lang="en-US" sz="2100" dirty="0"/>
                        </a:p>
                      </a:txBody>
                      <a:tcPr marL="82296" marR="82296" anchor="ctr"/>
                    </a:tc>
                  </a:tr>
                  <a:tr h="57706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100" dirty="0" smtClean="0"/>
                            <a:t>1.</a:t>
                          </a:r>
                          <a:endParaRPr lang="en-US" sz="2100" dirty="0"/>
                        </a:p>
                      </a:txBody>
                      <a:tcPr marL="82296" marR="82296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100" i="1" smtClean="0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100" smtClean="0">
                                        <a:latin typeface="Cambria Math"/>
                                      </a:rPr>
                                      <m:t>𝑧</m:t>
                                    </m:r>
                                  </m:e>
                                  <m:sup>
                                    <m:r>
                                      <a:rPr lang="en-US" sz="2100" smtClean="0">
                                        <a:latin typeface="Cambria Math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2100" smtClean="0">
                                    <a:latin typeface="Cambria Math"/>
                                  </a:rPr>
                                  <m:t>−</m:t>
                                </m:r>
                                <m:d>
                                  <m:dPr>
                                    <m:ctrlPr>
                                      <a:rPr lang="en-US" sz="2100" i="1" smtClean="0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100" smtClean="0">
                                        <a:latin typeface="Cambria Math"/>
                                      </a:rPr>
                                      <m:t>2</m:t>
                                    </m:r>
                                    <m:r>
                                      <a:rPr lang="en-US" sz="2100" smtClean="0">
                                        <a:latin typeface="Cambria Math"/>
                                      </a:rPr>
                                      <m:t>+</m:t>
                                    </m:r>
                                    <m:r>
                                      <a:rPr lang="en-US" sz="2100" smtClean="0">
                                        <a:latin typeface="Cambria Math"/>
                                      </a:rPr>
                                      <m:t>𝑖</m:t>
                                    </m:r>
                                  </m:e>
                                </m:d>
                                <m:r>
                                  <a:rPr lang="en-US" sz="2100" smtClean="0">
                                    <a:latin typeface="Cambria Math"/>
                                  </a:rPr>
                                  <m:t>𝑧</m:t>
                                </m:r>
                                <m:r>
                                  <a:rPr lang="en-US" sz="2100" smtClean="0">
                                    <a:latin typeface="Cambria Math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US" sz="2100" dirty="0"/>
                        </a:p>
                      </a:txBody>
                      <a:tcPr marL="82296" marR="82296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100" dirty="0" smtClean="0">
                                    <a:latin typeface="Cambria Math"/>
                                  </a:rPr>
                                  <m:t>ℂ</m:t>
                                </m:r>
                              </m:oMath>
                            </m:oMathPara>
                          </a14:m>
                          <a:endParaRPr lang="en-US" sz="2100" dirty="0"/>
                        </a:p>
                      </a:txBody>
                      <a:tcPr marL="82296" marR="82296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100" dirty="0" smtClean="0">
                                    <a:latin typeface="Cambria Math"/>
                                  </a:rPr>
                                  <m:t>ℂ</m:t>
                                </m:r>
                              </m:oMath>
                            </m:oMathPara>
                          </a14:m>
                          <a:endParaRPr lang="en-US" sz="2100" dirty="0"/>
                        </a:p>
                      </a:txBody>
                      <a:tcPr marL="82296" marR="82296" anchor="ctr"/>
                    </a:tc>
                  </a:tr>
                  <a:tr h="57539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100" dirty="0" smtClean="0"/>
                            <a:t>2.</a:t>
                          </a:r>
                          <a:endParaRPr lang="en-US" sz="2100" dirty="0"/>
                        </a:p>
                      </a:txBody>
                      <a:tcPr marL="82296" marR="82296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100" dirty="0" smtClean="0">
                                    <a:latin typeface="Cambria Math"/>
                                  </a:rPr>
                                  <m:t>𝑧</m:t>
                                </m:r>
                                <m:r>
                                  <a:rPr lang="en-US" sz="2100" dirty="0" smtClean="0">
                                    <a:latin typeface="Cambria Math"/>
                                  </a:rPr>
                                  <m:t> + </m:t>
                                </m:r>
                                <m:r>
                                  <a:rPr lang="en-US" sz="2100" dirty="0" smtClean="0">
                                    <a:latin typeface="Cambria Math"/>
                                  </a:rPr>
                                  <m:t>2</m:t>
                                </m:r>
                                <m:r>
                                  <a:rPr lang="en-US" sz="2100" dirty="0" smtClean="0">
                                    <a:latin typeface="Cambria Math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100" dirty="0" smtClean="0">
                                    <a:latin typeface="Cambria Math"/>
                                  </a:rPr>
                                  <m:t>Re</m:t>
                                </m:r>
                                <m:r>
                                  <a:rPr lang="en-US" sz="2100" dirty="0" smtClean="0">
                                    <a:latin typeface="Cambria Math"/>
                                  </a:rPr>
                                  <m:t>(</m:t>
                                </m:r>
                                <m:r>
                                  <a:rPr lang="en-US" sz="2100" dirty="0" smtClean="0">
                                    <a:latin typeface="Cambria Math"/>
                                  </a:rPr>
                                  <m:t>𝑧</m:t>
                                </m:r>
                                <m:r>
                                  <a:rPr lang="en-US" sz="2100" dirty="0" smtClean="0">
                                    <a:latin typeface="Cambria Math"/>
                                  </a:rPr>
                                  <m:t>) </m:t>
                                </m:r>
                              </m:oMath>
                            </m:oMathPara>
                          </a14:m>
                          <a:endParaRPr lang="en-US" sz="2100" dirty="0"/>
                        </a:p>
                      </a:txBody>
                      <a:tcPr marL="82296" marR="82296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100" dirty="0" smtClean="0">
                                    <a:latin typeface="Cambria Math"/>
                                  </a:rPr>
                                  <m:t>ℂ</m:t>
                                </m:r>
                              </m:oMath>
                            </m:oMathPara>
                          </a14:m>
                          <a:endParaRPr lang="en-US" sz="2100" dirty="0"/>
                        </a:p>
                      </a:txBody>
                      <a:tcPr marL="82296" marR="82296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100" dirty="0" smtClean="0">
                                    <a:latin typeface="Cambria Math"/>
                                  </a:rPr>
                                  <m:t>ℂ</m:t>
                                </m:r>
                              </m:oMath>
                            </m:oMathPara>
                          </a14:m>
                          <a:endParaRPr lang="en-US" sz="2100" dirty="0"/>
                        </a:p>
                      </a:txBody>
                      <a:tcPr marL="82296" marR="82296" anchor="ctr"/>
                    </a:tc>
                  </a:tr>
                  <a:tr h="57706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100" dirty="0" smtClean="0"/>
                            <a:t>3.</a:t>
                          </a:r>
                          <a:endParaRPr lang="en-US" sz="2100" dirty="0"/>
                        </a:p>
                      </a:txBody>
                      <a:tcPr marL="82296" marR="82296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100" i="1" smtClean="0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100" smtClean="0">
                                        <a:latin typeface="Cambria Math"/>
                                      </a:rPr>
                                      <m:t>𝑧</m:t>
                                    </m:r>
                                  </m:e>
                                  <m:sup>
                                    <m:r>
                                      <a:rPr lang="en-US" sz="2100" smtClean="0">
                                        <a:latin typeface="Cambria Math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100" dirty="0"/>
                        </a:p>
                      </a:txBody>
                      <a:tcPr marL="82296" marR="82296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100" dirty="0" smtClean="0">
                                    <a:latin typeface="Cambria Math"/>
                                  </a:rPr>
                                  <m:t>ℂ</m:t>
                                </m:r>
                              </m:oMath>
                            </m:oMathPara>
                          </a14:m>
                          <a:endParaRPr lang="en-US" sz="2100" dirty="0"/>
                        </a:p>
                      </a:txBody>
                      <a:tcPr marL="82296" marR="82296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100" dirty="0" smtClean="0">
                                    <a:latin typeface="Cambria Math"/>
                                  </a:rPr>
                                  <m:t>ℂ</m:t>
                                </m:r>
                              </m:oMath>
                            </m:oMathPara>
                          </a14:m>
                          <a:endParaRPr lang="en-US" sz="2100" dirty="0"/>
                        </a:p>
                      </a:txBody>
                      <a:tcPr marL="82296" marR="82296" anchor="ctr"/>
                    </a:tc>
                  </a:tr>
                  <a:tr h="57539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100" dirty="0" smtClean="0"/>
                            <a:t>4.</a:t>
                          </a:r>
                          <a:endParaRPr lang="en-US" sz="2100" dirty="0"/>
                        </a:p>
                      </a:txBody>
                      <a:tcPr marL="82296" marR="82296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lin"/>
                                    <m:ctrlPr>
                                      <a:rPr lang="en-US" sz="2100" i="1" smtClean="0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100" smtClean="0">
                                        <a:latin typeface="Cambria Math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100" smtClean="0">
                                        <a:latin typeface="Cambria Math"/>
                                      </a:rPr>
                                      <m:t>𝑧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2100" dirty="0"/>
                        </a:p>
                      </a:txBody>
                      <a:tcPr marL="82296" marR="82296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lin"/>
                                    <m:ctrlPr>
                                      <a:rPr lang="en-US" sz="2100" i="1" smtClean="0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100" dirty="0" smtClean="0">
                                        <a:latin typeface="Cambria Math"/>
                                      </a:rPr>
                                      <m:t>ℂ</m:t>
                                    </m:r>
                                  </m:num>
                                  <m:den>
                                    <m:r>
                                      <m:rPr>
                                        <m:lit/>
                                      </m:rPr>
                                      <a:rPr lang="en-US" sz="2100" dirty="0" smtClean="0">
                                        <a:latin typeface="Cambria Math"/>
                                      </a:rPr>
                                      <m:t>{</m:t>
                                    </m:r>
                                    <m:r>
                                      <a:rPr lang="en-US" sz="2100" smtClean="0">
                                        <a:latin typeface="Cambria Math"/>
                                      </a:rPr>
                                      <m:t>0</m:t>
                                    </m:r>
                                    <m:r>
                                      <a:rPr lang="en-US" sz="2100" smtClean="0">
                                        <a:latin typeface="Cambria Math"/>
                                      </a:rPr>
                                      <m:t>}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2100" dirty="0"/>
                        </a:p>
                      </a:txBody>
                      <a:tcPr marL="82296" marR="82296"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lin"/>
                                    <m:ctrlPr>
                                      <a:rPr lang="en-US" sz="2100" i="1" smtClean="0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100" dirty="0" smtClean="0">
                                        <a:latin typeface="Cambria Math"/>
                                      </a:rPr>
                                      <m:t>ℂ</m:t>
                                    </m:r>
                                  </m:num>
                                  <m:den>
                                    <m:r>
                                      <m:rPr>
                                        <m:lit/>
                                      </m:rPr>
                                      <a:rPr lang="en-US" sz="2100" dirty="0" smtClean="0">
                                        <a:latin typeface="Cambria Math"/>
                                      </a:rPr>
                                      <m:t>{</m:t>
                                    </m:r>
                                    <m:r>
                                      <a:rPr lang="en-US" sz="2100" smtClean="0">
                                        <a:latin typeface="Cambria Math"/>
                                      </a:rPr>
                                      <m:t>0</m:t>
                                    </m:r>
                                    <m:r>
                                      <a:rPr lang="en-US" sz="2100" smtClean="0">
                                        <a:latin typeface="Cambria Math"/>
                                      </a:rPr>
                                      <m:t>}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2100" dirty="0"/>
                        </a:p>
                      </a:txBody>
                      <a:tcPr marL="82296" marR="82296" anchor="ctr"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19736561"/>
                  </p:ext>
                </p:extLst>
              </p:nvPr>
            </p:nvGraphicFramePr>
            <p:xfrm>
              <a:off x="1165920" y="3356991"/>
              <a:ext cx="8352928" cy="28803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88232"/>
                    <a:gridCol w="2088232"/>
                    <a:gridCol w="2088232"/>
                    <a:gridCol w="2088232"/>
                  </a:tblGrid>
                  <a:tr h="57539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100" dirty="0" smtClean="0"/>
                            <a:t>S. No.</a:t>
                          </a:r>
                          <a:endParaRPr lang="en-US" sz="2100" dirty="0"/>
                        </a:p>
                      </a:txBody>
                      <a:tcPr marL="82296" marR="82296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100" dirty="0" smtClean="0"/>
                            <a:t>Function</a:t>
                          </a:r>
                          <a:endParaRPr lang="en-US" sz="2100" dirty="0"/>
                        </a:p>
                      </a:txBody>
                      <a:tcPr marL="82296" marR="82296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100" dirty="0" smtClean="0"/>
                            <a:t>Domain</a:t>
                          </a:r>
                          <a:endParaRPr lang="en-US" sz="2100" dirty="0"/>
                        </a:p>
                      </a:txBody>
                      <a:tcPr marL="82296" marR="82296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100" dirty="0" smtClean="0"/>
                            <a:t>Range</a:t>
                          </a:r>
                          <a:endParaRPr lang="en-US" sz="2100" dirty="0"/>
                        </a:p>
                      </a:txBody>
                      <a:tcPr marL="82296" marR="82296" anchor="ctr"/>
                    </a:tc>
                  </a:tr>
                  <a:tr h="57706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100" dirty="0" smtClean="0"/>
                            <a:t>1.</a:t>
                          </a:r>
                          <a:endParaRPr lang="en-US" sz="2100" dirty="0"/>
                        </a:p>
                      </a:txBody>
                      <a:tcPr marL="82296" marR="82296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2296" marR="82296" anchor="ctr">
                        <a:blipFill rotWithShape="1">
                          <a:blip r:embed="rId3"/>
                          <a:stretch>
                            <a:fillRect l="-100292" t="-100000" r="-200585" b="-4157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2296" marR="82296" anchor="ctr">
                        <a:blipFill rotWithShape="1">
                          <a:blip r:embed="rId3"/>
                          <a:stretch>
                            <a:fillRect l="-199708" t="-100000" r="-100000" b="-4157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2296" marR="82296" anchor="ctr">
                        <a:blipFill rotWithShape="1">
                          <a:blip r:embed="rId3"/>
                          <a:stretch>
                            <a:fillRect l="-300585" t="-100000" r="-292" b="-415789"/>
                          </a:stretch>
                        </a:blipFill>
                      </a:tcPr>
                    </a:tc>
                  </a:tr>
                  <a:tr h="57539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100" dirty="0" smtClean="0"/>
                            <a:t>2.</a:t>
                          </a:r>
                          <a:endParaRPr lang="en-US" sz="2100" dirty="0"/>
                        </a:p>
                      </a:txBody>
                      <a:tcPr marL="82296" marR="82296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2296" marR="82296" anchor="ctr">
                        <a:blipFill rotWithShape="1">
                          <a:blip r:embed="rId3"/>
                          <a:stretch>
                            <a:fillRect l="-100292" t="-202128" r="-200585" b="-3202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2296" marR="82296" anchor="ctr">
                        <a:blipFill rotWithShape="1">
                          <a:blip r:embed="rId3"/>
                          <a:stretch>
                            <a:fillRect l="-199708" t="-202128" r="-100000" b="-3202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2296" marR="82296" anchor="ctr">
                        <a:blipFill rotWithShape="1">
                          <a:blip r:embed="rId3"/>
                          <a:stretch>
                            <a:fillRect l="-300585" t="-202128" r="-292" b="-320213"/>
                          </a:stretch>
                        </a:blipFill>
                      </a:tcPr>
                    </a:tc>
                  </a:tr>
                  <a:tr h="57706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100" dirty="0" smtClean="0"/>
                            <a:t>3.</a:t>
                          </a:r>
                          <a:endParaRPr lang="en-US" sz="2100" dirty="0"/>
                        </a:p>
                      </a:txBody>
                      <a:tcPr marL="82296" marR="82296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2296" marR="82296" anchor="ctr">
                        <a:blipFill rotWithShape="1">
                          <a:blip r:embed="rId3"/>
                          <a:stretch>
                            <a:fillRect l="-100292" t="-298947" r="-200585" b="-2168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2296" marR="82296" anchor="ctr">
                        <a:blipFill rotWithShape="1">
                          <a:blip r:embed="rId3"/>
                          <a:stretch>
                            <a:fillRect l="-199708" t="-298947" r="-100000" b="-2168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2296" marR="82296" anchor="ctr">
                        <a:blipFill rotWithShape="1">
                          <a:blip r:embed="rId3"/>
                          <a:stretch>
                            <a:fillRect l="-300585" t="-298947" r="-292" b="-216842"/>
                          </a:stretch>
                        </a:blipFill>
                      </a:tcPr>
                    </a:tc>
                  </a:tr>
                  <a:tr h="57539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100" dirty="0" smtClean="0"/>
                            <a:t>4.</a:t>
                          </a:r>
                          <a:endParaRPr lang="en-US" sz="2100" dirty="0"/>
                        </a:p>
                      </a:txBody>
                      <a:tcPr marL="82296" marR="82296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2296" marR="82296" anchor="ctr">
                        <a:blipFill rotWithShape="1">
                          <a:blip r:embed="rId3"/>
                          <a:stretch>
                            <a:fillRect l="-100292" t="-403191" r="-200585" b="-1191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2296" marR="82296" anchor="ctr">
                        <a:blipFill rotWithShape="1">
                          <a:blip r:embed="rId3"/>
                          <a:stretch>
                            <a:fillRect l="-199708" t="-403191" r="-100000" b="-1191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2296" marR="82296" anchor="ctr">
                        <a:blipFill rotWithShape="1">
                          <a:blip r:embed="rId3"/>
                          <a:stretch>
                            <a:fillRect l="-300585" t="-403191" r="-292" b="-119149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4426562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BCBB2DD-094D-419E-9B63-E481E650C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3833" y="188640"/>
            <a:ext cx="10297144" cy="748056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tx2"/>
                </a:solidFill>
                <a:latin typeface="+mn-lt"/>
              </a:rPr>
              <a:t>Real and Imaginary Parts of a Complex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="" xmlns:a16="http://schemas.microsoft.com/office/drawing/2014/main" id="{A76351EB-9639-4374-BB0D-1B602A82261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01824" y="908720"/>
                <a:ext cx="10585175" cy="5688631"/>
              </a:xfrm>
            </p:spPr>
            <p:txBody>
              <a:bodyPr>
                <a:normAutofit fontScale="77500" lnSpcReduction="20000"/>
              </a:bodyPr>
              <a:lstStyle/>
              <a:p>
                <a:pPr marL="0" indent="0">
                  <a:buNone/>
                </a:pPr>
                <a:r>
                  <a:rPr lang="en-US" spc="-30" dirty="0" smtClean="0">
                    <a:effectLst/>
                    <a:cs typeface="Arial"/>
                  </a:rPr>
                  <a:t>In </a:t>
                </a:r>
                <a:r>
                  <a:rPr lang="en-US" spc="-60" dirty="0">
                    <a:effectLst/>
                    <a:cs typeface="Arial"/>
                  </a:rPr>
                  <a:t>general, </a:t>
                </a:r>
                <a:r>
                  <a:rPr lang="en-US" spc="-30" dirty="0">
                    <a:effectLst/>
                    <a:cs typeface="Arial"/>
                  </a:rPr>
                  <a:t>the </a:t>
                </a:r>
                <a:r>
                  <a:rPr lang="en-US" spc="-20" dirty="0">
                    <a:effectLst/>
                    <a:cs typeface="Arial"/>
                  </a:rPr>
                  <a:t>function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effectLst/>
                        <a:latin typeface="Cambria Math"/>
                      </a:rPr>
                      <m:t>𝑤</m:t>
                    </m:r>
                    <m:r>
                      <a:rPr lang="en-US" i="1" dirty="0" smtClean="0">
                        <a:effectLst/>
                        <a:latin typeface="Cambria Math"/>
                      </a:rPr>
                      <m:t> =</m:t>
                    </m:r>
                    <m:r>
                      <a:rPr lang="en-US" i="1" spc="-110" dirty="0" smtClean="0">
                        <a:effectLst/>
                        <a:latin typeface="Cambria Math"/>
                        <a:cs typeface="Trebuchet MS"/>
                      </a:rPr>
                      <m:t>𝑓</m:t>
                    </m:r>
                    <m:r>
                      <a:rPr lang="en-US" i="1" spc="-110" dirty="0" smtClean="0">
                        <a:effectLst/>
                        <a:latin typeface="Cambria Math"/>
                        <a:cs typeface="Trebuchet MS"/>
                      </a:rPr>
                      <m:t> (</m:t>
                    </m:r>
                    <m:r>
                      <a:rPr lang="en-US" i="1" dirty="0">
                        <a:effectLst/>
                        <a:latin typeface="Cambria Math"/>
                        <a:cs typeface="Trebuchet MS"/>
                      </a:rPr>
                      <m:t>𝑧</m:t>
                    </m:r>
                    <m:r>
                      <a:rPr lang="en-US" i="1" spc="55" dirty="0">
                        <a:effectLst/>
                        <a:latin typeface="Cambria Math"/>
                        <a:cs typeface="Arial"/>
                      </a:rPr>
                      <m:t>)</m:t>
                    </m:r>
                  </m:oMath>
                </a14:m>
                <a:r>
                  <a:rPr lang="en-US" spc="55" dirty="0">
                    <a:effectLst/>
                    <a:cs typeface="Arial"/>
                  </a:rPr>
                  <a:t> </a:t>
                </a:r>
                <a:r>
                  <a:rPr lang="en-US" dirty="0" smtClean="0">
                    <a:effectLst/>
                  </a:rPr>
                  <a:t>is </a:t>
                </a:r>
                <a:r>
                  <a:rPr lang="en-US" dirty="0">
                    <a:effectLst/>
                  </a:rPr>
                  <a:t>complex, and we </a:t>
                </a:r>
                <a:r>
                  <a:rPr lang="en-US" dirty="0" smtClean="0">
                    <a:effectLst/>
                  </a:rPr>
                  <a:t>write </a:t>
                </a:r>
                <a14:m>
                  <m:oMath xmlns:m="http://schemas.openxmlformats.org/officeDocument/2006/math">
                    <m:r>
                      <a:rPr lang="en-US" b="0" i="1" smtClean="0">
                        <a:effectLst/>
                        <a:latin typeface="Cambria Math"/>
                      </a:rPr>
                      <m:t>𝑤</m:t>
                    </m:r>
                    <m:r>
                      <a:rPr lang="en-US" b="0" i="1" smtClean="0">
                        <a:effectLst/>
                        <a:latin typeface="Cambria Math"/>
                      </a:rPr>
                      <m:t>=</m:t>
                    </m:r>
                    <m:r>
                      <a:rPr lang="en-US" b="0" i="1" smtClean="0">
                        <a:effectLst/>
                        <a:latin typeface="Cambria Math"/>
                      </a:rPr>
                      <m:t>𝑢</m:t>
                    </m:r>
                    <m:r>
                      <a:rPr lang="en-US" b="0" i="1" smtClean="0">
                        <a:effectLst/>
                        <a:latin typeface="Cambria Math"/>
                      </a:rPr>
                      <m:t>+</m:t>
                    </m:r>
                    <m:r>
                      <a:rPr lang="en-US" b="0" i="1" smtClean="0">
                        <a:effectLst/>
                        <a:latin typeface="Cambria Math"/>
                      </a:rPr>
                      <m:t>𝑖𝑣</m:t>
                    </m:r>
                    <m:r>
                      <a:rPr lang="en-US" b="0" i="1" smtClean="0">
                        <a:effectLst/>
                        <a:latin typeface="Cambria Math"/>
                      </a:rPr>
                      <m:t>,</m:t>
                    </m:r>
                  </m:oMath>
                </a14:m>
                <a:r>
                  <a:rPr lang="en-US" dirty="0" smtClean="0">
                    <a:effectLst/>
                  </a:rPr>
                  <a:t> where </a:t>
                </a:r>
                <a14:m>
                  <m:oMath xmlns:m="http://schemas.openxmlformats.org/officeDocument/2006/math">
                    <m:r>
                      <a:rPr lang="en-US" i="1" dirty="0" smtClean="0">
                        <a:effectLst/>
                        <a:latin typeface="Cambria Math"/>
                      </a:rPr>
                      <m:t>𝑢</m:t>
                    </m:r>
                  </m:oMath>
                </a14:m>
                <a:r>
                  <a:rPr lang="en-US" i="1" dirty="0">
                    <a:effectLst/>
                  </a:rPr>
                  <a:t> </a:t>
                </a:r>
                <a:r>
                  <a:rPr lang="en-US" dirty="0">
                    <a:effectLst/>
                  </a:rPr>
                  <a:t>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effectLst/>
                        <a:latin typeface="Cambria Math"/>
                      </a:rPr>
                      <m:t>𝑣</m:t>
                    </m:r>
                  </m:oMath>
                </a14:m>
                <a:r>
                  <a:rPr lang="en-US" i="1" dirty="0">
                    <a:effectLst/>
                  </a:rPr>
                  <a:t> </a:t>
                </a:r>
                <a:r>
                  <a:rPr lang="en-US" dirty="0">
                    <a:effectLst/>
                  </a:rPr>
                  <a:t>are respectively </a:t>
                </a:r>
                <a:r>
                  <a:rPr lang="en-US" dirty="0" smtClean="0">
                    <a:effectLst/>
                  </a:rPr>
                  <a:t>the </a:t>
                </a:r>
                <a:r>
                  <a:rPr lang="en-US" dirty="0">
                    <a:effectLst/>
                  </a:rPr>
                  <a:t>real and </a:t>
                </a:r>
                <a:r>
                  <a:rPr lang="en-US" dirty="0" smtClean="0">
                    <a:effectLst/>
                  </a:rPr>
                  <a:t>imaginary parts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effectLst/>
                        <a:latin typeface="Cambria Math"/>
                      </a:rPr>
                      <m:t>𝑤</m:t>
                    </m:r>
                  </m:oMath>
                </a14:m>
                <a:r>
                  <a:rPr lang="en-US" dirty="0" smtClean="0">
                    <a:effectLst/>
                  </a:rPr>
                  <a:t>. </a:t>
                </a:r>
                <a:r>
                  <a:rPr lang="en-US" dirty="0">
                    <a:effectLst/>
                  </a:rPr>
                  <a:t>Now </a:t>
                </a:r>
                <a14:m>
                  <m:oMath xmlns:m="http://schemas.openxmlformats.org/officeDocument/2006/math">
                    <m:r>
                      <a:rPr lang="en-US" i="1" dirty="0" smtClean="0">
                        <a:effectLst/>
                        <a:latin typeface="Cambria Math"/>
                      </a:rPr>
                      <m:t>𝑤</m:t>
                    </m:r>
                  </m:oMath>
                </a14:m>
                <a:r>
                  <a:rPr lang="en-US" i="1" dirty="0">
                    <a:effectLst/>
                  </a:rPr>
                  <a:t> </a:t>
                </a:r>
                <a:r>
                  <a:rPr lang="en-US" dirty="0">
                    <a:effectLst/>
                  </a:rPr>
                  <a:t>depends on </a:t>
                </a:r>
                <a14:m>
                  <m:oMath xmlns:m="http://schemas.openxmlformats.org/officeDocument/2006/math">
                    <m:r>
                      <a:rPr lang="en-US" b="0" i="1" smtClean="0">
                        <a:effectLst/>
                        <a:latin typeface="Cambria Math"/>
                      </a:rPr>
                      <m:t>𝑧</m:t>
                    </m:r>
                    <m:r>
                      <a:rPr lang="en-US" i="1">
                        <a:effectLst/>
                        <a:latin typeface="Cambria Math"/>
                      </a:rPr>
                      <m:t>=</m:t>
                    </m:r>
                    <m:r>
                      <a:rPr lang="en-US" b="0" i="1" smtClean="0">
                        <a:effectLst/>
                        <a:latin typeface="Cambria Math"/>
                      </a:rPr>
                      <m:t>𝑥</m:t>
                    </m:r>
                    <m:r>
                      <a:rPr lang="en-US" i="1">
                        <a:effectLst/>
                        <a:latin typeface="Cambria Math"/>
                      </a:rPr>
                      <m:t>+</m:t>
                    </m:r>
                    <m:r>
                      <a:rPr lang="en-US" i="1">
                        <a:effectLst/>
                        <a:latin typeface="Cambria Math"/>
                      </a:rPr>
                      <m:t>𝑖𝑦</m:t>
                    </m:r>
                    <m:r>
                      <a:rPr lang="en-US" b="0" i="1" smtClean="0">
                        <a:effectLst/>
                        <a:latin typeface="Cambria Math"/>
                      </a:rPr>
                      <m:t>.</m:t>
                    </m:r>
                  </m:oMath>
                </a14:m>
                <a:r>
                  <a:rPr lang="en-US" dirty="0">
                    <a:effectLst/>
                  </a:rPr>
                  <a:t> </a:t>
                </a:r>
                <a:r>
                  <a:rPr lang="en-US" dirty="0" smtClean="0">
                    <a:effectLst/>
                  </a:rPr>
                  <a:t>We </a:t>
                </a:r>
                <a:r>
                  <a:rPr lang="en-US" dirty="0">
                    <a:effectLst/>
                  </a:rPr>
                  <a:t>may thus </a:t>
                </a:r>
                <a:r>
                  <a:rPr lang="en-US" dirty="0" smtClean="0">
                    <a:effectLst/>
                  </a:rPr>
                  <a:t>write</a:t>
                </a:r>
              </a:p>
              <a:p>
                <a:pPr marL="0" indent="0">
                  <a:buNone/>
                </a:pPr>
                <a:endParaRPr lang="en-US" sz="100" dirty="0" smtClean="0">
                  <a:effectLst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pc="-75" dirty="0" smtClean="0">
                          <a:solidFill>
                            <a:schemeClr val="tx2"/>
                          </a:solidFill>
                          <a:effectLst/>
                          <a:latin typeface="Cambria Math"/>
                          <a:cs typeface="Trebuchet MS"/>
                        </a:rPr>
                        <m:t>𝑤</m:t>
                      </m:r>
                      <m:r>
                        <a:rPr lang="en-US" i="1" spc="80" dirty="0">
                          <a:solidFill>
                            <a:schemeClr val="tx2"/>
                          </a:solidFill>
                          <a:effectLst/>
                          <a:latin typeface="Cambria Math"/>
                          <a:cs typeface="Trebuchet MS"/>
                        </a:rPr>
                        <m:t> </m:t>
                      </m:r>
                      <m:r>
                        <a:rPr lang="en-US" i="1" spc="204" dirty="0">
                          <a:solidFill>
                            <a:schemeClr val="tx2"/>
                          </a:solidFill>
                          <a:effectLst/>
                          <a:latin typeface="Cambria Math"/>
                          <a:cs typeface="Arial"/>
                        </a:rPr>
                        <m:t>=</m:t>
                      </m:r>
                      <m:r>
                        <a:rPr lang="en-US" i="1" spc="-10" dirty="0">
                          <a:solidFill>
                            <a:schemeClr val="tx2"/>
                          </a:solidFill>
                          <a:effectLst/>
                          <a:latin typeface="Cambria Math"/>
                          <a:cs typeface="Arial"/>
                        </a:rPr>
                        <m:t> </m:t>
                      </m:r>
                      <m:r>
                        <a:rPr lang="en-US" i="1" spc="-110" dirty="0">
                          <a:solidFill>
                            <a:schemeClr val="tx2"/>
                          </a:solidFill>
                          <a:effectLst/>
                          <a:latin typeface="Cambria Math"/>
                          <a:cs typeface="Trebuchet MS"/>
                        </a:rPr>
                        <m:t>𝑓</m:t>
                      </m:r>
                      <m:r>
                        <a:rPr lang="en-US" i="1" spc="-100" dirty="0">
                          <a:solidFill>
                            <a:schemeClr val="tx2"/>
                          </a:solidFill>
                          <a:effectLst/>
                          <a:latin typeface="Cambria Math"/>
                          <a:cs typeface="Trebuchet MS"/>
                        </a:rPr>
                        <m:t> </m:t>
                      </m:r>
                      <m:d>
                        <m:dPr>
                          <m:ctrlPr>
                            <a:rPr lang="en-US" i="1" dirty="0">
                              <a:solidFill>
                                <a:schemeClr val="tx2"/>
                              </a:solidFill>
                              <a:effectLst/>
                              <a:latin typeface="Cambria Math"/>
                              <a:cs typeface="Arial"/>
                            </a:rPr>
                          </m:ctrlPr>
                        </m:dPr>
                        <m:e>
                          <m:r>
                            <a:rPr lang="en-US" i="1" dirty="0">
                              <a:solidFill>
                                <a:schemeClr val="tx2"/>
                              </a:solidFill>
                              <a:effectLst/>
                              <a:latin typeface="Cambria Math"/>
                              <a:cs typeface="Trebuchet MS"/>
                            </a:rPr>
                            <m:t>𝑧</m:t>
                          </m:r>
                          <m:r>
                            <a:rPr lang="en-US" i="1" spc="-240" dirty="0">
                              <a:solidFill>
                                <a:schemeClr val="tx2"/>
                              </a:solidFill>
                              <a:effectLst/>
                              <a:latin typeface="Cambria Math"/>
                              <a:cs typeface="Trebuchet MS"/>
                            </a:rPr>
                            <m:t> </m:t>
                          </m:r>
                        </m:e>
                      </m:d>
                      <m:r>
                        <a:rPr lang="en-US" i="1" spc="204" dirty="0">
                          <a:solidFill>
                            <a:schemeClr val="tx2"/>
                          </a:solidFill>
                          <a:effectLst/>
                          <a:latin typeface="Cambria Math"/>
                          <a:cs typeface="Arial"/>
                        </a:rPr>
                        <m:t>=</m:t>
                      </m:r>
                      <m:r>
                        <a:rPr lang="en-US" i="1" spc="-10" dirty="0">
                          <a:solidFill>
                            <a:schemeClr val="tx2"/>
                          </a:solidFill>
                          <a:effectLst/>
                          <a:latin typeface="Cambria Math"/>
                          <a:cs typeface="Arial"/>
                        </a:rPr>
                        <m:t> </m:t>
                      </m:r>
                      <m:r>
                        <a:rPr lang="en-US" i="1" dirty="0">
                          <a:solidFill>
                            <a:schemeClr val="tx2"/>
                          </a:solidFill>
                          <a:effectLst/>
                          <a:latin typeface="Cambria Math"/>
                          <a:cs typeface="Trebuchet MS"/>
                        </a:rPr>
                        <m:t>𝑢</m:t>
                      </m:r>
                      <m:d>
                        <m:dPr>
                          <m:ctrlPr>
                            <a:rPr lang="en-US" i="1" dirty="0">
                              <a:solidFill>
                                <a:schemeClr val="tx2"/>
                              </a:solidFill>
                              <a:effectLst/>
                              <a:latin typeface="Cambria Math"/>
                              <a:cs typeface="Trebuchet MS"/>
                            </a:rPr>
                          </m:ctrlPr>
                        </m:dPr>
                        <m:e>
                          <m:r>
                            <a:rPr lang="en-US" i="1" dirty="0">
                              <a:solidFill>
                                <a:schemeClr val="tx2"/>
                              </a:solidFill>
                              <a:effectLst/>
                              <a:latin typeface="Cambria Math"/>
                              <a:cs typeface="Trebuchet MS"/>
                            </a:rPr>
                            <m:t>𝑥</m:t>
                          </m:r>
                          <m:r>
                            <a:rPr lang="en-US" i="1" spc="-240" dirty="0">
                              <a:solidFill>
                                <a:schemeClr val="tx2"/>
                              </a:solidFill>
                              <a:effectLst/>
                              <a:latin typeface="Cambria Math"/>
                              <a:cs typeface="Trebuchet MS"/>
                            </a:rPr>
                            <m:t> </m:t>
                          </m:r>
                          <m:r>
                            <a:rPr lang="en-US" i="1" spc="-100" dirty="0">
                              <a:solidFill>
                                <a:schemeClr val="tx2"/>
                              </a:solidFill>
                              <a:effectLst/>
                              <a:latin typeface="Cambria Math"/>
                              <a:cs typeface="Verdana"/>
                            </a:rPr>
                            <m:t>,</m:t>
                          </m:r>
                          <m:r>
                            <a:rPr lang="en-US" i="1" spc="-204" dirty="0">
                              <a:solidFill>
                                <a:schemeClr val="tx2"/>
                              </a:solidFill>
                              <a:effectLst/>
                              <a:latin typeface="Cambria Math"/>
                              <a:cs typeface="Verdana"/>
                            </a:rPr>
                            <m:t> </m:t>
                          </m:r>
                          <m:r>
                            <a:rPr lang="en-US" i="1" spc="-40" dirty="0">
                              <a:solidFill>
                                <a:schemeClr val="tx2"/>
                              </a:solidFill>
                              <a:effectLst/>
                              <a:latin typeface="Cambria Math"/>
                              <a:cs typeface="Trebuchet MS"/>
                            </a:rPr>
                            <m:t>𝑦</m:t>
                          </m:r>
                          <m:r>
                            <a:rPr lang="en-US" i="1" spc="-220" dirty="0">
                              <a:solidFill>
                                <a:schemeClr val="tx2"/>
                              </a:solidFill>
                              <a:effectLst/>
                              <a:latin typeface="Cambria Math"/>
                              <a:cs typeface="Trebuchet MS"/>
                            </a:rPr>
                            <m:t> </m:t>
                          </m:r>
                        </m:e>
                      </m:d>
                      <m:r>
                        <a:rPr lang="en-US" i="1" spc="204" dirty="0">
                          <a:solidFill>
                            <a:schemeClr val="tx2"/>
                          </a:solidFill>
                          <a:effectLst/>
                          <a:latin typeface="Cambria Math"/>
                          <a:cs typeface="Arial"/>
                        </a:rPr>
                        <m:t>+</m:t>
                      </m:r>
                      <m:r>
                        <a:rPr lang="en-US" i="1" spc="-70" dirty="0">
                          <a:solidFill>
                            <a:schemeClr val="tx2"/>
                          </a:solidFill>
                          <a:effectLst/>
                          <a:latin typeface="Cambria Math"/>
                          <a:cs typeface="Arial"/>
                        </a:rPr>
                        <m:t> </m:t>
                      </m:r>
                      <m:r>
                        <a:rPr lang="en-US" i="1" spc="-60" dirty="0">
                          <a:solidFill>
                            <a:schemeClr val="tx2"/>
                          </a:solidFill>
                          <a:effectLst/>
                          <a:latin typeface="Cambria Math"/>
                          <a:cs typeface="Trebuchet MS"/>
                        </a:rPr>
                        <m:t>𝑖𝑣</m:t>
                      </m:r>
                      <m:r>
                        <a:rPr lang="en-US" i="1" spc="-215" dirty="0">
                          <a:solidFill>
                            <a:schemeClr val="tx2"/>
                          </a:solidFill>
                          <a:effectLst/>
                          <a:latin typeface="Cambria Math"/>
                          <a:cs typeface="Trebuchet MS"/>
                        </a:rPr>
                        <m:t> </m:t>
                      </m:r>
                      <m:d>
                        <m:dPr>
                          <m:ctrlPr>
                            <a:rPr lang="en-US" i="1" spc="-60" dirty="0">
                              <a:solidFill>
                                <a:schemeClr val="tx2"/>
                              </a:solidFill>
                              <a:effectLst/>
                              <a:latin typeface="Cambria Math"/>
                              <a:cs typeface="Trebuchet MS"/>
                            </a:rPr>
                          </m:ctrlPr>
                        </m:dPr>
                        <m:e>
                          <m:r>
                            <a:rPr lang="en-US" i="1" dirty="0">
                              <a:solidFill>
                                <a:schemeClr val="tx2"/>
                              </a:solidFill>
                              <a:effectLst/>
                              <a:latin typeface="Cambria Math"/>
                              <a:cs typeface="Trebuchet MS"/>
                            </a:rPr>
                            <m:t>𝑥</m:t>
                          </m:r>
                          <m:r>
                            <a:rPr lang="en-US" i="1" spc="-235" dirty="0">
                              <a:solidFill>
                                <a:schemeClr val="tx2"/>
                              </a:solidFill>
                              <a:effectLst/>
                              <a:latin typeface="Cambria Math"/>
                              <a:cs typeface="Trebuchet MS"/>
                            </a:rPr>
                            <m:t> </m:t>
                          </m:r>
                          <m:r>
                            <a:rPr lang="en-US" i="1" spc="-100" dirty="0">
                              <a:solidFill>
                                <a:schemeClr val="tx2"/>
                              </a:solidFill>
                              <a:effectLst/>
                              <a:latin typeface="Cambria Math"/>
                              <a:cs typeface="Verdana"/>
                            </a:rPr>
                            <m:t>,</m:t>
                          </m:r>
                          <m:r>
                            <a:rPr lang="en-US" i="1" spc="-210" dirty="0">
                              <a:solidFill>
                                <a:schemeClr val="tx2"/>
                              </a:solidFill>
                              <a:effectLst/>
                              <a:latin typeface="Cambria Math"/>
                              <a:cs typeface="Verdana"/>
                            </a:rPr>
                            <m:t> </m:t>
                          </m:r>
                          <m:r>
                            <a:rPr lang="en-US" i="1" spc="-40" dirty="0">
                              <a:solidFill>
                                <a:schemeClr val="tx2"/>
                              </a:solidFill>
                              <a:effectLst/>
                              <a:latin typeface="Cambria Math"/>
                              <a:cs typeface="Trebuchet MS"/>
                            </a:rPr>
                            <m:t>𝑦</m:t>
                          </m:r>
                          <m:r>
                            <a:rPr lang="en-US" i="1" spc="-215" dirty="0">
                              <a:solidFill>
                                <a:schemeClr val="tx2"/>
                              </a:solidFill>
                              <a:effectLst/>
                              <a:latin typeface="Cambria Math"/>
                              <a:cs typeface="Trebuchet MS"/>
                            </a:rPr>
                            <m:t> </m:t>
                          </m:r>
                        </m:e>
                      </m:d>
                      <m:r>
                        <a:rPr lang="en-US" b="0" i="1" spc="55" dirty="0" smtClean="0">
                          <a:solidFill>
                            <a:schemeClr val="tx2"/>
                          </a:solidFill>
                          <a:effectLst/>
                          <a:latin typeface="Cambria Math"/>
                          <a:cs typeface="Arial"/>
                        </a:rPr>
                        <m:t>.</m:t>
                      </m:r>
                    </m:oMath>
                  </m:oMathPara>
                </a14:m>
                <a:endParaRPr lang="en-US" dirty="0">
                  <a:solidFill>
                    <a:schemeClr val="tx2"/>
                  </a:solidFill>
                  <a:effectLst/>
                  <a:latin typeface="Arial"/>
                  <a:cs typeface="Arial"/>
                </a:endParaRPr>
              </a:p>
              <a:p>
                <a:pPr marL="0" indent="0">
                  <a:buNone/>
                </a:pPr>
                <a:endParaRPr lang="en-US" sz="1400" spc="-70" dirty="0" smtClean="0">
                  <a:effectLst/>
                  <a:cs typeface="Arial"/>
                </a:endParaRPr>
              </a:p>
              <a:p>
                <a:pPr marL="0" indent="0">
                  <a:buNone/>
                </a:pPr>
                <a:r>
                  <a:rPr lang="en-US" spc="-70" dirty="0" smtClean="0">
                    <a:effectLst/>
                    <a:cs typeface="Arial"/>
                  </a:rPr>
                  <a:t>where </a:t>
                </a:r>
                <a:r>
                  <a:rPr lang="en-US" spc="-15" dirty="0">
                    <a:effectLst/>
                    <a:cs typeface="Arial"/>
                  </a:rPr>
                  <a:t>both </a:t>
                </a:r>
                <a14:m>
                  <m:oMath xmlns:m="http://schemas.openxmlformats.org/officeDocument/2006/math">
                    <m:r>
                      <a:rPr lang="en-US" i="1" spc="-50" dirty="0" smtClean="0">
                        <a:effectLst/>
                        <a:latin typeface="Cambria Math"/>
                        <a:cs typeface="Trebuchet MS"/>
                      </a:rPr>
                      <m:t>𝑢</m:t>
                    </m:r>
                  </m:oMath>
                </a14:m>
                <a:r>
                  <a:rPr lang="en-US" i="1" spc="-50" dirty="0">
                    <a:effectLst/>
                    <a:cs typeface="Trebuchet MS"/>
                  </a:rPr>
                  <a:t> </a:t>
                </a:r>
                <a:r>
                  <a:rPr lang="en-US" spc="-65" dirty="0">
                    <a:effectLst/>
                    <a:cs typeface="Arial"/>
                  </a:rPr>
                  <a:t>and </a:t>
                </a:r>
                <a14:m>
                  <m:oMath xmlns:m="http://schemas.openxmlformats.org/officeDocument/2006/math">
                    <m:r>
                      <a:rPr lang="en-US" i="1" spc="-40" dirty="0" smtClean="0">
                        <a:effectLst/>
                        <a:latin typeface="Cambria Math"/>
                        <a:cs typeface="Trebuchet MS"/>
                      </a:rPr>
                      <m:t>𝑣</m:t>
                    </m:r>
                  </m:oMath>
                </a14:m>
                <a:r>
                  <a:rPr lang="en-US" i="1" spc="-40" dirty="0">
                    <a:effectLst/>
                    <a:cs typeface="Trebuchet MS"/>
                  </a:rPr>
                  <a:t> </a:t>
                </a:r>
                <a:r>
                  <a:rPr lang="en-US" spc="-80" dirty="0">
                    <a:effectLst/>
                    <a:cs typeface="Arial"/>
                  </a:rPr>
                  <a:t>are </a:t>
                </a:r>
                <a:r>
                  <a:rPr lang="en-US" spc="-55" dirty="0">
                    <a:effectLst/>
                    <a:cs typeface="Arial"/>
                  </a:rPr>
                  <a:t>real </a:t>
                </a:r>
                <a:r>
                  <a:rPr lang="en-US" spc="-30" dirty="0">
                    <a:effectLst/>
                    <a:cs typeface="Arial"/>
                  </a:rPr>
                  <a:t>multi-variable </a:t>
                </a:r>
                <a:r>
                  <a:rPr lang="en-US" spc="-35" dirty="0">
                    <a:effectLst/>
                    <a:cs typeface="Arial"/>
                  </a:rPr>
                  <a:t>functions </a:t>
                </a:r>
                <a:r>
                  <a:rPr lang="en-US" spc="-20" dirty="0">
                    <a:effectLst/>
                    <a:cs typeface="Arial"/>
                  </a:rPr>
                  <a:t>of </a:t>
                </a:r>
                <a14:m>
                  <m:oMath xmlns:m="http://schemas.openxmlformats.org/officeDocument/2006/math">
                    <m:r>
                      <a:rPr lang="en-US" i="1" spc="-50" dirty="0" smtClean="0">
                        <a:effectLst/>
                        <a:latin typeface="Cambria Math"/>
                        <a:cs typeface="Trebuchet MS"/>
                      </a:rPr>
                      <m:t>𝑥</m:t>
                    </m:r>
                    <m:r>
                      <a:rPr lang="en-US" i="1" spc="-50" dirty="0" smtClean="0">
                        <a:effectLst/>
                        <a:latin typeface="Cambria Math"/>
                        <a:cs typeface="Trebuchet MS"/>
                      </a:rPr>
                      <m:t> , </m:t>
                    </m:r>
                    <m:r>
                      <a:rPr lang="en-US" i="1" spc="-40" dirty="0">
                        <a:effectLst/>
                        <a:latin typeface="Cambria Math"/>
                        <a:cs typeface="Trebuchet MS"/>
                      </a:rPr>
                      <m:t>𝑦</m:t>
                    </m:r>
                  </m:oMath>
                </a14:m>
                <a:r>
                  <a:rPr lang="en-US" spc="-5" dirty="0" smtClean="0">
                    <a:effectLst/>
                    <a:cs typeface="Arial"/>
                  </a:rPr>
                  <a:t>. </a:t>
                </a:r>
                <a:r>
                  <a:rPr lang="en-US" spc="-50" dirty="0">
                    <a:effectLst/>
                    <a:cs typeface="Arial"/>
                  </a:rPr>
                  <a:t>Therefore </a:t>
                </a:r>
                <a:r>
                  <a:rPr lang="en-US" spc="-90" dirty="0">
                    <a:effectLst/>
                    <a:cs typeface="Arial"/>
                  </a:rPr>
                  <a:t>a </a:t>
                </a:r>
                <a:r>
                  <a:rPr lang="en-US" spc="-60" dirty="0">
                    <a:effectLst/>
                    <a:cs typeface="Arial"/>
                  </a:rPr>
                  <a:t>complex </a:t>
                </a:r>
                <a:r>
                  <a:rPr lang="en-US" spc="-20" dirty="0">
                    <a:effectLst/>
                    <a:cs typeface="Arial"/>
                  </a:rPr>
                  <a:t>function </a:t>
                </a:r>
                <a:r>
                  <a:rPr lang="en-US" spc="-15" dirty="0">
                    <a:effectLst/>
                    <a:cs typeface="Arial"/>
                  </a:rPr>
                  <a:t>just </a:t>
                </a:r>
                <a:r>
                  <a:rPr lang="en-US" spc="-40" dirty="0">
                    <a:effectLst/>
                    <a:cs typeface="Arial"/>
                  </a:rPr>
                  <a:t>like </a:t>
                </a:r>
                <a:r>
                  <a:rPr lang="en-US" spc="-60" dirty="0">
                    <a:effectLst/>
                    <a:cs typeface="Arial"/>
                  </a:rPr>
                  <a:t>complex </a:t>
                </a:r>
                <a:r>
                  <a:rPr lang="en-US" spc="-65" dirty="0">
                    <a:effectLst/>
                    <a:cs typeface="Arial"/>
                  </a:rPr>
                  <a:t>numbers </a:t>
                </a:r>
                <a:r>
                  <a:rPr lang="en-US" spc="-65" dirty="0" smtClean="0">
                    <a:solidFill>
                      <a:srgbClr val="EC008C"/>
                    </a:solidFill>
                    <a:effectLst/>
                    <a:cs typeface="Arial"/>
                  </a:rPr>
                  <a:t>encode </a:t>
                </a:r>
                <a:r>
                  <a:rPr lang="en-US" spc="-65" dirty="0" smtClean="0">
                    <a:effectLst/>
                    <a:cs typeface="Arial"/>
                  </a:rPr>
                  <a:t>the </a:t>
                </a:r>
                <a:r>
                  <a:rPr lang="en-US" spc="-25" dirty="0">
                    <a:effectLst/>
                    <a:cs typeface="Arial"/>
                  </a:rPr>
                  <a:t>information </a:t>
                </a:r>
                <a:r>
                  <a:rPr lang="en-US" spc="-20" dirty="0">
                    <a:effectLst/>
                    <a:cs typeface="Arial"/>
                  </a:rPr>
                  <a:t>of </a:t>
                </a:r>
                <a:r>
                  <a:rPr lang="en-US" spc="-35" dirty="0">
                    <a:effectLst/>
                    <a:cs typeface="Arial"/>
                  </a:rPr>
                  <a:t>two </a:t>
                </a:r>
                <a:r>
                  <a:rPr lang="en-US" spc="-50" dirty="0">
                    <a:effectLst/>
                    <a:cs typeface="Arial"/>
                  </a:rPr>
                  <a:t>real </a:t>
                </a:r>
                <a:r>
                  <a:rPr lang="en-US" spc="-30" dirty="0">
                    <a:effectLst/>
                    <a:cs typeface="Arial"/>
                  </a:rPr>
                  <a:t>multi-variable</a:t>
                </a:r>
                <a:r>
                  <a:rPr lang="en-US" spc="65" dirty="0">
                    <a:effectLst/>
                    <a:cs typeface="Arial"/>
                  </a:rPr>
                  <a:t> </a:t>
                </a:r>
                <a:r>
                  <a:rPr lang="en-US" spc="-30" dirty="0">
                    <a:effectLst/>
                    <a:cs typeface="Arial"/>
                  </a:rPr>
                  <a:t>functions</a:t>
                </a:r>
                <a:r>
                  <a:rPr lang="en-US" spc="-30" dirty="0" smtClean="0">
                    <a:effectLst/>
                    <a:cs typeface="Arial"/>
                  </a:rPr>
                  <a:t>. </a:t>
                </a:r>
                <a:r>
                  <a:rPr lang="en-US" dirty="0" smtClean="0">
                    <a:effectLst/>
                  </a:rPr>
                  <a:t>If </a:t>
                </a:r>
                <a:r>
                  <a:rPr lang="en-US" dirty="0">
                    <a:effectLst/>
                  </a:rPr>
                  <a:t>the polar coordinates </a:t>
                </a:r>
                <a14:m>
                  <m:oMath xmlns:m="http://schemas.openxmlformats.org/officeDocument/2006/math">
                    <m:r>
                      <a:rPr lang="en-US" i="1" dirty="0" smtClean="0">
                        <a:effectLst/>
                        <a:latin typeface="Cambria Math"/>
                      </a:rPr>
                      <m:t>𝑟</m:t>
                    </m:r>
                  </m:oMath>
                </a14:m>
                <a:r>
                  <a:rPr lang="en-US" i="1" dirty="0">
                    <a:effectLst/>
                  </a:rPr>
                  <a:t> </a:t>
                </a:r>
                <a:r>
                  <a:rPr lang="en-US" dirty="0">
                    <a:effectLst/>
                  </a:rPr>
                  <a:t>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effectLst/>
                        <a:latin typeface="Cambria Math"/>
                      </a:rPr>
                      <m:t>𝜃</m:t>
                    </m:r>
                  </m:oMath>
                </a14:m>
                <a:r>
                  <a:rPr lang="en-US" dirty="0">
                    <a:effectLst/>
                  </a:rPr>
                  <a:t>, instead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effectLst/>
                        <a:latin typeface="Cambria Math"/>
                      </a:rPr>
                      <m:t>𝑥</m:t>
                    </m:r>
                  </m:oMath>
                </a14:m>
                <a:r>
                  <a:rPr lang="en-US" i="1" dirty="0">
                    <a:effectLst/>
                  </a:rPr>
                  <a:t> </a:t>
                </a:r>
                <a:r>
                  <a:rPr lang="en-US" dirty="0">
                    <a:effectLst/>
                  </a:rPr>
                  <a:t>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effectLst/>
                        <a:latin typeface="Cambria Math"/>
                      </a:rPr>
                      <m:t>𝑦</m:t>
                    </m:r>
                  </m:oMath>
                </a14:m>
                <a:r>
                  <a:rPr lang="en-US" dirty="0">
                    <a:effectLst/>
                  </a:rPr>
                  <a:t>, are used, then</a:t>
                </a:r>
              </a:p>
              <a:p>
                <a:pPr marL="0" indent="0">
                  <a:buNone/>
                </a:pPr>
                <a:endParaRPr lang="en-US" sz="1300" b="0" i="1" dirty="0" smtClean="0">
                  <a:effectLst/>
                  <a:latin typeface="Cambria Math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effectLst/>
                          <a:latin typeface="Cambria Math"/>
                        </a:rPr>
                        <m:t>𝑤</m:t>
                      </m:r>
                      <m:r>
                        <a:rPr lang="en-US" b="0" i="1" dirty="0" smtClean="0">
                          <a:effectLst/>
                          <a:latin typeface="Cambria Math"/>
                        </a:rPr>
                        <m:t>=</m:t>
                      </m:r>
                      <m:r>
                        <a:rPr lang="en-US" i="1" dirty="0" smtClean="0">
                          <a:effectLst/>
                          <a:latin typeface="Cambria Math"/>
                        </a:rPr>
                        <m:t>𝑢</m:t>
                      </m:r>
                      <m:r>
                        <a:rPr lang="en-US" i="1" dirty="0" smtClean="0">
                          <a:effectLst/>
                          <a:latin typeface="Cambria Math"/>
                        </a:rPr>
                        <m:t> + </m:t>
                      </m:r>
                      <m:r>
                        <a:rPr lang="en-US" i="1" dirty="0" smtClean="0">
                          <a:effectLst/>
                          <a:latin typeface="Cambria Math"/>
                        </a:rPr>
                        <m:t>𝑖𝑣</m:t>
                      </m:r>
                      <m:r>
                        <a:rPr lang="en-US" i="1" dirty="0" smtClean="0">
                          <a:effectLst/>
                          <a:latin typeface="Cambria Math"/>
                        </a:rPr>
                        <m:t> = </m:t>
                      </m:r>
                      <m:r>
                        <a:rPr lang="en-US" i="1" dirty="0" smtClean="0">
                          <a:effectLst/>
                          <a:latin typeface="Cambria Math"/>
                        </a:rPr>
                        <m:t>𝑓</m:t>
                      </m:r>
                      <m:r>
                        <a:rPr lang="en-US" i="1" dirty="0" smtClean="0">
                          <a:effectLst/>
                          <a:latin typeface="Cambria Math"/>
                        </a:rPr>
                        <m:t> (</m:t>
                      </m:r>
                      <m:sSup>
                        <m:sSupPr>
                          <m:ctrlPr>
                            <a:rPr lang="en-US" i="1" dirty="0" smtClean="0">
                              <a:effectLst/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i="1" dirty="0">
                              <a:effectLst/>
                              <a:latin typeface="Cambria Math"/>
                            </a:rPr>
                            <m:t>𝑟𝑒</m:t>
                          </m:r>
                        </m:e>
                        <m:sup>
                          <m:r>
                            <a:rPr lang="en-US" i="1" dirty="0">
                              <a:effectLst/>
                              <a:latin typeface="Cambria Math"/>
                            </a:rPr>
                            <m:t>𝑖</m:t>
                          </m:r>
                          <m:r>
                            <a:rPr lang="el-GR" i="1" dirty="0">
                              <a:effectLst/>
                              <a:latin typeface="Cambria Math"/>
                            </a:rPr>
                            <m:t>𝜃</m:t>
                          </m:r>
                        </m:sup>
                      </m:sSup>
                      <m:r>
                        <a:rPr lang="el-GR" i="1" dirty="0">
                          <a:effectLst/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l-GR" i="1" dirty="0">
                  <a:effectLst/>
                </a:endParaRPr>
              </a:p>
              <a:p>
                <a:pPr marL="0" indent="0">
                  <a:buNone/>
                </a:pPr>
                <a:endParaRPr lang="en-US" sz="900" dirty="0" smtClean="0">
                  <a:effectLst/>
                </a:endParaRPr>
              </a:p>
              <a:p>
                <a:pPr marL="0" indent="0">
                  <a:buNone/>
                </a:pPr>
                <a:r>
                  <a:rPr lang="en-US" dirty="0" smtClean="0">
                    <a:effectLst/>
                  </a:rPr>
                  <a:t>where </a:t>
                </a:r>
                <a14:m>
                  <m:oMath xmlns:m="http://schemas.openxmlformats.org/officeDocument/2006/math">
                    <m:r>
                      <a:rPr lang="en-US" i="1" dirty="0" smtClean="0">
                        <a:effectLst/>
                        <a:latin typeface="Cambria Math"/>
                      </a:rPr>
                      <m:t>𝑧</m:t>
                    </m:r>
                    <m:r>
                      <a:rPr lang="en-US" i="1" dirty="0" smtClean="0">
                        <a:effectLst/>
                        <a:latin typeface="Cambria Math"/>
                      </a:rPr>
                      <m:t> =</m:t>
                    </m:r>
                    <m:sSup>
                      <m:sSupPr>
                        <m:ctrlPr>
                          <a:rPr lang="en-US" i="1" dirty="0">
                            <a:effectLst/>
                            <a:latin typeface="Cambria Math"/>
                          </a:rPr>
                        </m:ctrlPr>
                      </m:sSupPr>
                      <m:e>
                        <m:r>
                          <a:rPr lang="en-US" i="1" dirty="0">
                            <a:effectLst/>
                            <a:latin typeface="Cambria Math"/>
                          </a:rPr>
                          <m:t>𝑟𝑒</m:t>
                        </m:r>
                      </m:e>
                      <m:sup>
                        <m:r>
                          <a:rPr lang="en-US" i="1" dirty="0">
                            <a:effectLst/>
                            <a:latin typeface="Cambria Math"/>
                          </a:rPr>
                          <m:t>𝑖</m:t>
                        </m:r>
                        <m:r>
                          <a:rPr lang="el-GR" i="1" dirty="0">
                            <a:effectLst/>
                            <a:latin typeface="Cambria Math"/>
                          </a:rPr>
                          <m:t>𝜃</m:t>
                        </m:r>
                      </m:sup>
                    </m:sSup>
                  </m:oMath>
                </a14:m>
                <a:r>
                  <a:rPr lang="en-US" dirty="0">
                    <a:effectLst/>
                  </a:rPr>
                  <a:t>. In that case, we may </a:t>
                </a:r>
                <a:r>
                  <a:rPr lang="en-US" dirty="0" smtClean="0">
                    <a:effectLst/>
                  </a:rPr>
                  <a:t>write </a:t>
                </a:r>
              </a:p>
              <a:p>
                <a:pPr marL="0" indent="0">
                  <a:buNone/>
                </a:pPr>
                <a:endParaRPr lang="en-US" sz="2900" dirty="0">
                  <a:effectLst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pc="-75" dirty="0" smtClean="0">
                          <a:solidFill>
                            <a:schemeClr val="tx2"/>
                          </a:solidFill>
                          <a:effectLst/>
                          <a:latin typeface="Cambria Math"/>
                          <a:cs typeface="Trebuchet MS"/>
                        </a:rPr>
                        <m:t>𝑤</m:t>
                      </m:r>
                      <m:r>
                        <a:rPr lang="en-US" i="1" spc="80" dirty="0">
                          <a:solidFill>
                            <a:schemeClr val="tx2"/>
                          </a:solidFill>
                          <a:effectLst/>
                          <a:latin typeface="Cambria Math"/>
                          <a:cs typeface="Trebuchet MS"/>
                        </a:rPr>
                        <m:t> </m:t>
                      </m:r>
                      <m:r>
                        <a:rPr lang="en-US" i="1" spc="204" dirty="0">
                          <a:solidFill>
                            <a:schemeClr val="tx2"/>
                          </a:solidFill>
                          <a:effectLst/>
                          <a:latin typeface="Cambria Math"/>
                          <a:cs typeface="Arial"/>
                        </a:rPr>
                        <m:t>=</m:t>
                      </m:r>
                      <m:r>
                        <a:rPr lang="en-US" i="1" spc="-10" dirty="0">
                          <a:solidFill>
                            <a:schemeClr val="tx2"/>
                          </a:solidFill>
                          <a:effectLst/>
                          <a:latin typeface="Cambria Math"/>
                          <a:cs typeface="Arial"/>
                        </a:rPr>
                        <m:t> </m:t>
                      </m:r>
                      <m:r>
                        <a:rPr lang="en-US" i="1" spc="-110" dirty="0">
                          <a:solidFill>
                            <a:schemeClr val="tx2"/>
                          </a:solidFill>
                          <a:effectLst/>
                          <a:latin typeface="Cambria Math"/>
                          <a:cs typeface="Trebuchet MS"/>
                        </a:rPr>
                        <m:t>𝑓</m:t>
                      </m:r>
                      <m:r>
                        <a:rPr lang="en-US" i="1" spc="-100" dirty="0">
                          <a:solidFill>
                            <a:schemeClr val="tx2"/>
                          </a:solidFill>
                          <a:effectLst/>
                          <a:latin typeface="Cambria Math"/>
                          <a:cs typeface="Trebuchet MS"/>
                        </a:rPr>
                        <m:t> </m:t>
                      </m:r>
                      <m:d>
                        <m:dPr>
                          <m:ctrlPr>
                            <a:rPr lang="en-US" i="1" dirty="0">
                              <a:solidFill>
                                <a:schemeClr val="tx2"/>
                              </a:solidFill>
                              <a:effectLst/>
                              <a:latin typeface="Cambria Math"/>
                              <a:cs typeface="Arial"/>
                            </a:rPr>
                          </m:ctrlPr>
                        </m:dPr>
                        <m:e>
                          <m:r>
                            <a:rPr lang="en-US" i="1" dirty="0">
                              <a:solidFill>
                                <a:schemeClr val="tx2"/>
                              </a:solidFill>
                              <a:effectLst/>
                              <a:latin typeface="Cambria Math"/>
                              <a:cs typeface="Trebuchet MS"/>
                            </a:rPr>
                            <m:t>𝑧</m:t>
                          </m:r>
                          <m:r>
                            <a:rPr lang="en-US" i="1" spc="-240" dirty="0">
                              <a:solidFill>
                                <a:schemeClr val="tx2"/>
                              </a:solidFill>
                              <a:effectLst/>
                              <a:latin typeface="Cambria Math"/>
                              <a:cs typeface="Trebuchet MS"/>
                            </a:rPr>
                            <m:t> </m:t>
                          </m:r>
                        </m:e>
                      </m:d>
                      <m:r>
                        <a:rPr lang="en-US" i="1" spc="204" dirty="0">
                          <a:solidFill>
                            <a:schemeClr val="tx2"/>
                          </a:solidFill>
                          <a:effectLst/>
                          <a:latin typeface="Cambria Math"/>
                          <a:cs typeface="Arial"/>
                        </a:rPr>
                        <m:t>=</m:t>
                      </m:r>
                      <m:r>
                        <a:rPr lang="en-US" i="1" spc="-10" dirty="0">
                          <a:solidFill>
                            <a:schemeClr val="tx2"/>
                          </a:solidFill>
                          <a:effectLst/>
                          <a:latin typeface="Cambria Math"/>
                          <a:cs typeface="Arial"/>
                        </a:rPr>
                        <m:t> </m:t>
                      </m:r>
                      <m:r>
                        <a:rPr lang="en-US" i="1" dirty="0">
                          <a:solidFill>
                            <a:schemeClr val="tx2"/>
                          </a:solidFill>
                          <a:effectLst/>
                          <a:latin typeface="Cambria Math"/>
                          <a:cs typeface="Trebuchet MS"/>
                        </a:rPr>
                        <m:t>𝑢</m:t>
                      </m:r>
                      <m:d>
                        <m:dPr>
                          <m:ctrlPr>
                            <a:rPr lang="en-US" i="1" dirty="0">
                              <a:solidFill>
                                <a:schemeClr val="tx2"/>
                              </a:solidFill>
                              <a:effectLst/>
                              <a:latin typeface="Cambria Math"/>
                              <a:cs typeface="Trebuchet MS"/>
                            </a:rPr>
                          </m:ctrlPr>
                        </m:dPr>
                        <m:e>
                          <m:r>
                            <a:rPr lang="en-US" i="1" dirty="0">
                              <a:solidFill>
                                <a:schemeClr val="tx2"/>
                              </a:solidFill>
                              <a:effectLst/>
                              <a:latin typeface="Cambria Math"/>
                            </a:rPr>
                            <m:t>𝑟</m:t>
                          </m:r>
                          <m:r>
                            <a:rPr lang="en-US" i="1" spc="-100" dirty="0">
                              <a:solidFill>
                                <a:schemeClr val="tx2"/>
                              </a:solidFill>
                              <a:effectLst/>
                              <a:latin typeface="Cambria Math"/>
                              <a:cs typeface="Verdana"/>
                            </a:rPr>
                            <m:t>,</m:t>
                          </m:r>
                          <m:r>
                            <a:rPr lang="en-US" i="1" dirty="0">
                              <a:solidFill>
                                <a:schemeClr val="tx2"/>
                              </a:solidFill>
                              <a:effectLst/>
                              <a:latin typeface="Cambria Math"/>
                            </a:rPr>
                            <m:t>𝜃</m:t>
                          </m:r>
                        </m:e>
                      </m:d>
                      <m:r>
                        <a:rPr lang="en-US" i="1" spc="204" dirty="0">
                          <a:solidFill>
                            <a:schemeClr val="tx2"/>
                          </a:solidFill>
                          <a:effectLst/>
                          <a:latin typeface="Cambria Math"/>
                          <a:cs typeface="Arial"/>
                        </a:rPr>
                        <m:t>+</m:t>
                      </m:r>
                      <m:r>
                        <a:rPr lang="en-US" i="1" spc="-70" dirty="0">
                          <a:solidFill>
                            <a:schemeClr val="tx2"/>
                          </a:solidFill>
                          <a:effectLst/>
                          <a:latin typeface="Cambria Math"/>
                          <a:cs typeface="Arial"/>
                        </a:rPr>
                        <m:t> </m:t>
                      </m:r>
                      <m:r>
                        <a:rPr lang="en-US" i="1" spc="-60" dirty="0">
                          <a:solidFill>
                            <a:schemeClr val="tx2"/>
                          </a:solidFill>
                          <a:effectLst/>
                          <a:latin typeface="Cambria Math"/>
                          <a:cs typeface="Trebuchet MS"/>
                        </a:rPr>
                        <m:t>𝑖𝑣</m:t>
                      </m:r>
                      <m:r>
                        <a:rPr lang="en-US" i="1" spc="-215" dirty="0">
                          <a:solidFill>
                            <a:schemeClr val="tx2"/>
                          </a:solidFill>
                          <a:effectLst/>
                          <a:latin typeface="Cambria Math"/>
                          <a:cs typeface="Trebuchet MS"/>
                        </a:rPr>
                        <m:t> </m:t>
                      </m:r>
                      <m:d>
                        <m:dPr>
                          <m:ctrlPr>
                            <a:rPr lang="en-US" i="1" spc="-60" dirty="0">
                              <a:solidFill>
                                <a:schemeClr val="tx2"/>
                              </a:solidFill>
                              <a:effectLst/>
                              <a:latin typeface="Cambria Math"/>
                              <a:cs typeface="Trebuchet MS"/>
                            </a:rPr>
                          </m:ctrlPr>
                        </m:dPr>
                        <m:e>
                          <m:r>
                            <a:rPr lang="en-US" i="1" dirty="0">
                              <a:solidFill>
                                <a:schemeClr val="tx2"/>
                              </a:solidFill>
                              <a:effectLst/>
                              <a:latin typeface="Cambria Math"/>
                            </a:rPr>
                            <m:t>𝑟</m:t>
                          </m:r>
                          <m:r>
                            <a:rPr lang="en-US" i="1" spc="-100" dirty="0">
                              <a:solidFill>
                                <a:schemeClr val="tx2"/>
                              </a:solidFill>
                              <a:effectLst/>
                              <a:latin typeface="Cambria Math"/>
                              <a:cs typeface="Verdana"/>
                            </a:rPr>
                            <m:t>,</m:t>
                          </m:r>
                          <m:r>
                            <a:rPr lang="en-US" i="1" dirty="0">
                              <a:solidFill>
                                <a:schemeClr val="tx2"/>
                              </a:solidFill>
                              <a:effectLst/>
                              <a:latin typeface="Cambria Math"/>
                            </a:rPr>
                            <m:t>𝜃</m:t>
                          </m:r>
                        </m:e>
                      </m:d>
                      <m:r>
                        <a:rPr lang="en-US" b="0" i="0" spc="55" dirty="0" smtClean="0">
                          <a:solidFill>
                            <a:schemeClr val="tx2"/>
                          </a:solidFill>
                          <a:effectLst/>
                          <a:latin typeface="Cambria Math"/>
                          <a:cs typeface="Arial"/>
                        </a:rPr>
                        <m:t>.</m:t>
                      </m:r>
                    </m:oMath>
                  </m:oMathPara>
                </a14:m>
                <a:endParaRPr lang="en-US" dirty="0" smtClean="0">
                  <a:solidFill>
                    <a:schemeClr val="tx2"/>
                  </a:solidFill>
                  <a:effectLst/>
                  <a:latin typeface="Arial"/>
                  <a:cs typeface="Arial"/>
                </a:endParaRPr>
              </a:p>
              <a:p>
                <a:pPr marL="0" indent="0">
                  <a:buNone/>
                </a:pPr>
                <a:endParaRPr lang="en-US" sz="2900" dirty="0" smtClean="0">
                  <a:solidFill>
                    <a:srgbClr val="FF0066"/>
                  </a:solidFill>
                  <a:effectLst/>
                  <a:cs typeface="Arial"/>
                </a:endParaRPr>
              </a:p>
              <a:p>
                <a:pPr marL="0" indent="0">
                  <a:buNone/>
                </a:pPr>
                <a:r>
                  <a:rPr lang="en-US" sz="3000" dirty="0" smtClean="0">
                    <a:solidFill>
                      <a:srgbClr val="FF0066"/>
                    </a:solidFill>
                    <a:effectLst/>
                    <a:cs typeface="Arial"/>
                  </a:rPr>
                  <a:t>Note: </a:t>
                </a:r>
                <a:r>
                  <a:rPr lang="en-US" sz="3000" dirty="0" smtClean="0">
                    <a:effectLst/>
                  </a:rPr>
                  <a:t>If</a:t>
                </a:r>
                <a:r>
                  <a:rPr lang="en-US" sz="3000" dirty="0">
                    <a:effectLst/>
                  </a:rPr>
                  <a:t>, in either of equations </a:t>
                </a:r>
                <a14:m>
                  <m:oMath xmlns:m="http://schemas.openxmlformats.org/officeDocument/2006/math">
                    <m:r>
                      <a:rPr lang="en-US" sz="3000" i="1" dirty="0" smtClean="0">
                        <a:effectLst/>
                        <a:latin typeface="Cambria Math"/>
                      </a:rPr>
                      <m:t>(1)</m:t>
                    </m:r>
                  </m:oMath>
                </a14:m>
                <a:r>
                  <a:rPr lang="en-US" sz="3000" dirty="0">
                    <a:effectLst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3000" i="1" dirty="0" smtClean="0">
                        <a:effectLst/>
                        <a:latin typeface="Cambria Math"/>
                      </a:rPr>
                      <m:t>(2)</m:t>
                    </m:r>
                  </m:oMath>
                </a14:m>
                <a:r>
                  <a:rPr lang="en-US" sz="3000" dirty="0">
                    <a:effectLst/>
                  </a:rPr>
                  <a:t>, the function </a:t>
                </a:r>
                <a14:m>
                  <m:oMath xmlns:m="http://schemas.openxmlformats.org/officeDocument/2006/math">
                    <m:r>
                      <a:rPr lang="en-US" sz="3000" i="1" dirty="0" smtClean="0">
                        <a:effectLst/>
                        <a:latin typeface="Cambria Math"/>
                      </a:rPr>
                      <m:t>𝑣</m:t>
                    </m:r>
                  </m:oMath>
                </a14:m>
                <a:r>
                  <a:rPr lang="en-US" sz="3000" i="1" dirty="0">
                    <a:effectLst/>
                  </a:rPr>
                  <a:t> </a:t>
                </a:r>
                <a:r>
                  <a:rPr lang="en-US" sz="3000" dirty="0">
                    <a:effectLst/>
                  </a:rPr>
                  <a:t>always has value zero, then</a:t>
                </a:r>
              </a:p>
              <a:p>
                <a:pPr marL="0" indent="0">
                  <a:buNone/>
                </a:pPr>
                <a:r>
                  <a:rPr lang="en-US" sz="3000" dirty="0">
                    <a:effectLst/>
                  </a:rPr>
                  <a:t>the value of </a:t>
                </a:r>
                <a14:m>
                  <m:oMath xmlns:m="http://schemas.openxmlformats.org/officeDocument/2006/math">
                    <m:r>
                      <a:rPr lang="en-US" sz="3000" i="1" dirty="0" smtClean="0">
                        <a:effectLst/>
                        <a:latin typeface="Cambria Math"/>
                      </a:rPr>
                      <m:t>𝑓</m:t>
                    </m:r>
                  </m:oMath>
                </a14:m>
                <a:r>
                  <a:rPr lang="en-US" sz="3000" i="1" dirty="0" smtClean="0">
                    <a:effectLst/>
                  </a:rPr>
                  <a:t> </a:t>
                </a:r>
                <a:r>
                  <a:rPr lang="en-US" sz="3000" dirty="0">
                    <a:effectLst/>
                  </a:rPr>
                  <a:t>is always real. That is, </a:t>
                </a:r>
                <a14:m>
                  <m:oMath xmlns:m="http://schemas.openxmlformats.org/officeDocument/2006/math">
                    <m:r>
                      <a:rPr lang="en-US" sz="3000" i="1" dirty="0" smtClean="0">
                        <a:effectLst/>
                        <a:latin typeface="Cambria Math"/>
                      </a:rPr>
                      <m:t>𝑓</m:t>
                    </m:r>
                  </m:oMath>
                </a14:m>
                <a:r>
                  <a:rPr lang="en-US" sz="3000" i="1" dirty="0">
                    <a:effectLst/>
                  </a:rPr>
                  <a:t> </a:t>
                </a:r>
                <a:r>
                  <a:rPr lang="en-US" sz="3000" dirty="0">
                    <a:effectLst/>
                  </a:rPr>
                  <a:t>is a </a:t>
                </a:r>
                <a:r>
                  <a:rPr lang="en-US" sz="3000" i="1" dirty="0">
                    <a:effectLst/>
                  </a:rPr>
                  <a:t>real-valued function </a:t>
                </a:r>
                <a:r>
                  <a:rPr lang="en-US" sz="3000" dirty="0">
                    <a:effectLst/>
                  </a:rPr>
                  <a:t>of a </a:t>
                </a:r>
                <a:r>
                  <a:rPr lang="en-US" sz="3000" dirty="0" smtClean="0">
                    <a:effectLst/>
                  </a:rPr>
                  <a:t>complex variable</a:t>
                </a:r>
                <a:r>
                  <a:rPr lang="en-US" sz="3000" dirty="0">
                    <a:effectLst/>
                  </a:rPr>
                  <a:t>.</a:t>
                </a:r>
                <a:endParaRPr lang="en-US" sz="3000" dirty="0">
                  <a:solidFill>
                    <a:srgbClr val="FF0066"/>
                  </a:solidFill>
                  <a:effectLst/>
                  <a:cs typeface="Arial"/>
                </a:endParaRPr>
              </a:p>
              <a:p>
                <a:pPr marL="0" indent="0">
                  <a:buNone/>
                </a:pPr>
                <a:endParaRPr lang="en-US" i="1" dirty="0">
                  <a:effectLst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A76351EB-9639-4374-BB0D-1B602A82261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1824" y="908720"/>
                <a:ext cx="10585175" cy="5688631"/>
              </a:xfrm>
              <a:blipFill rotWithShape="1">
                <a:blip r:embed="rId2"/>
                <a:stretch>
                  <a:fillRect l="-979" t="-1929" r="-288" b="-22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/>
          <p:cNvSpPr/>
          <p:nvPr/>
        </p:nvSpPr>
        <p:spPr>
          <a:xfrm>
            <a:off x="8798768" y="1894616"/>
            <a:ext cx="6206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(1) </a:t>
            </a:r>
          </a:p>
        </p:txBody>
      </p:sp>
      <p:sp>
        <p:nvSpPr>
          <p:cNvPr id="6" name="Rectangle 5"/>
          <p:cNvSpPr/>
          <p:nvPr/>
        </p:nvSpPr>
        <p:spPr>
          <a:xfrm>
            <a:off x="8663543" y="5036652"/>
            <a:ext cx="6206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(2)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30272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9_Office Them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10_Office Them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11_Office Them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12_Office Them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14.xml><?xml version="1.0" encoding="utf-8"?>
<a:theme xmlns:a="http://schemas.openxmlformats.org/drawingml/2006/main" name="13_Office Them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15.xml><?xml version="1.0" encoding="utf-8"?>
<a:theme xmlns:a="http://schemas.openxmlformats.org/drawingml/2006/main" name="14_Office Them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16.xml><?xml version="1.0" encoding="utf-8"?>
<a:theme xmlns:a="http://schemas.openxmlformats.org/drawingml/2006/main" name="15_Office Them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17.xml><?xml version="1.0" encoding="utf-8"?>
<a:theme xmlns:a="http://schemas.openxmlformats.org/drawingml/2006/main" name="16_Office Them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18.xml><?xml version="1.0" encoding="utf-8"?>
<a:theme xmlns:a="http://schemas.openxmlformats.org/drawingml/2006/main" name="17_Office Them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19.xml><?xml version="1.0" encoding="utf-8"?>
<a:theme xmlns:a="http://schemas.openxmlformats.org/drawingml/2006/main" name="18_Office Them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0.xml><?xml version="1.0" encoding="utf-8"?>
<a:theme xmlns:a="http://schemas.openxmlformats.org/drawingml/2006/main" name="19_Office Them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1.xml><?xml version="1.0" encoding="utf-8"?>
<a:theme xmlns:a="http://schemas.openxmlformats.org/drawingml/2006/main" name="20_Office Them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2.xml><?xml version="1.0" encoding="utf-8"?>
<a:theme xmlns:a="http://schemas.openxmlformats.org/drawingml/2006/main" name="21_Office Them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3.xml><?xml version="1.0" encoding="utf-8"?>
<a:theme xmlns:a="http://schemas.openxmlformats.org/drawingml/2006/main" name="22_Office Them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4.xml><?xml version="1.0" encoding="utf-8"?>
<a:theme xmlns:a="http://schemas.openxmlformats.org/drawingml/2006/main" name="23_Office Them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5.xml><?xml version="1.0" encoding="utf-8"?>
<a:theme xmlns:a="http://schemas.openxmlformats.org/drawingml/2006/main" name="24_Office Them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6.xml><?xml version="1.0" encoding="utf-8"?>
<a:theme xmlns:a="http://schemas.openxmlformats.org/drawingml/2006/main" name="25_Office Them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7.xml><?xml version="1.0" encoding="utf-8"?>
<a:theme xmlns:a="http://schemas.openxmlformats.org/drawingml/2006/main" name="26_Office Them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8.xml><?xml version="1.0" encoding="utf-8"?>
<a:theme xmlns:a="http://schemas.openxmlformats.org/drawingml/2006/main" name="27_Office Them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Office Them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4_Office Them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5_Office Them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6_Office Them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7_Office Them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8_Office Them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3004</TotalTime>
  <Words>6086</Words>
  <Application>Microsoft Office PowerPoint</Application>
  <PresentationFormat>Custom</PresentationFormat>
  <Paragraphs>409</Paragraphs>
  <Slides>48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28</vt:i4>
      </vt:variant>
      <vt:variant>
        <vt:lpstr>Slide Titles</vt:lpstr>
      </vt:variant>
      <vt:variant>
        <vt:i4>48</vt:i4>
      </vt:variant>
    </vt:vector>
  </HeadingPairs>
  <TitlesOfParts>
    <vt:vector size="76" baseType="lpstr">
      <vt:lpstr>Office Theme</vt:lpstr>
      <vt:lpstr>1_Office Theme</vt:lpstr>
      <vt:lpstr>2_Office Theme</vt:lpstr>
      <vt:lpstr>3_Office Theme</vt:lpstr>
      <vt:lpstr>4_Office Theme</vt:lpstr>
      <vt:lpstr>5_Office Theme</vt:lpstr>
      <vt:lpstr>6_Office Theme</vt:lpstr>
      <vt:lpstr>7_Office Theme</vt:lpstr>
      <vt:lpstr>8_Office Theme</vt:lpstr>
      <vt:lpstr>9_Office Theme</vt:lpstr>
      <vt:lpstr>10_Office Theme</vt:lpstr>
      <vt:lpstr>11_Office Theme</vt:lpstr>
      <vt:lpstr>12_Office Theme</vt:lpstr>
      <vt:lpstr>13_Office Theme</vt:lpstr>
      <vt:lpstr>14_Office Theme</vt:lpstr>
      <vt:lpstr>15_Office Theme</vt:lpstr>
      <vt:lpstr>16_Office Theme</vt:lpstr>
      <vt:lpstr>17_Office Theme</vt:lpstr>
      <vt:lpstr>18_Office Theme</vt:lpstr>
      <vt:lpstr>19_Office Theme</vt:lpstr>
      <vt:lpstr>20_Office Theme</vt:lpstr>
      <vt:lpstr>21_Office Theme</vt:lpstr>
      <vt:lpstr>22_Office Theme</vt:lpstr>
      <vt:lpstr>23_Office Theme</vt:lpstr>
      <vt:lpstr>24_Office Theme</vt:lpstr>
      <vt:lpstr>25_Office Theme</vt:lpstr>
      <vt:lpstr>26_Office Theme</vt:lpstr>
      <vt:lpstr>27_Office Theme</vt:lpstr>
      <vt:lpstr>Complex Functions</vt:lpstr>
      <vt:lpstr>PowerPoint Presentation</vt:lpstr>
      <vt:lpstr>Introduction</vt:lpstr>
      <vt:lpstr>Functions</vt:lpstr>
      <vt:lpstr>2.1 Complex Functions</vt:lpstr>
      <vt:lpstr>Examples:</vt:lpstr>
      <vt:lpstr>Examples:</vt:lpstr>
      <vt:lpstr>Domain &amp; Range</vt:lpstr>
      <vt:lpstr>Real and Imaginary Parts of a Complex Function</vt:lpstr>
      <vt:lpstr>Examples:</vt:lpstr>
      <vt:lpstr>How to Map complex points to complex points?</vt:lpstr>
      <vt:lpstr>How to Map complex points to complex points?</vt:lpstr>
      <vt:lpstr>2.2 Complex Functions as Mappings</vt:lpstr>
      <vt:lpstr>2.2 Complex Functions as Mappings</vt:lpstr>
      <vt:lpstr>PowerPoint Presentation</vt:lpstr>
      <vt:lpstr>Example:</vt:lpstr>
      <vt:lpstr>Example:</vt:lpstr>
      <vt:lpstr>Example:</vt:lpstr>
      <vt:lpstr>Example:</vt:lpstr>
      <vt:lpstr>Example:</vt:lpstr>
      <vt:lpstr>Example:</vt:lpstr>
      <vt:lpstr>2.6 Limits and Continuity</vt:lpstr>
      <vt:lpstr>2.6 Limits and Continuity</vt:lpstr>
      <vt:lpstr>2.6 Limits and Continuity</vt:lpstr>
      <vt:lpstr>2.6 Limits and Continuity</vt:lpstr>
      <vt:lpstr>Criterion for the Nonexistence of a Limit</vt:lpstr>
      <vt:lpstr>Criterion for the Nonexistence of a Limit</vt:lpstr>
      <vt:lpstr>Theorem: Real and Imaginary Parts of a Limit</vt:lpstr>
      <vt:lpstr>Real and Imaginary Parts of a Limit</vt:lpstr>
      <vt:lpstr>Properties of Complex Limits</vt:lpstr>
      <vt:lpstr>Continuity of Complex Functions</vt:lpstr>
      <vt:lpstr>Continuity of Complex Functions</vt:lpstr>
      <vt:lpstr>Real and Imaginary Parts of a Continuous Function</vt:lpstr>
      <vt:lpstr>Practice Questions</vt:lpstr>
      <vt:lpstr>PowerPoint Presentation</vt:lpstr>
      <vt:lpstr>Contents</vt:lpstr>
      <vt:lpstr>Derivative of Complex Function</vt:lpstr>
      <vt:lpstr>Example:</vt:lpstr>
      <vt:lpstr>Example:</vt:lpstr>
      <vt:lpstr>Analytic Functions</vt:lpstr>
      <vt:lpstr>PowerPoint Presentation</vt:lpstr>
      <vt:lpstr>Cauchy-Riemann Equations</vt:lpstr>
      <vt:lpstr>Example:</vt:lpstr>
      <vt:lpstr>Example:</vt:lpstr>
      <vt:lpstr>Criterion for Non-analyticity:</vt:lpstr>
      <vt:lpstr>Cauchy-Riemann Equations in Polar Coordinates </vt:lpstr>
      <vt:lpstr>Sufficient Conditions for Differentiability</vt:lpstr>
      <vt:lpstr>Practice Questions:</vt:lpstr>
    </vt:vector>
  </TitlesOfParts>
  <Company>Reddam House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Complex Numbers</dc:title>
  <dc:creator>Morris Needleman</dc:creator>
  <cp:lastModifiedBy>Saeed Afzal</cp:lastModifiedBy>
  <cp:revision>296</cp:revision>
  <dcterms:created xsi:type="dcterms:W3CDTF">2002-05-18T12:57:19Z</dcterms:created>
  <dcterms:modified xsi:type="dcterms:W3CDTF">2022-02-14T10:11:55Z</dcterms:modified>
</cp:coreProperties>
</file>